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1868" r:id="rId3"/>
    <p:sldId id="1904" r:id="rId4"/>
    <p:sldId id="1869" r:id="rId5"/>
    <p:sldId id="1895" r:id="rId6"/>
    <p:sldId id="1874" r:id="rId7"/>
    <p:sldId id="1870" r:id="rId8"/>
    <p:sldId id="1871" r:id="rId9"/>
    <p:sldId id="1908" r:id="rId10"/>
    <p:sldId id="1909" r:id="rId11"/>
    <p:sldId id="1903" r:id="rId12"/>
    <p:sldId id="1896" r:id="rId13"/>
    <p:sldId id="1889" r:id="rId14"/>
    <p:sldId id="1748" r:id="rId15"/>
    <p:sldId id="1898" r:id="rId16"/>
    <p:sldId id="1888" r:id="rId17"/>
    <p:sldId id="1873" r:id="rId18"/>
    <p:sldId id="1884" r:id="rId19"/>
    <p:sldId id="1897" r:id="rId20"/>
    <p:sldId id="1899" r:id="rId21"/>
    <p:sldId id="1880" r:id="rId22"/>
    <p:sldId id="1872" r:id="rId23"/>
    <p:sldId id="1876" r:id="rId24"/>
    <p:sldId id="1901" r:id="rId25"/>
    <p:sldId id="1902" r:id="rId26"/>
    <p:sldId id="1892" r:id="rId27"/>
    <p:sldId id="1891" r:id="rId28"/>
    <p:sldId id="1900" r:id="rId29"/>
    <p:sldId id="1879" r:id="rId30"/>
    <p:sldId id="1886" r:id="rId31"/>
    <p:sldId id="1907" r:id="rId32"/>
    <p:sldId id="1894" r:id="rId33"/>
    <p:sldId id="1911" r:id="rId34"/>
    <p:sldId id="1913" r:id="rId35"/>
    <p:sldId id="1914" r:id="rId36"/>
    <p:sldId id="1912" r:id="rId37"/>
    <p:sldId id="1905" r:id="rId38"/>
    <p:sldId id="191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895DA-CA2D-4848-A49B-B19D5377C19E}" v="20" dt="2020-03-11T22:01:36.5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8" autoAdjust="0"/>
  </p:normalViewPr>
  <p:slideViewPr>
    <p:cSldViewPr snapToGrid="0">
      <p:cViewPr varScale="1">
        <p:scale>
          <a:sx n="103" d="100"/>
          <a:sy n="103" d="100"/>
        </p:scale>
        <p:origin x="126" y="216"/>
      </p:cViewPr>
      <p:guideLst/>
    </p:cSldViewPr>
  </p:slideViewPr>
  <p:notesTextViewPr>
    <p:cViewPr>
      <p:scale>
        <a:sx n="1" d="1"/>
        <a:sy n="1" d="1"/>
      </p:scale>
      <p:origin x="0" y="0"/>
    </p:cViewPr>
  </p:notesTextViewPr>
  <p:sorterViewPr>
    <p:cViewPr>
      <p:scale>
        <a:sx n="100" d="100"/>
        <a:sy n="100" d="100"/>
      </p:scale>
      <p:origin x="0" y="-518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WEST" userId="af9154fe68a39601" providerId="LiveId" clId="{73F895DA-CA2D-4848-A49B-B19D5377C19E}"/>
    <pc:docChg chg="custSel mod addSld delSld modSld sldOrd">
      <pc:chgData name="KATHERINE WEST" userId="af9154fe68a39601" providerId="LiveId" clId="{73F895DA-CA2D-4848-A49B-B19D5377C19E}" dt="2020-03-11T22:02:22.859" v="2102" actId="27636"/>
      <pc:docMkLst>
        <pc:docMk/>
      </pc:docMkLst>
      <pc:sldChg chg="modNotesTx">
        <pc:chgData name="KATHERINE WEST" userId="af9154fe68a39601" providerId="LiveId" clId="{73F895DA-CA2D-4848-A49B-B19D5377C19E}" dt="2020-03-10T19:55:49.632" v="107" actId="20577"/>
        <pc:sldMkLst>
          <pc:docMk/>
          <pc:sldMk cId="3194471007" sldId="1872"/>
        </pc:sldMkLst>
      </pc:sldChg>
      <pc:sldChg chg="add del">
        <pc:chgData name="KATHERINE WEST" userId="af9154fe68a39601" providerId="LiveId" clId="{73F895DA-CA2D-4848-A49B-B19D5377C19E}" dt="2020-03-10T20:14:35.261" v="160" actId="47"/>
        <pc:sldMkLst>
          <pc:docMk/>
          <pc:sldMk cId="634806560" sldId="1885"/>
        </pc:sldMkLst>
      </pc:sldChg>
      <pc:sldChg chg="modNotesTx">
        <pc:chgData name="KATHERINE WEST" userId="af9154fe68a39601" providerId="LiveId" clId="{73F895DA-CA2D-4848-A49B-B19D5377C19E}" dt="2020-03-10T22:46:14.231" v="799" actId="20577"/>
        <pc:sldMkLst>
          <pc:docMk/>
          <pc:sldMk cId="4162781830" sldId="1894"/>
        </pc:sldMkLst>
      </pc:sldChg>
      <pc:sldChg chg="modSp mod modNotesTx">
        <pc:chgData name="KATHERINE WEST" userId="af9154fe68a39601" providerId="LiveId" clId="{73F895DA-CA2D-4848-A49B-B19D5377C19E}" dt="2020-03-10T21:55:38.729" v="703" actId="20577"/>
        <pc:sldMkLst>
          <pc:docMk/>
          <pc:sldMk cId="2705768473" sldId="1895"/>
        </pc:sldMkLst>
        <pc:spChg chg="mod">
          <ac:chgData name="KATHERINE WEST" userId="af9154fe68a39601" providerId="LiveId" clId="{73F895DA-CA2D-4848-A49B-B19D5377C19E}" dt="2020-03-10T21:55:03.545" v="632" actId="20577"/>
          <ac:spMkLst>
            <pc:docMk/>
            <pc:sldMk cId="2705768473" sldId="1895"/>
            <ac:spMk id="3" creationId="{E142AA5F-06B7-4226-AC18-04F29EF86FD2}"/>
          </ac:spMkLst>
        </pc:spChg>
      </pc:sldChg>
      <pc:sldChg chg="modNotesTx">
        <pc:chgData name="KATHERINE WEST" userId="af9154fe68a39601" providerId="LiveId" clId="{73F895DA-CA2D-4848-A49B-B19D5377C19E}" dt="2020-03-11T11:06:56.733" v="1699" actId="20577"/>
        <pc:sldMkLst>
          <pc:docMk/>
          <pc:sldMk cId="2837932917" sldId="1905"/>
        </pc:sldMkLst>
      </pc:sldChg>
      <pc:sldChg chg="modSp mod modNotesTx">
        <pc:chgData name="KATHERINE WEST" userId="af9154fe68a39601" providerId="LiveId" clId="{73F895DA-CA2D-4848-A49B-B19D5377C19E}" dt="2020-03-11T11:03:58.165" v="1380" actId="20577"/>
        <pc:sldMkLst>
          <pc:docMk/>
          <pc:sldMk cId="1713495365" sldId="1907"/>
        </pc:sldMkLst>
        <pc:spChg chg="mod">
          <ac:chgData name="KATHERINE WEST" userId="af9154fe68a39601" providerId="LiveId" clId="{73F895DA-CA2D-4848-A49B-B19D5377C19E}" dt="2020-03-11T11:03:29.028" v="1326" actId="113"/>
          <ac:spMkLst>
            <pc:docMk/>
            <pc:sldMk cId="1713495365" sldId="1907"/>
            <ac:spMk id="3" creationId="{62E61FC3-7B4B-40CD-B933-7122385AC47F}"/>
          </ac:spMkLst>
        </pc:spChg>
      </pc:sldChg>
      <pc:sldChg chg="addSp delSp modSp add mod setBg">
        <pc:chgData name="KATHERINE WEST" userId="af9154fe68a39601" providerId="LiveId" clId="{73F895DA-CA2D-4848-A49B-B19D5377C19E}" dt="2020-03-10T22:44:16.278" v="705" actId="5793"/>
        <pc:sldMkLst>
          <pc:docMk/>
          <pc:sldMk cId="2982673612" sldId="1908"/>
        </pc:sldMkLst>
        <pc:spChg chg="del">
          <ac:chgData name="KATHERINE WEST" userId="af9154fe68a39601" providerId="LiveId" clId="{73F895DA-CA2D-4848-A49B-B19D5377C19E}" dt="2020-03-10T20:10:39.887" v="109"/>
          <ac:spMkLst>
            <pc:docMk/>
            <pc:sldMk cId="2982673612" sldId="1908"/>
            <ac:spMk id="2" creationId="{83ADB463-994C-4FDD-B2BD-20FBFC4D142A}"/>
          </ac:spMkLst>
        </pc:spChg>
        <pc:spChg chg="del">
          <ac:chgData name="KATHERINE WEST" userId="af9154fe68a39601" providerId="LiveId" clId="{73F895DA-CA2D-4848-A49B-B19D5377C19E}" dt="2020-03-10T20:10:39.887" v="109"/>
          <ac:spMkLst>
            <pc:docMk/>
            <pc:sldMk cId="2982673612" sldId="1908"/>
            <ac:spMk id="3" creationId="{54C4129B-56F6-4114-9BB2-65E236FE08A5}"/>
          </ac:spMkLst>
        </pc:spChg>
        <pc:spChg chg="add mod">
          <ac:chgData name="KATHERINE WEST" userId="af9154fe68a39601" providerId="LiveId" clId="{73F895DA-CA2D-4848-A49B-B19D5377C19E}" dt="2020-03-10T22:44:12.109" v="704" actId="26606"/>
          <ac:spMkLst>
            <pc:docMk/>
            <pc:sldMk cId="2982673612" sldId="1908"/>
            <ac:spMk id="4" creationId="{71D78376-4AC4-4569-A600-213A6BFEAD00}"/>
          </ac:spMkLst>
        </pc:spChg>
        <pc:spChg chg="add mod">
          <ac:chgData name="KATHERINE WEST" userId="af9154fe68a39601" providerId="LiveId" clId="{73F895DA-CA2D-4848-A49B-B19D5377C19E}" dt="2020-03-10T22:44:16.278" v="705" actId="5793"/>
          <ac:spMkLst>
            <pc:docMk/>
            <pc:sldMk cId="2982673612" sldId="1908"/>
            <ac:spMk id="5" creationId="{1196BD78-7F3C-4FE5-B970-4081EDAD775F}"/>
          </ac:spMkLst>
        </pc:spChg>
        <pc:spChg chg="add">
          <ac:chgData name="KATHERINE WEST" userId="af9154fe68a39601" providerId="LiveId" clId="{73F895DA-CA2D-4848-A49B-B19D5377C19E}" dt="2020-03-10T22:44:12.109" v="704" actId="26606"/>
          <ac:spMkLst>
            <pc:docMk/>
            <pc:sldMk cId="2982673612" sldId="1908"/>
            <ac:spMk id="10" creationId="{6A1473A6-3F22-483E-8A30-80B9D2B14592}"/>
          </ac:spMkLst>
        </pc:spChg>
        <pc:grpChg chg="add">
          <ac:chgData name="KATHERINE WEST" userId="af9154fe68a39601" providerId="LiveId" clId="{73F895DA-CA2D-4848-A49B-B19D5377C19E}" dt="2020-03-10T22:44:12.109" v="704" actId="26606"/>
          <ac:grpSpMkLst>
            <pc:docMk/>
            <pc:sldMk cId="2982673612" sldId="1908"/>
            <ac:grpSpMk id="12" creationId="{AA1375E3-3E53-4D75-BAB7-E5929BFCB25F}"/>
          </ac:grpSpMkLst>
        </pc:grpChg>
      </pc:sldChg>
      <pc:sldChg chg="addSp delSp modSp add mod setBg modNotesTx">
        <pc:chgData name="KATHERINE WEST" userId="af9154fe68a39601" providerId="LiveId" clId="{73F895DA-CA2D-4848-A49B-B19D5377C19E}" dt="2020-03-10T22:45:00.695" v="752" actId="20577"/>
        <pc:sldMkLst>
          <pc:docMk/>
          <pc:sldMk cId="2864957644" sldId="1909"/>
        </pc:sldMkLst>
        <pc:spChg chg="del">
          <ac:chgData name="KATHERINE WEST" userId="af9154fe68a39601" providerId="LiveId" clId="{73F895DA-CA2D-4848-A49B-B19D5377C19E}" dt="2020-03-10T20:34:06.402" v="162"/>
          <ac:spMkLst>
            <pc:docMk/>
            <pc:sldMk cId="2864957644" sldId="1909"/>
            <ac:spMk id="2" creationId="{65F5B9C0-DB26-4E6F-90A1-66C7FFF174C1}"/>
          </ac:spMkLst>
        </pc:spChg>
        <pc:spChg chg="del">
          <ac:chgData name="KATHERINE WEST" userId="af9154fe68a39601" providerId="LiveId" clId="{73F895DA-CA2D-4848-A49B-B19D5377C19E}" dt="2020-03-10T20:34:06.402" v="162"/>
          <ac:spMkLst>
            <pc:docMk/>
            <pc:sldMk cId="2864957644" sldId="1909"/>
            <ac:spMk id="3" creationId="{1DE5A0B7-A7E5-4CE5-811B-2618D6DE8BBF}"/>
          </ac:spMkLst>
        </pc:spChg>
        <pc:spChg chg="add mod">
          <ac:chgData name="KATHERINE WEST" userId="af9154fe68a39601" providerId="LiveId" clId="{73F895DA-CA2D-4848-A49B-B19D5377C19E}" dt="2020-03-10T20:34:25.636" v="178" actId="26606"/>
          <ac:spMkLst>
            <pc:docMk/>
            <pc:sldMk cId="2864957644" sldId="1909"/>
            <ac:spMk id="4" creationId="{F3928F07-10F1-4B96-B4E2-796FA9AE6760}"/>
          </ac:spMkLst>
        </pc:spChg>
        <pc:spChg chg="add mod">
          <ac:chgData name="KATHERINE WEST" userId="af9154fe68a39601" providerId="LiveId" clId="{73F895DA-CA2D-4848-A49B-B19D5377C19E}" dt="2020-03-10T22:44:39.943" v="750" actId="20577"/>
          <ac:spMkLst>
            <pc:docMk/>
            <pc:sldMk cId="2864957644" sldId="1909"/>
            <ac:spMk id="5" creationId="{31C43E6D-A7E3-4BA5-BECA-4D75E250FF38}"/>
          </ac:spMkLst>
        </pc:spChg>
        <pc:spChg chg="add">
          <ac:chgData name="KATHERINE WEST" userId="af9154fe68a39601" providerId="LiveId" clId="{73F895DA-CA2D-4848-A49B-B19D5377C19E}" dt="2020-03-10T20:34:25.636" v="178" actId="26606"/>
          <ac:spMkLst>
            <pc:docMk/>
            <pc:sldMk cId="2864957644" sldId="1909"/>
            <ac:spMk id="10" creationId="{8D58E966-456A-48F4-81B4-C4D0C00206F1}"/>
          </ac:spMkLst>
        </pc:spChg>
        <pc:spChg chg="add">
          <ac:chgData name="KATHERINE WEST" userId="af9154fe68a39601" providerId="LiveId" clId="{73F895DA-CA2D-4848-A49B-B19D5377C19E}" dt="2020-03-10T20:34:25.636" v="178" actId="26606"/>
          <ac:spMkLst>
            <pc:docMk/>
            <pc:sldMk cId="2864957644" sldId="1909"/>
            <ac:spMk id="12" creationId="{5523C670-74D7-4ED8-BA51-B6FB6557024C}"/>
          </ac:spMkLst>
        </pc:spChg>
        <pc:spChg chg="add">
          <ac:chgData name="KATHERINE WEST" userId="af9154fe68a39601" providerId="LiveId" clId="{73F895DA-CA2D-4848-A49B-B19D5377C19E}" dt="2020-03-10T20:34:25.636" v="178" actId="26606"/>
          <ac:spMkLst>
            <pc:docMk/>
            <pc:sldMk cId="2864957644" sldId="1909"/>
            <ac:spMk id="14" creationId="{BAEEE533-7CA5-4134-A14A-8575F66C6140}"/>
          </ac:spMkLst>
        </pc:spChg>
        <pc:spChg chg="add">
          <ac:chgData name="KATHERINE WEST" userId="af9154fe68a39601" providerId="LiveId" clId="{73F895DA-CA2D-4848-A49B-B19D5377C19E}" dt="2020-03-10T20:34:25.636" v="178" actId="26606"/>
          <ac:spMkLst>
            <pc:docMk/>
            <pc:sldMk cId="2864957644" sldId="1909"/>
            <ac:spMk id="16" creationId="{E64B7817-E956-406B-A85B-5AEF36B1F50B}"/>
          </ac:spMkLst>
        </pc:spChg>
        <pc:spChg chg="add">
          <ac:chgData name="KATHERINE WEST" userId="af9154fe68a39601" providerId="LiveId" clId="{73F895DA-CA2D-4848-A49B-B19D5377C19E}" dt="2020-03-10T20:34:25.636" v="178" actId="26606"/>
          <ac:spMkLst>
            <pc:docMk/>
            <pc:sldMk cId="2864957644" sldId="1909"/>
            <ac:spMk id="18" creationId="{92FC9C1F-8CBA-4083-8724-3735C556D844}"/>
          </ac:spMkLst>
        </pc:spChg>
      </pc:sldChg>
      <pc:sldChg chg="addSp modSp add mod setBg">
        <pc:chgData name="KATHERINE WEST" userId="af9154fe68a39601" providerId="LiveId" clId="{73F895DA-CA2D-4848-A49B-B19D5377C19E}" dt="2020-03-10T22:47:22.289" v="845" actId="26606"/>
        <pc:sldMkLst>
          <pc:docMk/>
          <pc:sldMk cId="2289792228" sldId="1910"/>
        </pc:sldMkLst>
        <pc:spChg chg="add mod">
          <ac:chgData name="KATHERINE WEST" userId="af9154fe68a39601" providerId="LiveId" clId="{73F895DA-CA2D-4848-A49B-B19D5377C19E}" dt="2020-03-10T22:47:22.289" v="845" actId="26606"/>
          <ac:spMkLst>
            <pc:docMk/>
            <pc:sldMk cId="2289792228" sldId="1910"/>
            <ac:spMk id="2" creationId="{0F04457C-B678-40CD-B24C-6B7DF07DCF8B}"/>
          </ac:spMkLst>
        </pc:spChg>
        <pc:spChg chg="add mod">
          <ac:chgData name="KATHERINE WEST" userId="af9154fe68a39601" providerId="LiveId" clId="{73F895DA-CA2D-4848-A49B-B19D5377C19E}" dt="2020-03-10T22:47:22.289" v="845" actId="26606"/>
          <ac:spMkLst>
            <pc:docMk/>
            <pc:sldMk cId="2289792228" sldId="1910"/>
            <ac:spMk id="3" creationId="{8BDEA66B-54B9-4D56-B0E3-F2D89BF685EF}"/>
          </ac:spMkLst>
        </pc:spChg>
        <pc:spChg chg="add">
          <ac:chgData name="KATHERINE WEST" userId="af9154fe68a39601" providerId="LiveId" clId="{73F895DA-CA2D-4848-A49B-B19D5377C19E}" dt="2020-03-10T22:47:22.289" v="845" actId="26606"/>
          <ac:spMkLst>
            <pc:docMk/>
            <pc:sldMk cId="2289792228" sldId="1910"/>
            <ac:spMk id="8" creationId="{8D58E966-456A-48F4-81B4-C4D0C00206F1}"/>
          </ac:spMkLst>
        </pc:spChg>
        <pc:spChg chg="add">
          <ac:chgData name="KATHERINE WEST" userId="af9154fe68a39601" providerId="LiveId" clId="{73F895DA-CA2D-4848-A49B-B19D5377C19E}" dt="2020-03-10T22:47:22.289" v="845" actId="26606"/>
          <ac:spMkLst>
            <pc:docMk/>
            <pc:sldMk cId="2289792228" sldId="1910"/>
            <ac:spMk id="10" creationId="{5523C670-74D7-4ED8-BA51-B6FB6557024C}"/>
          </ac:spMkLst>
        </pc:spChg>
        <pc:spChg chg="add">
          <ac:chgData name="KATHERINE WEST" userId="af9154fe68a39601" providerId="LiveId" clId="{73F895DA-CA2D-4848-A49B-B19D5377C19E}" dt="2020-03-10T22:47:22.289" v="845" actId="26606"/>
          <ac:spMkLst>
            <pc:docMk/>
            <pc:sldMk cId="2289792228" sldId="1910"/>
            <ac:spMk id="12" creationId="{BAEEE533-7CA5-4134-A14A-8575F66C6140}"/>
          </ac:spMkLst>
        </pc:spChg>
        <pc:spChg chg="add">
          <ac:chgData name="KATHERINE WEST" userId="af9154fe68a39601" providerId="LiveId" clId="{73F895DA-CA2D-4848-A49B-B19D5377C19E}" dt="2020-03-10T22:47:22.289" v="845" actId="26606"/>
          <ac:spMkLst>
            <pc:docMk/>
            <pc:sldMk cId="2289792228" sldId="1910"/>
            <ac:spMk id="14" creationId="{E64B7817-E956-406B-A85B-5AEF36B1F50B}"/>
          </ac:spMkLst>
        </pc:spChg>
        <pc:spChg chg="add">
          <ac:chgData name="KATHERINE WEST" userId="af9154fe68a39601" providerId="LiveId" clId="{73F895DA-CA2D-4848-A49B-B19D5377C19E}" dt="2020-03-10T22:47:22.289" v="845" actId="26606"/>
          <ac:spMkLst>
            <pc:docMk/>
            <pc:sldMk cId="2289792228" sldId="1910"/>
            <ac:spMk id="16" creationId="{92FC9C1F-8CBA-4083-8724-3735C556D844}"/>
          </ac:spMkLst>
        </pc:spChg>
      </pc:sldChg>
      <pc:sldChg chg="addSp delSp modSp add mod ord modNotesTx">
        <pc:chgData name="KATHERINE WEST" userId="af9154fe68a39601" providerId="LiveId" clId="{73F895DA-CA2D-4848-A49B-B19D5377C19E}" dt="2020-03-11T11:03:13.041" v="1325"/>
        <pc:sldMkLst>
          <pc:docMk/>
          <pc:sldMk cId="2871538329" sldId="1911"/>
        </pc:sldMkLst>
        <pc:spChg chg="del">
          <ac:chgData name="KATHERINE WEST" userId="af9154fe68a39601" providerId="LiveId" clId="{73F895DA-CA2D-4848-A49B-B19D5377C19E}" dt="2020-03-10T23:53:43.915" v="847"/>
          <ac:spMkLst>
            <pc:docMk/>
            <pc:sldMk cId="2871538329" sldId="1911"/>
            <ac:spMk id="2" creationId="{1FE4ACB4-2724-463E-B62C-BE6EF89B1E99}"/>
          </ac:spMkLst>
        </pc:spChg>
        <pc:spChg chg="del">
          <ac:chgData name="KATHERINE WEST" userId="af9154fe68a39601" providerId="LiveId" clId="{73F895DA-CA2D-4848-A49B-B19D5377C19E}" dt="2020-03-10T23:53:43.915" v="847"/>
          <ac:spMkLst>
            <pc:docMk/>
            <pc:sldMk cId="2871538329" sldId="1911"/>
            <ac:spMk id="3" creationId="{F8B8059F-B406-4F9B-9BE5-E4880595537B}"/>
          </ac:spMkLst>
        </pc:spChg>
        <pc:spChg chg="add mod">
          <ac:chgData name="KATHERINE WEST" userId="af9154fe68a39601" providerId="LiveId" clId="{73F895DA-CA2D-4848-A49B-B19D5377C19E}" dt="2020-03-10T23:54:10.693" v="884" actId="113"/>
          <ac:spMkLst>
            <pc:docMk/>
            <pc:sldMk cId="2871538329" sldId="1911"/>
            <ac:spMk id="4" creationId="{A79B5F94-B4BB-4A42-A2B5-2CF3252AB8B3}"/>
          </ac:spMkLst>
        </pc:spChg>
        <pc:spChg chg="add mod">
          <ac:chgData name="KATHERINE WEST" userId="af9154fe68a39601" providerId="LiveId" clId="{73F895DA-CA2D-4848-A49B-B19D5377C19E}" dt="2020-03-10T23:59:57.292" v="1197" actId="313"/>
          <ac:spMkLst>
            <pc:docMk/>
            <pc:sldMk cId="2871538329" sldId="1911"/>
            <ac:spMk id="5" creationId="{A4C3A7A1-97F6-40EC-AA21-FF0A60D88C83}"/>
          </ac:spMkLst>
        </pc:spChg>
        <pc:spChg chg="add mod">
          <ac:chgData name="KATHERINE WEST" userId="af9154fe68a39601" providerId="LiveId" clId="{73F895DA-CA2D-4848-A49B-B19D5377C19E}" dt="2020-03-11T00:00:24.826" v="1217" actId="20577"/>
          <ac:spMkLst>
            <pc:docMk/>
            <pc:sldMk cId="2871538329" sldId="1911"/>
            <ac:spMk id="6" creationId="{5A6DE550-1474-4D01-BBEC-B9EFD947C358}"/>
          </ac:spMkLst>
        </pc:spChg>
      </pc:sldChg>
      <pc:sldChg chg="modSp add mod modNotesTx">
        <pc:chgData name="KATHERINE WEST" userId="af9154fe68a39601" providerId="LiveId" clId="{73F895DA-CA2D-4848-A49B-B19D5377C19E}" dt="2020-03-11T11:06:15.645" v="1603" actId="20577"/>
        <pc:sldMkLst>
          <pc:docMk/>
          <pc:sldMk cId="513586500" sldId="1912"/>
        </pc:sldMkLst>
        <pc:spChg chg="mod">
          <ac:chgData name="KATHERINE WEST" userId="af9154fe68a39601" providerId="LiveId" clId="{73F895DA-CA2D-4848-A49B-B19D5377C19E}" dt="2020-03-11T11:04:31.807" v="1403" actId="113"/>
          <ac:spMkLst>
            <pc:docMk/>
            <pc:sldMk cId="513586500" sldId="1912"/>
            <ac:spMk id="2" creationId="{33CB9985-EAA3-4A97-914E-48219A5829E8}"/>
          </ac:spMkLst>
        </pc:spChg>
        <pc:spChg chg="mod">
          <ac:chgData name="KATHERINE WEST" userId="af9154fe68a39601" providerId="LiveId" clId="{73F895DA-CA2D-4848-A49B-B19D5377C19E}" dt="2020-03-11T11:05:45.453" v="1555" actId="20577"/>
          <ac:spMkLst>
            <pc:docMk/>
            <pc:sldMk cId="513586500" sldId="1912"/>
            <ac:spMk id="3" creationId="{A8433B8E-049F-4E88-9FEF-D27CD801FD65}"/>
          </ac:spMkLst>
        </pc:spChg>
      </pc:sldChg>
      <pc:sldChg chg="addSp delSp modSp add mod setBg modNotesTx">
        <pc:chgData name="KATHERINE WEST" userId="af9154fe68a39601" providerId="LiveId" clId="{73F895DA-CA2D-4848-A49B-B19D5377C19E}" dt="2020-03-11T21:36:59.661" v="2032" actId="20577"/>
        <pc:sldMkLst>
          <pc:docMk/>
          <pc:sldMk cId="11991128" sldId="1913"/>
        </pc:sldMkLst>
        <pc:spChg chg="del">
          <ac:chgData name="KATHERINE WEST" userId="af9154fe68a39601" providerId="LiveId" clId="{73F895DA-CA2D-4848-A49B-B19D5377C19E}" dt="2020-03-11T21:29:05.303" v="1701"/>
          <ac:spMkLst>
            <pc:docMk/>
            <pc:sldMk cId="11991128" sldId="1913"/>
            <ac:spMk id="2" creationId="{1E3D91ED-C0D5-41FF-B2BF-5EE2F009557F}"/>
          </ac:spMkLst>
        </pc:spChg>
        <pc:spChg chg="del">
          <ac:chgData name="KATHERINE WEST" userId="af9154fe68a39601" providerId="LiveId" clId="{73F895DA-CA2D-4848-A49B-B19D5377C19E}" dt="2020-03-11T21:29:05.303" v="1701"/>
          <ac:spMkLst>
            <pc:docMk/>
            <pc:sldMk cId="11991128" sldId="1913"/>
            <ac:spMk id="3" creationId="{C195D63E-BD38-44A9-8A0A-3E757A2E04C3}"/>
          </ac:spMkLst>
        </pc:spChg>
        <pc:spChg chg="add mod">
          <ac:chgData name="KATHERINE WEST" userId="af9154fe68a39601" providerId="LiveId" clId="{73F895DA-CA2D-4848-A49B-B19D5377C19E}" dt="2020-03-11T21:36:21.312" v="1955" actId="26606"/>
          <ac:spMkLst>
            <pc:docMk/>
            <pc:sldMk cId="11991128" sldId="1913"/>
            <ac:spMk id="4" creationId="{AC893C4D-D687-4D79-B548-7C9E8AD1CE25}"/>
          </ac:spMkLst>
        </pc:spChg>
        <pc:spChg chg="add mod">
          <ac:chgData name="KATHERINE WEST" userId="af9154fe68a39601" providerId="LiveId" clId="{73F895DA-CA2D-4848-A49B-B19D5377C19E}" dt="2020-03-11T21:36:21.312" v="1955" actId="26606"/>
          <ac:spMkLst>
            <pc:docMk/>
            <pc:sldMk cId="11991128" sldId="1913"/>
            <ac:spMk id="5" creationId="{B3EAB7E3-083C-483A-9E31-FE59EE2EE9AB}"/>
          </ac:spMkLst>
        </pc:spChg>
        <pc:spChg chg="add mod">
          <ac:chgData name="KATHERINE WEST" userId="af9154fe68a39601" providerId="LiveId" clId="{73F895DA-CA2D-4848-A49B-B19D5377C19E}" dt="2020-03-11T21:36:21.312" v="1955" actId="26606"/>
          <ac:spMkLst>
            <pc:docMk/>
            <pc:sldMk cId="11991128" sldId="1913"/>
            <ac:spMk id="6" creationId="{72ABCBCE-8200-4497-9575-1B2F6015391D}"/>
          </ac:spMkLst>
        </pc:spChg>
        <pc:spChg chg="add">
          <ac:chgData name="KATHERINE WEST" userId="af9154fe68a39601" providerId="LiveId" clId="{73F895DA-CA2D-4848-A49B-B19D5377C19E}" dt="2020-03-11T21:36:21.312" v="1955" actId="26606"/>
          <ac:spMkLst>
            <pc:docMk/>
            <pc:sldMk cId="11991128" sldId="1913"/>
            <ac:spMk id="11" creationId="{8CA06CD6-90CA-4C45-856C-6771339E1E22}"/>
          </ac:spMkLst>
        </pc:spChg>
        <pc:cxnChg chg="add">
          <ac:chgData name="KATHERINE WEST" userId="af9154fe68a39601" providerId="LiveId" clId="{73F895DA-CA2D-4848-A49B-B19D5377C19E}" dt="2020-03-11T21:36:21.312" v="1955" actId="26606"/>
          <ac:cxnSpMkLst>
            <pc:docMk/>
            <pc:sldMk cId="11991128" sldId="1913"/>
            <ac:cxnSpMk id="13" creationId="{5021601D-2758-4B15-A31C-FDA184C51B3A}"/>
          </ac:cxnSpMkLst>
        </pc:cxnChg>
      </pc:sldChg>
      <pc:sldChg chg="addSp modSp add mod">
        <pc:chgData name="KATHERINE WEST" userId="af9154fe68a39601" providerId="LiveId" clId="{73F895DA-CA2D-4848-A49B-B19D5377C19E}" dt="2020-03-11T22:02:22.859" v="2102" actId="27636"/>
        <pc:sldMkLst>
          <pc:docMk/>
          <pc:sldMk cId="660893991" sldId="1914"/>
        </pc:sldMkLst>
        <pc:spChg chg="mod">
          <ac:chgData name="KATHERINE WEST" userId="af9154fe68a39601" providerId="LiveId" clId="{73F895DA-CA2D-4848-A49B-B19D5377C19E}" dt="2020-03-11T22:00:15.259" v="2068" actId="20577"/>
          <ac:spMkLst>
            <pc:docMk/>
            <pc:sldMk cId="660893991" sldId="1914"/>
            <ac:spMk id="2" creationId="{39ED13EA-C0B8-4EDD-8C31-D8D334E7BC1D}"/>
          </ac:spMkLst>
        </pc:spChg>
        <pc:spChg chg="mod">
          <ac:chgData name="KATHERINE WEST" userId="af9154fe68a39601" providerId="LiveId" clId="{73F895DA-CA2D-4848-A49B-B19D5377C19E}" dt="2020-03-11T22:02:22.859" v="2102" actId="27636"/>
          <ac:spMkLst>
            <pc:docMk/>
            <pc:sldMk cId="660893991" sldId="1914"/>
            <ac:spMk id="3" creationId="{6C3F6EA3-0957-4747-9056-48B06AB83769}"/>
          </ac:spMkLst>
        </pc:spChg>
        <pc:spChg chg="add mod">
          <ac:chgData name="KATHERINE WEST" userId="af9154fe68a39601" providerId="LiveId" clId="{73F895DA-CA2D-4848-A49B-B19D5377C19E}" dt="2020-03-11T22:01:51.043" v="2096" actId="14100"/>
          <ac:spMkLst>
            <pc:docMk/>
            <pc:sldMk cId="660893991" sldId="1914"/>
            <ac:spMk id="4" creationId="{91777627-1B9D-414A-9C5C-392C441311E2}"/>
          </ac:spMkLst>
        </pc:spChg>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51D9E-3E61-4A47-8BE6-ED7407D02FD3}"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34E746E6-1218-46DA-86F8-E53487D0410E}">
      <dgm:prSet/>
      <dgm:spPr/>
      <dgm:t>
        <a:bodyPr/>
        <a:lstStyle/>
        <a:p>
          <a:r>
            <a:rPr lang="en-US" dirty="0"/>
            <a:t>Fever</a:t>
          </a:r>
        </a:p>
      </dgm:t>
    </dgm:pt>
    <dgm:pt modelId="{6F3D7653-10D9-49C8-8CD8-B39D0B5900D8}" type="parTrans" cxnId="{460AEC56-36CE-4396-8450-6C20AAAD7173}">
      <dgm:prSet/>
      <dgm:spPr/>
      <dgm:t>
        <a:bodyPr/>
        <a:lstStyle/>
        <a:p>
          <a:endParaRPr lang="en-US"/>
        </a:p>
      </dgm:t>
    </dgm:pt>
    <dgm:pt modelId="{70C38373-A532-475E-8750-28629D8B0CB8}" type="sibTrans" cxnId="{460AEC56-36CE-4396-8450-6C20AAAD7173}">
      <dgm:prSet/>
      <dgm:spPr/>
      <dgm:t>
        <a:bodyPr/>
        <a:lstStyle/>
        <a:p>
          <a:endParaRPr lang="en-US" dirty="0"/>
        </a:p>
      </dgm:t>
    </dgm:pt>
    <dgm:pt modelId="{12562BB3-5CB9-461B-A8D3-5A03C4EE6338}">
      <dgm:prSet/>
      <dgm:spPr/>
      <dgm:t>
        <a:bodyPr/>
        <a:lstStyle/>
        <a:p>
          <a:r>
            <a:rPr lang="en-US" dirty="0"/>
            <a:t>Cough</a:t>
          </a:r>
        </a:p>
      </dgm:t>
    </dgm:pt>
    <dgm:pt modelId="{2F3EAC34-ADFD-45E4-9E2A-440319E9E576}" type="parTrans" cxnId="{18A4FA94-998D-4A12-BFA0-C992553466C5}">
      <dgm:prSet/>
      <dgm:spPr/>
      <dgm:t>
        <a:bodyPr/>
        <a:lstStyle/>
        <a:p>
          <a:endParaRPr lang="en-US"/>
        </a:p>
      </dgm:t>
    </dgm:pt>
    <dgm:pt modelId="{D8EA8112-354E-4A48-970E-3606B0A05C19}" type="sibTrans" cxnId="{18A4FA94-998D-4A12-BFA0-C992553466C5}">
      <dgm:prSet/>
      <dgm:spPr/>
      <dgm:t>
        <a:bodyPr/>
        <a:lstStyle/>
        <a:p>
          <a:endParaRPr lang="en-US" dirty="0"/>
        </a:p>
      </dgm:t>
    </dgm:pt>
    <dgm:pt modelId="{5F2906C9-6F26-4BCA-8796-5B2C5CE3FDD1}">
      <dgm:prSet/>
      <dgm:spPr/>
      <dgm:t>
        <a:bodyPr/>
        <a:lstStyle/>
        <a:p>
          <a:r>
            <a:rPr lang="en-US" dirty="0"/>
            <a:t>Tightness in chest</a:t>
          </a:r>
        </a:p>
      </dgm:t>
    </dgm:pt>
    <dgm:pt modelId="{83265A36-66C5-49D6-968D-2CABCFE3D21A}" type="parTrans" cxnId="{A607BFCC-6ABA-46DF-84D2-C20024DBA211}">
      <dgm:prSet/>
      <dgm:spPr/>
      <dgm:t>
        <a:bodyPr/>
        <a:lstStyle/>
        <a:p>
          <a:endParaRPr lang="en-US"/>
        </a:p>
      </dgm:t>
    </dgm:pt>
    <dgm:pt modelId="{D5D59C3F-4B4D-41E2-A820-3FD730A4256E}" type="sibTrans" cxnId="{A607BFCC-6ABA-46DF-84D2-C20024DBA211}">
      <dgm:prSet/>
      <dgm:spPr/>
      <dgm:t>
        <a:bodyPr/>
        <a:lstStyle/>
        <a:p>
          <a:endParaRPr lang="en-US" dirty="0"/>
        </a:p>
      </dgm:t>
    </dgm:pt>
    <dgm:pt modelId="{702BF7A9-A486-4EF7-9138-7805414CD8E5}">
      <dgm:prSet/>
      <dgm:spPr/>
      <dgm:t>
        <a:bodyPr/>
        <a:lstStyle/>
        <a:p>
          <a:r>
            <a:rPr lang="en-US" dirty="0"/>
            <a:t>Shortness of breath</a:t>
          </a:r>
        </a:p>
      </dgm:t>
    </dgm:pt>
    <dgm:pt modelId="{357663A7-CC79-4379-B030-E8F4E8301108}" type="parTrans" cxnId="{B9E383A6-E579-4CDE-83AA-B454534C3B22}">
      <dgm:prSet/>
      <dgm:spPr/>
      <dgm:t>
        <a:bodyPr/>
        <a:lstStyle/>
        <a:p>
          <a:endParaRPr lang="en-US"/>
        </a:p>
      </dgm:t>
    </dgm:pt>
    <dgm:pt modelId="{1EFCB9BF-BF56-4B08-8F6F-0C1B89867005}" type="sibTrans" cxnId="{B9E383A6-E579-4CDE-83AA-B454534C3B22}">
      <dgm:prSet/>
      <dgm:spPr/>
      <dgm:t>
        <a:bodyPr/>
        <a:lstStyle/>
        <a:p>
          <a:endParaRPr lang="en-US"/>
        </a:p>
      </dgm:t>
    </dgm:pt>
    <dgm:pt modelId="{81E90D67-7AFC-4311-B1F3-4287E8DA601F}" type="pres">
      <dgm:prSet presAssocID="{D4051D9E-3E61-4A47-8BE6-ED7407D02FD3}" presName="outerComposite" presStyleCnt="0">
        <dgm:presLayoutVars>
          <dgm:chMax val="5"/>
          <dgm:dir/>
          <dgm:resizeHandles val="exact"/>
        </dgm:presLayoutVars>
      </dgm:prSet>
      <dgm:spPr/>
    </dgm:pt>
    <dgm:pt modelId="{5152A045-4171-4BA5-A9D3-8B5F14108338}" type="pres">
      <dgm:prSet presAssocID="{D4051D9E-3E61-4A47-8BE6-ED7407D02FD3}" presName="dummyMaxCanvas" presStyleCnt="0">
        <dgm:presLayoutVars/>
      </dgm:prSet>
      <dgm:spPr/>
    </dgm:pt>
    <dgm:pt modelId="{624AAC2D-837A-4142-8B47-FE063A9DC467}" type="pres">
      <dgm:prSet presAssocID="{D4051D9E-3E61-4A47-8BE6-ED7407D02FD3}" presName="FourNodes_1" presStyleLbl="node1" presStyleIdx="0" presStyleCnt="4">
        <dgm:presLayoutVars>
          <dgm:bulletEnabled val="1"/>
        </dgm:presLayoutVars>
      </dgm:prSet>
      <dgm:spPr/>
    </dgm:pt>
    <dgm:pt modelId="{33EEC623-CA8D-43BB-8BC8-5956E5D4B798}" type="pres">
      <dgm:prSet presAssocID="{D4051D9E-3E61-4A47-8BE6-ED7407D02FD3}" presName="FourNodes_2" presStyleLbl="node1" presStyleIdx="1" presStyleCnt="4">
        <dgm:presLayoutVars>
          <dgm:bulletEnabled val="1"/>
        </dgm:presLayoutVars>
      </dgm:prSet>
      <dgm:spPr/>
    </dgm:pt>
    <dgm:pt modelId="{5A4AD607-29E9-4F67-A9C0-37F19AEEB926}" type="pres">
      <dgm:prSet presAssocID="{D4051D9E-3E61-4A47-8BE6-ED7407D02FD3}" presName="FourNodes_3" presStyleLbl="node1" presStyleIdx="2" presStyleCnt="4">
        <dgm:presLayoutVars>
          <dgm:bulletEnabled val="1"/>
        </dgm:presLayoutVars>
      </dgm:prSet>
      <dgm:spPr/>
    </dgm:pt>
    <dgm:pt modelId="{B44334FC-16A4-47BA-8AB6-77A4DB74309F}" type="pres">
      <dgm:prSet presAssocID="{D4051D9E-3E61-4A47-8BE6-ED7407D02FD3}" presName="FourNodes_4" presStyleLbl="node1" presStyleIdx="3" presStyleCnt="4">
        <dgm:presLayoutVars>
          <dgm:bulletEnabled val="1"/>
        </dgm:presLayoutVars>
      </dgm:prSet>
      <dgm:spPr/>
    </dgm:pt>
    <dgm:pt modelId="{C0EBF1B6-F8D9-4ECC-A392-3590478370DA}" type="pres">
      <dgm:prSet presAssocID="{D4051D9E-3E61-4A47-8BE6-ED7407D02FD3}" presName="FourConn_1-2" presStyleLbl="fgAccFollowNode1" presStyleIdx="0" presStyleCnt="3">
        <dgm:presLayoutVars>
          <dgm:bulletEnabled val="1"/>
        </dgm:presLayoutVars>
      </dgm:prSet>
      <dgm:spPr/>
    </dgm:pt>
    <dgm:pt modelId="{32D3D505-2968-4026-9B94-615D997995D1}" type="pres">
      <dgm:prSet presAssocID="{D4051D9E-3E61-4A47-8BE6-ED7407D02FD3}" presName="FourConn_2-3" presStyleLbl="fgAccFollowNode1" presStyleIdx="1" presStyleCnt="3">
        <dgm:presLayoutVars>
          <dgm:bulletEnabled val="1"/>
        </dgm:presLayoutVars>
      </dgm:prSet>
      <dgm:spPr/>
    </dgm:pt>
    <dgm:pt modelId="{03398B3F-BE0A-41D6-8819-9B38E61A34D4}" type="pres">
      <dgm:prSet presAssocID="{D4051D9E-3E61-4A47-8BE6-ED7407D02FD3}" presName="FourConn_3-4" presStyleLbl="fgAccFollowNode1" presStyleIdx="2" presStyleCnt="3">
        <dgm:presLayoutVars>
          <dgm:bulletEnabled val="1"/>
        </dgm:presLayoutVars>
      </dgm:prSet>
      <dgm:spPr/>
    </dgm:pt>
    <dgm:pt modelId="{1E848211-5E05-47C2-AA20-CE89B63A6FD5}" type="pres">
      <dgm:prSet presAssocID="{D4051D9E-3E61-4A47-8BE6-ED7407D02FD3}" presName="FourNodes_1_text" presStyleLbl="node1" presStyleIdx="3" presStyleCnt="4">
        <dgm:presLayoutVars>
          <dgm:bulletEnabled val="1"/>
        </dgm:presLayoutVars>
      </dgm:prSet>
      <dgm:spPr/>
    </dgm:pt>
    <dgm:pt modelId="{EA54AECF-8EB8-4CCE-9B0F-AFFE375AC4DB}" type="pres">
      <dgm:prSet presAssocID="{D4051D9E-3E61-4A47-8BE6-ED7407D02FD3}" presName="FourNodes_2_text" presStyleLbl="node1" presStyleIdx="3" presStyleCnt="4">
        <dgm:presLayoutVars>
          <dgm:bulletEnabled val="1"/>
        </dgm:presLayoutVars>
      </dgm:prSet>
      <dgm:spPr/>
    </dgm:pt>
    <dgm:pt modelId="{B01B7BE8-EA5C-4660-8515-4A2F4E11E49C}" type="pres">
      <dgm:prSet presAssocID="{D4051D9E-3E61-4A47-8BE6-ED7407D02FD3}" presName="FourNodes_3_text" presStyleLbl="node1" presStyleIdx="3" presStyleCnt="4">
        <dgm:presLayoutVars>
          <dgm:bulletEnabled val="1"/>
        </dgm:presLayoutVars>
      </dgm:prSet>
      <dgm:spPr/>
    </dgm:pt>
    <dgm:pt modelId="{2228DB88-2074-4956-A4A1-D25690D1E919}" type="pres">
      <dgm:prSet presAssocID="{D4051D9E-3E61-4A47-8BE6-ED7407D02FD3}" presName="FourNodes_4_text" presStyleLbl="node1" presStyleIdx="3" presStyleCnt="4">
        <dgm:presLayoutVars>
          <dgm:bulletEnabled val="1"/>
        </dgm:presLayoutVars>
      </dgm:prSet>
      <dgm:spPr/>
    </dgm:pt>
  </dgm:ptLst>
  <dgm:cxnLst>
    <dgm:cxn modelId="{B5F9C80C-4FAD-43B6-BD57-218529099770}" type="presOf" srcId="{12562BB3-5CB9-461B-A8D3-5A03C4EE6338}" destId="{33EEC623-CA8D-43BB-8BC8-5956E5D4B798}" srcOrd="0" destOrd="0" presId="urn:microsoft.com/office/officeart/2005/8/layout/vProcess5"/>
    <dgm:cxn modelId="{BF215619-CC0B-472B-80FD-E919D229FE3A}" type="presOf" srcId="{5F2906C9-6F26-4BCA-8796-5B2C5CE3FDD1}" destId="{B01B7BE8-EA5C-4660-8515-4A2F4E11E49C}" srcOrd="1" destOrd="0" presId="urn:microsoft.com/office/officeart/2005/8/layout/vProcess5"/>
    <dgm:cxn modelId="{83C57825-66D2-445C-B427-17A509774AD2}" type="presOf" srcId="{12562BB3-5CB9-461B-A8D3-5A03C4EE6338}" destId="{EA54AECF-8EB8-4CCE-9B0F-AFFE375AC4DB}" srcOrd="1" destOrd="0" presId="urn:microsoft.com/office/officeart/2005/8/layout/vProcess5"/>
    <dgm:cxn modelId="{429F043A-FEDC-45B2-B252-26EB3DF119DF}" type="presOf" srcId="{702BF7A9-A486-4EF7-9138-7805414CD8E5}" destId="{2228DB88-2074-4956-A4A1-D25690D1E919}" srcOrd="1" destOrd="0" presId="urn:microsoft.com/office/officeart/2005/8/layout/vProcess5"/>
    <dgm:cxn modelId="{49E01A3F-16C8-499A-9583-20BF729D39B3}" type="presOf" srcId="{5F2906C9-6F26-4BCA-8796-5B2C5CE3FDD1}" destId="{5A4AD607-29E9-4F67-A9C0-37F19AEEB926}" srcOrd="0" destOrd="0" presId="urn:microsoft.com/office/officeart/2005/8/layout/vProcess5"/>
    <dgm:cxn modelId="{3810E96A-6924-493B-990F-9716E92DB0B6}" type="presOf" srcId="{702BF7A9-A486-4EF7-9138-7805414CD8E5}" destId="{B44334FC-16A4-47BA-8AB6-77A4DB74309F}" srcOrd="0" destOrd="0" presId="urn:microsoft.com/office/officeart/2005/8/layout/vProcess5"/>
    <dgm:cxn modelId="{92B3A04B-1BB5-4B8C-AA73-C9D8A54E7D99}" type="presOf" srcId="{D5D59C3F-4B4D-41E2-A820-3FD730A4256E}" destId="{03398B3F-BE0A-41D6-8819-9B38E61A34D4}" srcOrd="0" destOrd="0" presId="urn:microsoft.com/office/officeart/2005/8/layout/vProcess5"/>
    <dgm:cxn modelId="{51E7934C-16ED-4004-8871-A7D57AAF51CF}" type="presOf" srcId="{D4051D9E-3E61-4A47-8BE6-ED7407D02FD3}" destId="{81E90D67-7AFC-4311-B1F3-4287E8DA601F}" srcOrd="0" destOrd="0" presId="urn:microsoft.com/office/officeart/2005/8/layout/vProcess5"/>
    <dgm:cxn modelId="{91065675-E90C-48E0-B080-1B2735E2D68A}" type="presOf" srcId="{34E746E6-1218-46DA-86F8-E53487D0410E}" destId="{624AAC2D-837A-4142-8B47-FE063A9DC467}" srcOrd="0" destOrd="0" presId="urn:microsoft.com/office/officeart/2005/8/layout/vProcess5"/>
    <dgm:cxn modelId="{460AEC56-36CE-4396-8450-6C20AAAD7173}" srcId="{D4051D9E-3E61-4A47-8BE6-ED7407D02FD3}" destId="{34E746E6-1218-46DA-86F8-E53487D0410E}" srcOrd="0" destOrd="0" parTransId="{6F3D7653-10D9-49C8-8CD8-B39D0B5900D8}" sibTransId="{70C38373-A532-475E-8750-28629D8B0CB8}"/>
    <dgm:cxn modelId="{83AEA091-B119-4AE7-8B00-D34F6E48406C}" type="presOf" srcId="{70C38373-A532-475E-8750-28629D8B0CB8}" destId="{C0EBF1B6-F8D9-4ECC-A392-3590478370DA}" srcOrd="0" destOrd="0" presId="urn:microsoft.com/office/officeart/2005/8/layout/vProcess5"/>
    <dgm:cxn modelId="{18A4FA94-998D-4A12-BFA0-C992553466C5}" srcId="{D4051D9E-3E61-4A47-8BE6-ED7407D02FD3}" destId="{12562BB3-5CB9-461B-A8D3-5A03C4EE6338}" srcOrd="1" destOrd="0" parTransId="{2F3EAC34-ADFD-45E4-9E2A-440319E9E576}" sibTransId="{D8EA8112-354E-4A48-970E-3606B0A05C19}"/>
    <dgm:cxn modelId="{B9E383A6-E579-4CDE-83AA-B454534C3B22}" srcId="{D4051D9E-3E61-4A47-8BE6-ED7407D02FD3}" destId="{702BF7A9-A486-4EF7-9138-7805414CD8E5}" srcOrd="3" destOrd="0" parTransId="{357663A7-CC79-4379-B030-E8F4E8301108}" sibTransId="{1EFCB9BF-BF56-4B08-8F6F-0C1B89867005}"/>
    <dgm:cxn modelId="{A607BFCC-6ABA-46DF-84D2-C20024DBA211}" srcId="{D4051D9E-3E61-4A47-8BE6-ED7407D02FD3}" destId="{5F2906C9-6F26-4BCA-8796-5B2C5CE3FDD1}" srcOrd="2" destOrd="0" parTransId="{83265A36-66C5-49D6-968D-2CABCFE3D21A}" sibTransId="{D5D59C3F-4B4D-41E2-A820-3FD730A4256E}"/>
    <dgm:cxn modelId="{C7F0B5F1-940D-4686-9B1F-A527FAA2C4D1}" type="presOf" srcId="{34E746E6-1218-46DA-86F8-E53487D0410E}" destId="{1E848211-5E05-47C2-AA20-CE89B63A6FD5}" srcOrd="1" destOrd="0" presId="urn:microsoft.com/office/officeart/2005/8/layout/vProcess5"/>
    <dgm:cxn modelId="{0228E3FE-7480-40F8-8733-F4063FC5497B}" type="presOf" srcId="{D8EA8112-354E-4A48-970E-3606B0A05C19}" destId="{32D3D505-2968-4026-9B94-615D997995D1}" srcOrd="0" destOrd="0" presId="urn:microsoft.com/office/officeart/2005/8/layout/vProcess5"/>
    <dgm:cxn modelId="{6792D3D1-9610-4C1A-8029-5662B4E6D618}" type="presParOf" srcId="{81E90D67-7AFC-4311-B1F3-4287E8DA601F}" destId="{5152A045-4171-4BA5-A9D3-8B5F14108338}" srcOrd="0" destOrd="0" presId="urn:microsoft.com/office/officeart/2005/8/layout/vProcess5"/>
    <dgm:cxn modelId="{018EE68B-818A-4F48-98D0-2E293123040A}" type="presParOf" srcId="{81E90D67-7AFC-4311-B1F3-4287E8DA601F}" destId="{624AAC2D-837A-4142-8B47-FE063A9DC467}" srcOrd="1" destOrd="0" presId="urn:microsoft.com/office/officeart/2005/8/layout/vProcess5"/>
    <dgm:cxn modelId="{72DCACEE-EA7D-4A4B-88A3-5026E13C848D}" type="presParOf" srcId="{81E90D67-7AFC-4311-B1F3-4287E8DA601F}" destId="{33EEC623-CA8D-43BB-8BC8-5956E5D4B798}" srcOrd="2" destOrd="0" presId="urn:microsoft.com/office/officeart/2005/8/layout/vProcess5"/>
    <dgm:cxn modelId="{90D0518C-E6FD-422C-BD97-714DE7C6047A}" type="presParOf" srcId="{81E90D67-7AFC-4311-B1F3-4287E8DA601F}" destId="{5A4AD607-29E9-4F67-A9C0-37F19AEEB926}" srcOrd="3" destOrd="0" presId="urn:microsoft.com/office/officeart/2005/8/layout/vProcess5"/>
    <dgm:cxn modelId="{F3B741D5-6ED1-45F9-8682-B808F3A16EDD}" type="presParOf" srcId="{81E90D67-7AFC-4311-B1F3-4287E8DA601F}" destId="{B44334FC-16A4-47BA-8AB6-77A4DB74309F}" srcOrd="4" destOrd="0" presId="urn:microsoft.com/office/officeart/2005/8/layout/vProcess5"/>
    <dgm:cxn modelId="{9C7C5422-8F8F-4245-BEF1-B2E748BDC1B7}" type="presParOf" srcId="{81E90D67-7AFC-4311-B1F3-4287E8DA601F}" destId="{C0EBF1B6-F8D9-4ECC-A392-3590478370DA}" srcOrd="5" destOrd="0" presId="urn:microsoft.com/office/officeart/2005/8/layout/vProcess5"/>
    <dgm:cxn modelId="{77843E24-003F-44FE-A36B-3EBA5439577F}" type="presParOf" srcId="{81E90D67-7AFC-4311-B1F3-4287E8DA601F}" destId="{32D3D505-2968-4026-9B94-615D997995D1}" srcOrd="6" destOrd="0" presId="urn:microsoft.com/office/officeart/2005/8/layout/vProcess5"/>
    <dgm:cxn modelId="{7BCC7826-182B-4A68-86FD-F045F809B3F1}" type="presParOf" srcId="{81E90D67-7AFC-4311-B1F3-4287E8DA601F}" destId="{03398B3F-BE0A-41D6-8819-9B38E61A34D4}" srcOrd="7" destOrd="0" presId="urn:microsoft.com/office/officeart/2005/8/layout/vProcess5"/>
    <dgm:cxn modelId="{11A40E74-7B8A-441E-A9EA-316FAFC01134}" type="presParOf" srcId="{81E90D67-7AFC-4311-B1F3-4287E8DA601F}" destId="{1E848211-5E05-47C2-AA20-CE89B63A6FD5}" srcOrd="8" destOrd="0" presId="urn:microsoft.com/office/officeart/2005/8/layout/vProcess5"/>
    <dgm:cxn modelId="{270CCDBC-0DE6-4318-A208-C84E45C11FDF}" type="presParOf" srcId="{81E90D67-7AFC-4311-B1F3-4287E8DA601F}" destId="{EA54AECF-8EB8-4CCE-9B0F-AFFE375AC4DB}" srcOrd="9" destOrd="0" presId="urn:microsoft.com/office/officeart/2005/8/layout/vProcess5"/>
    <dgm:cxn modelId="{1C394193-A603-4844-B015-2A06E9AA6641}" type="presParOf" srcId="{81E90D67-7AFC-4311-B1F3-4287E8DA601F}" destId="{B01B7BE8-EA5C-4660-8515-4A2F4E11E49C}" srcOrd="10" destOrd="0" presId="urn:microsoft.com/office/officeart/2005/8/layout/vProcess5"/>
    <dgm:cxn modelId="{5B1FD51C-AF90-4CEB-A321-D5D0DFF4B9FF}" type="presParOf" srcId="{81E90D67-7AFC-4311-B1F3-4287E8DA601F}" destId="{2228DB88-2074-4956-A4A1-D25690D1E919}"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84DCB2-B658-4C1F-80F3-843D70CE4E7F}"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577AB886-229D-4134-89CD-3A6C43B49F5D}">
      <dgm:prSet/>
      <dgm:spPr/>
      <dgm:t>
        <a:bodyPr/>
        <a:lstStyle/>
        <a:p>
          <a:r>
            <a:rPr lang="en-US" dirty="0"/>
            <a:t>Being within 6 feet or within the room area for a prolonged period of time without PPE</a:t>
          </a:r>
        </a:p>
      </dgm:t>
    </dgm:pt>
    <dgm:pt modelId="{759DAE0B-EF7A-4588-8AEE-EA4070338624}" type="parTrans" cxnId="{116F95F3-6C71-419D-A2E2-32F536CEC934}">
      <dgm:prSet/>
      <dgm:spPr/>
      <dgm:t>
        <a:bodyPr/>
        <a:lstStyle/>
        <a:p>
          <a:endParaRPr lang="en-US"/>
        </a:p>
      </dgm:t>
    </dgm:pt>
    <dgm:pt modelId="{8CAE4745-35F0-4C9A-B4B2-78515DDA0EDF}" type="sibTrans" cxnId="{116F95F3-6C71-419D-A2E2-32F536CEC934}">
      <dgm:prSet/>
      <dgm:spPr/>
      <dgm:t>
        <a:bodyPr/>
        <a:lstStyle/>
        <a:p>
          <a:endParaRPr lang="en-US"/>
        </a:p>
      </dgm:t>
    </dgm:pt>
    <dgm:pt modelId="{BE3DDA0A-026D-4406-861D-DE0BA0A3AE61}">
      <dgm:prSet/>
      <dgm:spPr/>
      <dgm:t>
        <a:bodyPr/>
        <a:lstStyle/>
        <a:p>
          <a:r>
            <a:rPr lang="en-US" dirty="0"/>
            <a:t>Caring for, living with, visiting, or sharing a healthcare waiting room or room with a nCoV patient</a:t>
          </a:r>
        </a:p>
      </dgm:t>
    </dgm:pt>
    <dgm:pt modelId="{DE6EE464-28A1-4DD6-8FCB-DBB099915160}" type="parTrans" cxnId="{979C85BD-81CB-45B0-8F76-36A2A1D4B286}">
      <dgm:prSet/>
      <dgm:spPr/>
      <dgm:t>
        <a:bodyPr/>
        <a:lstStyle/>
        <a:p>
          <a:endParaRPr lang="en-US"/>
        </a:p>
      </dgm:t>
    </dgm:pt>
    <dgm:pt modelId="{97B67937-076F-4347-B73F-755056135969}" type="sibTrans" cxnId="{979C85BD-81CB-45B0-8F76-36A2A1D4B286}">
      <dgm:prSet/>
      <dgm:spPr/>
      <dgm:t>
        <a:bodyPr/>
        <a:lstStyle/>
        <a:p>
          <a:endParaRPr lang="en-US"/>
        </a:p>
      </dgm:t>
    </dgm:pt>
    <dgm:pt modelId="{2A56D1B6-4712-4248-B229-4B9BEC8CBDEF}">
      <dgm:prSet/>
      <dgm:spPr/>
      <dgm:t>
        <a:bodyPr/>
        <a:lstStyle/>
        <a:p>
          <a:r>
            <a:rPr lang="en-US" dirty="0"/>
            <a:t>Having direct contact with infectious secretions of a nCoV patient while not wearing </a:t>
          </a:r>
          <a:br>
            <a:rPr lang="en-US" dirty="0"/>
          </a:br>
          <a:r>
            <a:rPr lang="en-US" dirty="0"/>
            <a:t>PPE</a:t>
          </a:r>
        </a:p>
      </dgm:t>
    </dgm:pt>
    <dgm:pt modelId="{E316EE18-4EAD-4FF7-8207-EEEC9A4F83E9}" type="parTrans" cxnId="{43888814-C5B0-4C45-AF96-018A14E65971}">
      <dgm:prSet/>
      <dgm:spPr/>
      <dgm:t>
        <a:bodyPr/>
        <a:lstStyle/>
        <a:p>
          <a:endParaRPr lang="en-US"/>
        </a:p>
      </dgm:t>
    </dgm:pt>
    <dgm:pt modelId="{874533E1-2FCE-4186-BBA8-745EECE180E4}" type="sibTrans" cxnId="{43888814-C5B0-4C45-AF96-018A14E65971}">
      <dgm:prSet/>
      <dgm:spPr/>
      <dgm:t>
        <a:bodyPr/>
        <a:lstStyle/>
        <a:p>
          <a:endParaRPr lang="en-US"/>
        </a:p>
      </dgm:t>
    </dgm:pt>
    <dgm:pt modelId="{A6E9AE73-8CA4-4417-882C-D1D8AB99DD26}" type="pres">
      <dgm:prSet presAssocID="{7884DCB2-B658-4C1F-80F3-843D70CE4E7F}" presName="diagram" presStyleCnt="0">
        <dgm:presLayoutVars>
          <dgm:dir/>
          <dgm:resizeHandles val="exact"/>
        </dgm:presLayoutVars>
      </dgm:prSet>
      <dgm:spPr/>
    </dgm:pt>
    <dgm:pt modelId="{8006FEEA-9253-4454-9151-7D16845D29A5}" type="pres">
      <dgm:prSet presAssocID="{577AB886-229D-4134-89CD-3A6C43B49F5D}" presName="node" presStyleLbl="node1" presStyleIdx="0" presStyleCnt="3">
        <dgm:presLayoutVars>
          <dgm:bulletEnabled val="1"/>
        </dgm:presLayoutVars>
      </dgm:prSet>
      <dgm:spPr/>
    </dgm:pt>
    <dgm:pt modelId="{35CE3B8D-A8E4-47E1-B4D0-56E6FA1BB746}" type="pres">
      <dgm:prSet presAssocID="{8CAE4745-35F0-4C9A-B4B2-78515DDA0EDF}" presName="sibTrans" presStyleCnt="0"/>
      <dgm:spPr/>
    </dgm:pt>
    <dgm:pt modelId="{A619C91E-90B5-457E-8288-5B864137F0F4}" type="pres">
      <dgm:prSet presAssocID="{BE3DDA0A-026D-4406-861D-DE0BA0A3AE61}" presName="node" presStyleLbl="node1" presStyleIdx="1" presStyleCnt="3">
        <dgm:presLayoutVars>
          <dgm:bulletEnabled val="1"/>
        </dgm:presLayoutVars>
      </dgm:prSet>
      <dgm:spPr/>
    </dgm:pt>
    <dgm:pt modelId="{89E5DE8A-5512-4E1C-80AA-5CEEC0ABDD7F}" type="pres">
      <dgm:prSet presAssocID="{97B67937-076F-4347-B73F-755056135969}" presName="sibTrans" presStyleCnt="0"/>
      <dgm:spPr/>
    </dgm:pt>
    <dgm:pt modelId="{2769021F-B0AC-4D2B-B9AB-1C878B6A247C}" type="pres">
      <dgm:prSet presAssocID="{2A56D1B6-4712-4248-B229-4B9BEC8CBDEF}" presName="node" presStyleLbl="node1" presStyleIdx="2" presStyleCnt="3">
        <dgm:presLayoutVars>
          <dgm:bulletEnabled val="1"/>
        </dgm:presLayoutVars>
      </dgm:prSet>
      <dgm:spPr/>
    </dgm:pt>
  </dgm:ptLst>
  <dgm:cxnLst>
    <dgm:cxn modelId="{C540EE05-80E7-4C72-89D8-8A862A680A0C}" type="presOf" srcId="{7884DCB2-B658-4C1F-80F3-843D70CE4E7F}" destId="{A6E9AE73-8CA4-4417-882C-D1D8AB99DD26}" srcOrd="0" destOrd="0" presId="urn:microsoft.com/office/officeart/2005/8/layout/default"/>
    <dgm:cxn modelId="{43888814-C5B0-4C45-AF96-018A14E65971}" srcId="{7884DCB2-B658-4C1F-80F3-843D70CE4E7F}" destId="{2A56D1B6-4712-4248-B229-4B9BEC8CBDEF}" srcOrd="2" destOrd="0" parTransId="{E316EE18-4EAD-4FF7-8207-EEEC9A4F83E9}" sibTransId="{874533E1-2FCE-4186-BBA8-745EECE180E4}"/>
    <dgm:cxn modelId="{C21D5E17-B6B2-439E-8CB6-68E39355BD81}" type="presOf" srcId="{BE3DDA0A-026D-4406-861D-DE0BA0A3AE61}" destId="{A619C91E-90B5-457E-8288-5B864137F0F4}" srcOrd="0" destOrd="0" presId="urn:microsoft.com/office/officeart/2005/8/layout/default"/>
    <dgm:cxn modelId="{979C85BD-81CB-45B0-8F76-36A2A1D4B286}" srcId="{7884DCB2-B658-4C1F-80F3-843D70CE4E7F}" destId="{BE3DDA0A-026D-4406-861D-DE0BA0A3AE61}" srcOrd="1" destOrd="0" parTransId="{DE6EE464-28A1-4DD6-8FCB-DBB099915160}" sibTransId="{97B67937-076F-4347-B73F-755056135969}"/>
    <dgm:cxn modelId="{B71B66CF-121E-43CE-89EE-F2A4E299ADD2}" type="presOf" srcId="{577AB886-229D-4134-89CD-3A6C43B49F5D}" destId="{8006FEEA-9253-4454-9151-7D16845D29A5}" srcOrd="0" destOrd="0" presId="urn:microsoft.com/office/officeart/2005/8/layout/default"/>
    <dgm:cxn modelId="{B991CEEE-EC0C-4ACD-822D-BFB8035944A7}" type="presOf" srcId="{2A56D1B6-4712-4248-B229-4B9BEC8CBDEF}" destId="{2769021F-B0AC-4D2B-B9AB-1C878B6A247C}" srcOrd="0" destOrd="0" presId="urn:microsoft.com/office/officeart/2005/8/layout/default"/>
    <dgm:cxn modelId="{116F95F3-6C71-419D-A2E2-32F536CEC934}" srcId="{7884DCB2-B658-4C1F-80F3-843D70CE4E7F}" destId="{577AB886-229D-4134-89CD-3A6C43B49F5D}" srcOrd="0" destOrd="0" parTransId="{759DAE0B-EF7A-4588-8AEE-EA4070338624}" sibTransId="{8CAE4745-35F0-4C9A-B4B2-78515DDA0EDF}"/>
    <dgm:cxn modelId="{5CF2342C-67C2-45EA-94C8-237ED932B19B}" type="presParOf" srcId="{A6E9AE73-8CA4-4417-882C-D1D8AB99DD26}" destId="{8006FEEA-9253-4454-9151-7D16845D29A5}" srcOrd="0" destOrd="0" presId="urn:microsoft.com/office/officeart/2005/8/layout/default"/>
    <dgm:cxn modelId="{63A54365-47D2-400C-A0A9-9EA902B2E885}" type="presParOf" srcId="{A6E9AE73-8CA4-4417-882C-D1D8AB99DD26}" destId="{35CE3B8D-A8E4-47E1-B4D0-56E6FA1BB746}" srcOrd="1" destOrd="0" presId="urn:microsoft.com/office/officeart/2005/8/layout/default"/>
    <dgm:cxn modelId="{F87A63D4-17F4-45EF-87B9-14CDCD7DCC5E}" type="presParOf" srcId="{A6E9AE73-8CA4-4417-882C-D1D8AB99DD26}" destId="{A619C91E-90B5-457E-8288-5B864137F0F4}" srcOrd="2" destOrd="0" presId="urn:microsoft.com/office/officeart/2005/8/layout/default"/>
    <dgm:cxn modelId="{6A085529-7D2D-42B6-A35B-D167B986A401}" type="presParOf" srcId="{A6E9AE73-8CA4-4417-882C-D1D8AB99DD26}" destId="{89E5DE8A-5512-4E1C-80AA-5CEEC0ABDD7F}" srcOrd="3" destOrd="0" presId="urn:microsoft.com/office/officeart/2005/8/layout/default"/>
    <dgm:cxn modelId="{7DEE8EA0-2F32-4713-BB8B-DF39A3FF72B2}" type="presParOf" srcId="{A6E9AE73-8CA4-4417-882C-D1D8AB99DD26}" destId="{2769021F-B0AC-4D2B-B9AB-1C878B6A247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7AC07-24C2-4CC0-8F2E-E5D8FC11FE5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BB4E02C-1BA6-49DC-BD4A-A3E9AE1D9E9F}">
      <dgm:prSet/>
      <dgm:spPr/>
      <dgm:t>
        <a:bodyPr/>
        <a:lstStyle/>
        <a:p>
          <a:r>
            <a:rPr lang="en-US" dirty="0"/>
            <a:t>Respiratory – droplet precautions (WHO)</a:t>
          </a:r>
        </a:p>
      </dgm:t>
    </dgm:pt>
    <dgm:pt modelId="{A1ED1195-B02A-4F75-B519-8EE0262A1925}" type="parTrans" cxnId="{1FD14F82-B9F9-4545-B17A-95493612EC86}">
      <dgm:prSet/>
      <dgm:spPr/>
      <dgm:t>
        <a:bodyPr/>
        <a:lstStyle/>
        <a:p>
          <a:endParaRPr lang="en-US"/>
        </a:p>
      </dgm:t>
    </dgm:pt>
    <dgm:pt modelId="{AFB1F735-3042-42D3-BF5F-34750FD76E73}" type="sibTrans" cxnId="{1FD14F82-B9F9-4545-B17A-95493612EC86}">
      <dgm:prSet/>
      <dgm:spPr/>
      <dgm:t>
        <a:bodyPr/>
        <a:lstStyle/>
        <a:p>
          <a:endParaRPr lang="en-US"/>
        </a:p>
      </dgm:t>
    </dgm:pt>
    <dgm:pt modelId="{C968B963-898A-4705-BEEA-783473B1CF8D}">
      <dgm:prSet/>
      <dgm:spPr/>
      <dgm:t>
        <a:bodyPr/>
        <a:lstStyle/>
        <a:p>
          <a:r>
            <a:rPr lang="en-US" dirty="0"/>
            <a:t>Contact Precautions – (WHO/CDC)</a:t>
          </a:r>
        </a:p>
      </dgm:t>
    </dgm:pt>
    <dgm:pt modelId="{4BAA2DA9-A05C-4BC8-987B-C3B6D8E9DF2A}" type="parTrans" cxnId="{03AEA757-9465-48F2-AF0F-B7A2D64D35F9}">
      <dgm:prSet/>
      <dgm:spPr/>
      <dgm:t>
        <a:bodyPr/>
        <a:lstStyle/>
        <a:p>
          <a:endParaRPr lang="en-US"/>
        </a:p>
      </dgm:t>
    </dgm:pt>
    <dgm:pt modelId="{D9C589F6-60DA-4FE4-8FD7-70A1446E7B90}" type="sibTrans" cxnId="{03AEA757-9465-48F2-AF0F-B7A2D64D35F9}">
      <dgm:prSet/>
      <dgm:spPr/>
      <dgm:t>
        <a:bodyPr/>
        <a:lstStyle/>
        <a:p>
          <a:endParaRPr lang="en-US"/>
        </a:p>
      </dgm:t>
    </dgm:pt>
    <dgm:pt modelId="{AF9C1737-9EE6-47EB-A999-D9F594470CEA}" type="pres">
      <dgm:prSet presAssocID="{4D27AC07-24C2-4CC0-8F2E-E5D8FC11FE5D}" presName="diagram" presStyleCnt="0">
        <dgm:presLayoutVars>
          <dgm:dir/>
          <dgm:resizeHandles val="exact"/>
        </dgm:presLayoutVars>
      </dgm:prSet>
      <dgm:spPr/>
    </dgm:pt>
    <dgm:pt modelId="{345E5ABD-DD18-4411-B119-FB5F7CC05D25}" type="pres">
      <dgm:prSet presAssocID="{CBB4E02C-1BA6-49DC-BD4A-A3E9AE1D9E9F}" presName="node" presStyleLbl="node1" presStyleIdx="0" presStyleCnt="2">
        <dgm:presLayoutVars>
          <dgm:bulletEnabled val="1"/>
        </dgm:presLayoutVars>
      </dgm:prSet>
      <dgm:spPr/>
    </dgm:pt>
    <dgm:pt modelId="{8555CCC7-2292-40A1-8377-2898A7D31882}" type="pres">
      <dgm:prSet presAssocID="{AFB1F735-3042-42D3-BF5F-34750FD76E73}" presName="sibTrans" presStyleCnt="0"/>
      <dgm:spPr/>
    </dgm:pt>
    <dgm:pt modelId="{06C52F4E-7C77-4C40-B59C-AD809960A7ED}" type="pres">
      <dgm:prSet presAssocID="{C968B963-898A-4705-BEEA-783473B1CF8D}" presName="node" presStyleLbl="node1" presStyleIdx="1" presStyleCnt="2">
        <dgm:presLayoutVars>
          <dgm:bulletEnabled val="1"/>
        </dgm:presLayoutVars>
      </dgm:prSet>
      <dgm:spPr/>
    </dgm:pt>
  </dgm:ptLst>
  <dgm:cxnLst>
    <dgm:cxn modelId="{03AEA757-9465-48F2-AF0F-B7A2D64D35F9}" srcId="{4D27AC07-24C2-4CC0-8F2E-E5D8FC11FE5D}" destId="{C968B963-898A-4705-BEEA-783473B1CF8D}" srcOrd="1" destOrd="0" parTransId="{4BAA2DA9-A05C-4BC8-987B-C3B6D8E9DF2A}" sibTransId="{D9C589F6-60DA-4FE4-8FD7-70A1446E7B90}"/>
    <dgm:cxn modelId="{1FD14F82-B9F9-4545-B17A-95493612EC86}" srcId="{4D27AC07-24C2-4CC0-8F2E-E5D8FC11FE5D}" destId="{CBB4E02C-1BA6-49DC-BD4A-A3E9AE1D9E9F}" srcOrd="0" destOrd="0" parTransId="{A1ED1195-B02A-4F75-B519-8EE0262A1925}" sibTransId="{AFB1F735-3042-42D3-BF5F-34750FD76E73}"/>
    <dgm:cxn modelId="{C63C008E-8F4C-44C8-A8DE-CDD2692D3930}" type="presOf" srcId="{CBB4E02C-1BA6-49DC-BD4A-A3E9AE1D9E9F}" destId="{345E5ABD-DD18-4411-B119-FB5F7CC05D25}" srcOrd="0" destOrd="0" presId="urn:microsoft.com/office/officeart/2005/8/layout/default"/>
    <dgm:cxn modelId="{C395CB9F-8545-4F2D-9211-1FA73C371D57}" type="presOf" srcId="{C968B963-898A-4705-BEEA-783473B1CF8D}" destId="{06C52F4E-7C77-4C40-B59C-AD809960A7ED}" srcOrd="0" destOrd="0" presId="urn:microsoft.com/office/officeart/2005/8/layout/default"/>
    <dgm:cxn modelId="{85273DD4-87BA-4286-A62B-C19F166F461C}" type="presOf" srcId="{4D27AC07-24C2-4CC0-8F2E-E5D8FC11FE5D}" destId="{AF9C1737-9EE6-47EB-A999-D9F594470CEA}" srcOrd="0" destOrd="0" presId="urn:microsoft.com/office/officeart/2005/8/layout/default"/>
    <dgm:cxn modelId="{9C4DFFCC-9AB9-4836-AD95-A53536349CFB}" type="presParOf" srcId="{AF9C1737-9EE6-47EB-A999-D9F594470CEA}" destId="{345E5ABD-DD18-4411-B119-FB5F7CC05D25}" srcOrd="0" destOrd="0" presId="urn:microsoft.com/office/officeart/2005/8/layout/default"/>
    <dgm:cxn modelId="{70B90C07-FBC6-4F7B-BDAC-3B66BA8B6AB7}" type="presParOf" srcId="{AF9C1737-9EE6-47EB-A999-D9F594470CEA}" destId="{8555CCC7-2292-40A1-8377-2898A7D31882}" srcOrd="1" destOrd="0" presId="urn:microsoft.com/office/officeart/2005/8/layout/default"/>
    <dgm:cxn modelId="{EEACA1DE-7084-48A7-A23F-213F9218FE37}" type="presParOf" srcId="{AF9C1737-9EE6-47EB-A999-D9F594470CEA}" destId="{06C52F4E-7C77-4C40-B59C-AD809960A7E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69C8D-7F53-4EAB-9F5A-20FCDFE449C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8DBC588-EBD0-4D20-A08D-F278D5928DB5}">
      <dgm:prSet/>
      <dgm:spPr/>
      <dgm:t>
        <a:bodyPr/>
        <a:lstStyle/>
        <a:p>
          <a:r>
            <a:rPr lang="en-US" dirty="0"/>
            <a:t>Mixing droplet and airborne</a:t>
          </a:r>
        </a:p>
      </dgm:t>
    </dgm:pt>
    <dgm:pt modelId="{06D739C5-1190-458D-99D2-80A6B65676ED}" type="parTrans" cxnId="{ED3142D5-28E4-4618-A7CC-B555FC1B9D80}">
      <dgm:prSet/>
      <dgm:spPr/>
      <dgm:t>
        <a:bodyPr/>
        <a:lstStyle/>
        <a:p>
          <a:endParaRPr lang="en-US"/>
        </a:p>
      </dgm:t>
    </dgm:pt>
    <dgm:pt modelId="{9522D17B-97BB-4F7A-BF01-5C2C1847C691}" type="sibTrans" cxnId="{ED3142D5-28E4-4618-A7CC-B555FC1B9D80}">
      <dgm:prSet/>
      <dgm:spPr/>
      <dgm:t>
        <a:bodyPr/>
        <a:lstStyle/>
        <a:p>
          <a:endParaRPr lang="en-US"/>
        </a:p>
      </dgm:t>
    </dgm:pt>
    <dgm:pt modelId="{483AE0DF-3F27-4C4E-9CB7-C797C6072586}">
      <dgm:prSet/>
      <dgm:spPr/>
      <dgm:t>
        <a:bodyPr/>
        <a:lstStyle/>
        <a:p>
          <a:r>
            <a:rPr lang="en-US" dirty="0"/>
            <a:t>What does that mean ?</a:t>
          </a:r>
        </a:p>
      </dgm:t>
    </dgm:pt>
    <dgm:pt modelId="{BE73C4CC-5A15-4E1E-8EEE-EEFFE097786E}" type="parTrans" cxnId="{CDADD75D-D541-482F-8DC2-571D9D9ECD1C}">
      <dgm:prSet/>
      <dgm:spPr/>
      <dgm:t>
        <a:bodyPr/>
        <a:lstStyle/>
        <a:p>
          <a:endParaRPr lang="en-US"/>
        </a:p>
      </dgm:t>
    </dgm:pt>
    <dgm:pt modelId="{2C70236D-24BC-4313-B828-1E71ECDD4112}" type="sibTrans" cxnId="{CDADD75D-D541-482F-8DC2-571D9D9ECD1C}">
      <dgm:prSet/>
      <dgm:spPr/>
      <dgm:t>
        <a:bodyPr/>
        <a:lstStyle/>
        <a:p>
          <a:endParaRPr lang="en-US"/>
        </a:p>
      </dgm:t>
    </dgm:pt>
    <dgm:pt modelId="{10C5AF6B-4272-4011-BC01-A2EB07D955CD}" type="pres">
      <dgm:prSet presAssocID="{2F169C8D-7F53-4EAB-9F5A-20FCDFE449CA}" presName="linear" presStyleCnt="0">
        <dgm:presLayoutVars>
          <dgm:animLvl val="lvl"/>
          <dgm:resizeHandles val="exact"/>
        </dgm:presLayoutVars>
      </dgm:prSet>
      <dgm:spPr/>
    </dgm:pt>
    <dgm:pt modelId="{79AB3367-2850-4883-99A8-A03B6A939E17}" type="pres">
      <dgm:prSet presAssocID="{68DBC588-EBD0-4D20-A08D-F278D5928DB5}" presName="parentText" presStyleLbl="node1" presStyleIdx="0" presStyleCnt="2">
        <dgm:presLayoutVars>
          <dgm:chMax val="0"/>
          <dgm:bulletEnabled val="1"/>
        </dgm:presLayoutVars>
      </dgm:prSet>
      <dgm:spPr/>
    </dgm:pt>
    <dgm:pt modelId="{EB82E5F9-AB65-499E-9398-A0CBD099B05D}" type="pres">
      <dgm:prSet presAssocID="{9522D17B-97BB-4F7A-BF01-5C2C1847C691}" presName="spacer" presStyleCnt="0"/>
      <dgm:spPr/>
    </dgm:pt>
    <dgm:pt modelId="{F8464CBD-492E-48F5-A945-C3A707169AF9}" type="pres">
      <dgm:prSet presAssocID="{483AE0DF-3F27-4C4E-9CB7-C797C6072586}" presName="parentText" presStyleLbl="node1" presStyleIdx="1" presStyleCnt="2">
        <dgm:presLayoutVars>
          <dgm:chMax val="0"/>
          <dgm:bulletEnabled val="1"/>
        </dgm:presLayoutVars>
      </dgm:prSet>
      <dgm:spPr/>
    </dgm:pt>
  </dgm:ptLst>
  <dgm:cxnLst>
    <dgm:cxn modelId="{36673A2D-1145-454A-A382-1A4C79D52DBE}" type="presOf" srcId="{2F169C8D-7F53-4EAB-9F5A-20FCDFE449CA}" destId="{10C5AF6B-4272-4011-BC01-A2EB07D955CD}" srcOrd="0" destOrd="0" presId="urn:microsoft.com/office/officeart/2005/8/layout/vList2"/>
    <dgm:cxn modelId="{CDADD75D-D541-482F-8DC2-571D9D9ECD1C}" srcId="{2F169C8D-7F53-4EAB-9F5A-20FCDFE449CA}" destId="{483AE0DF-3F27-4C4E-9CB7-C797C6072586}" srcOrd="1" destOrd="0" parTransId="{BE73C4CC-5A15-4E1E-8EEE-EEFFE097786E}" sibTransId="{2C70236D-24BC-4313-B828-1E71ECDD4112}"/>
    <dgm:cxn modelId="{8C83878B-5343-4F5F-A76C-61B99A220D01}" type="presOf" srcId="{483AE0DF-3F27-4C4E-9CB7-C797C6072586}" destId="{F8464CBD-492E-48F5-A945-C3A707169AF9}" srcOrd="0" destOrd="0" presId="urn:microsoft.com/office/officeart/2005/8/layout/vList2"/>
    <dgm:cxn modelId="{4A5890B0-F14C-43C3-AD0E-7B9047847271}" type="presOf" srcId="{68DBC588-EBD0-4D20-A08D-F278D5928DB5}" destId="{79AB3367-2850-4883-99A8-A03B6A939E17}" srcOrd="0" destOrd="0" presId="urn:microsoft.com/office/officeart/2005/8/layout/vList2"/>
    <dgm:cxn modelId="{ED3142D5-28E4-4618-A7CC-B555FC1B9D80}" srcId="{2F169C8D-7F53-4EAB-9F5A-20FCDFE449CA}" destId="{68DBC588-EBD0-4D20-A08D-F278D5928DB5}" srcOrd="0" destOrd="0" parTransId="{06D739C5-1190-458D-99D2-80A6B65676ED}" sibTransId="{9522D17B-97BB-4F7A-BF01-5C2C1847C691}"/>
    <dgm:cxn modelId="{684A66BF-3A36-4E48-B186-26F7EBEC2D9B}" type="presParOf" srcId="{10C5AF6B-4272-4011-BC01-A2EB07D955CD}" destId="{79AB3367-2850-4883-99A8-A03B6A939E17}" srcOrd="0" destOrd="0" presId="urn:microsoft.com/office/officeart/2005/8/layout/vList2"/>
    <dgm:cxn modelId="{AAFCBB57-E12C-42AB-A281-AFECC857D76F}" type="presParOf" srcId="{10C5AF6B-4272-4011-BC01-A2EB07D955CD}" destId="{EB82E5F9-AB65-499E-9398-A0CBD099B05D}" srcOrd="1" destOrd="0" presId="urn:microsoft.com/office/officeart/2005/8/layout/vList2"/>
    <dgm:cxn modelId="{A67BD373-E708-4C3E-AD2E-29C61E0437A3}" type="presParOf" srcId="{10C5AF6B-4272-4011-BC01-A2EB07D955CD}" destId="{F8464CBD-492E-48F5-A945-C3A707169AF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A0E326-4E03-482A-B145-A07798D5693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9162E4A-508E-4EB9-B20C-A403624DD843}">
      <dgm:prSet/>
      <dgm:spPr/>
      <dgm:t>
        <a:bodyPr/>
        <a:lstStyle/>
        <a:p>
          <a:r>
            <a:rPr lang="en-US" dirty="0"/>
            <a:t>Insuring proper ventilation (exhaust fan)</a:t>
          </a:r>
        </a:p>
      </dgm:t>
    </dgm:pt>
    <dgm:pt modelId="{B3642BDF-3A92-4CF9-B5EC-369632CAA2DE}" type="parTrans" cxnId="{96F15764-8525-4861-84B9-5F8EB6B02378}">
      <dgm:prSet/>
      <dgm:spPr/>
      <dgm:t>
        <a:bodyPr/>
        <a:lstStyle/>
        <a:p>
          <a:endParaRPr lang="en-US"/>
        </a:p>
      </dgm:t>
    </dgm:pt>
    <dgm:pt modelId="{8CAE960D-41FB-4980-B064-2A3D082ADB21}" type="sibTrans" cxnId="{96F15764-8525-4861-84B9-5F8EB6B02378}">
      <dgm:prSet/>
      <dgm:spPr/>
      <dgm:t>
        <a:bodyPr/>
        <a:lstStyle/>
        <a:p>
          <a:endParaRPr lang="en-US"/>
        </a:p>
      </dgm:t>
    </dgm:pt>
    <dgm:pt modelId="{3A646E07-2E10-4503-9342-3E2B019B2908}">
      <dgm:prSet/>
      <dgm:spPr/>
      <dgm:t>
        <a:bodyPr/>
        <a:lstStyle/>
        <a:p>
          <a:r>
            <a:rPr lang="en-US" dirty="0"/>
            <a:t>Environmental cleaning – standard disinfectant agents</a:t>
          </a:r>
        </a:p>
      </dgm:t>
    </dgm:pt>
    <dgm:pt modelId="{A8AE3962-5AA6-43FB-AB2C-56FAE49B911D}" type="parTrans" cxnId="{0DF208A7-584C-4B64-9D28-93262FEE49D2}">
      <dgm:prSet/>
      <dgm:spPr/>
      <dgm:t>
        <a:bodyPr/>
        <a:lstStyle/>
        <a:p>
          <a:endParaRPr lang="en-US"/>
        </a:p>
      </dgm:t>
    </dgm:pt>
    <dgm:pt modelId="{CB7A939B-78E7-442E-B38C-9707840A81FA}" type="sibTrans" cxnId="{0DF208A7-584C-4B64-9D28-93262FEE49D2}">
      <dgm:prSet/>
      <dgm:spPr/>
      <dgm:t>
        <a:bodyPr/>
        <a:lstStyle/>
        <a:p>
          <a:endParaRPr lang="en-US"/>
        </a:p>
      </dgm:t>
    </dgm:pt>
    <dgm:pt modelId="{1981475A-390A-45B1-A7E4-DCD61445B466}" type="pres">
      <dgm:prSet presAssocID="{97A0E326-4E03-482A-B145-A07798D5693D}" presName="hierChild1" presStyleCnt="0">
        <dgm:presLayoutVars>
          <dgm:chPref val="1"/>
          <dgm:dir/>
          <dgm:animOne val="branch"/>
          <dgm:animLvl val="lvl"/>
          <dgm:resizeHandles/>
        </dgm:presLayoutVars>
      </dgm:prSet>
      <dgm:spPr/>
    </dgm:pt>
    <dgm:pt modelId="{1EBD8F5E-43E4-47DE-8D0A-78D16663F10B}" type="pres">
      <dgm:prSet presAssocID="{19162E4A-508E-4EB9-B20C-A403624DD843}" presName="hierRoot1" presStyleCnt="0"/>
      <dgm:spPr/>
    </dgm:pt>
    <dgm:pt modelId="{D8F7568A-99BD-448C-ADEC-8D9A6727D56B}" type="pres">
      <dgm:prSet presAssocID="{19162E4A-508E-4EB9-B20C-A403624DD843}" presName="composite" presStyleCnt="0"/>
      <dgm:spPr/>
    </dgm:pt>
    <dgm:pt modelId="{00F33468-DBCA-4870-9908-D316C956DD5B}" type="pres">
      <dgm:prSet presAssocID="{19162E4A-508E-4EB9-B20C-A403624DD843}" presName="background" presStyleLbl="node0" presStyleIdx="0" presStyleCnt="2"/>
      <dgm:spPr/>
    </dgm:pt>
    <dgm:pt modelId="{9122D227-27E7-467A-B1B0-79CF76C5DAD5}" type="pres">
      <dgm:prSet presAssocID="{19162E4A-508E-4EB9-B20C-A403624DD843}" presName="text" presStyleLbl="fgAcc0" presStyleIdx="0" presStyleCnt="2">
        <dgm:presLayoutVars>
          <dgm:chPref val="3"/>
        </dgm:presLayoutVars>
      </dgm:prSet>
      <dgm:spPr/>
    </dgm:pt>
    <dgm:pt modelId="{31737A24-E94D-47F1-9492-5D4817C10A28}" type="pres">
      <dgm:prSet presAssocID="{19162E4A-508E-4EB9-B20C-A403624DD843}" presName="hierChild2" presStyleCnt="0"/>
      <dgm:spPr/>
    </dgm:pt>
    <dgm:pt modelId="{24C8838B-9F8A-400E-B438-70E523BEEA87}" type="pres">
      <dgm:prSet presAssocID="{3A646E07-2E10-4503-9342-3E2B019B2908}" presName="hierRoot1" presStyleCnt="0"/>
      <dgm:spPr/>
    </dgm:pt>
    <dgm:pt modelId="{838D0CCB-80E2-48F6-BBBB-A29F27C32809}" type="pres">
      <dgm:prSet presAssocID="{3A646E07-2E10-4503-9342-3E2B019B2908}" presName="composite" presStyleCnt="0"/>
      <dgm:spPr/>
    </dgm:pt>
    <dgm:pt modelId="{A8A261D5-C74B-415D-9F4D-CA89D93BB404}" type="pres">
      <dgm:prSet presAssocID="{3A646E07-2E10-4503-9342-3E2B019B2908}" presName="background" presStyleLbl="node0" presStyleIdx="1" presStyleCnt="2"/>
      <dgm:spPr/>
    </dgm:pt>
    <dgm:pt modelId="{A2F16401-927F-4DAD-A2A5-DD260BC72611}" type="pres">
      <dgm:prSet presAssocID="{3A646E07-2E10-4503-9342-3E2B019B2908}" presName="text" presStyleLbl="fgAcc0" presStyleIdx="1" presStyleCnt="2">
        <dgm:presLayoutVars>
          <dgm:chPref val="3"/>
        </dgm:presLayoutVars>
      </dgm:prSet>
      <dgm:spPr/>
    </dgm:pt>
    <dgm:pt modelId="{1A51653D-0A2B-46FD-811C-EBEB9A6CCF86}" type="pres">
      <dgm:prSet presAssocID="{3A646E07-2E10-4503-9342-3E2B019B2908}" presName="hierChild2" presStyleCnt="0"/>
      <dgm:spPr/>
    </dgm:pt>
  </dgm:ptLst>
  <dgm:cxnLst>
    <dgm:cxn modelId="{792F4F19-59E3-4787-A226-835CB5EA6390}" type="presOf" srcId="{3A646E07-2E10-4503-9342-3E2B019B2908}" destId="{A2F16401-927F-4DAD-A2A5-DD260BC72611}" srcOrd="0" destOrd="0" presId="urn:microsoft.com/office/officeart/2005/8/layout/hierarchy1"/>
    <dgm:cxn modelId="{96F15764-8525-4861-84B9-5F8EB6B02378}" srcId="{97A0E326-4E03-482A-B145-A07798D5693D}" destId="{19162E4A-508E-4EB9-B20C-A403624DD843}" srcOrd="0" destOrd="0" parTransId="{B3642BDF-3A92-4CF9-B5EC-369632CAA2DE}" sibTransId="{8CAE960D-41FB-4980-B064-2A3D082ADB21}"/>
    <dgm:cxn modelId="{22B9174F-E422-401F-91EA-D486FA71604A}" type="presOf" srcId="{97A0E326-4E03-482A-B145-A07798D5693D}" destId="{1981475A-390A-45B1-A7E4-DCD61445B466}" srcOrd="0" destOrd="0" presId="urn:microsoft.com/office/officeart/2005/8/layout/hierarchy1"/>
    <dgm:cxn modelId="{54E53A7F-E4A8-4340-B436-1D5AC72C2ED8}" type="presOf" srcId="{19162E4A-508E-4EB9-B20C-A403624DD843}" destId="{9122D227-27E7-467A-B1B0-79CF76C5DAD5}" srcOrd="0" destOrd="0" presId="urn:microsoft.com/office/officeart/2005/8/layout/hierarchy1"/>
    <dgm:cxn modelId="{0DF208A7-584C-4B64-9D28-93262FEE49D2}" srcId="{97A0E326-4E03-482A-B145-A07798D5693D}" destId="{3A646E07-2E10-4503-9342-3E2B019B2908}" srcOrd="1" destOrd="0" parTransId="{A8AE3962-5AA6-43FB-AB2C-56FAE49B911D}" sibTransId="{CB7A939B-78E7-442E-B38C-9707840A81FA}"/>
    <dgm:cxn modelId="{1B342A31-877D-46A6-93F4-98B22B616E11}" type="presParOf" srcId="{1981475A-390A-45B1-A7E4-DCD61445B466}" destId="{1EBD8F5E-43E4-47DE-8D0A-78D16663F10B}" srcOrd="0" destOrd="0" presId="urn:microsoft.com/office/officeart/2005/8/layout/hierarchy1"/>
    <dgm:cxn modelId="{89245EA9-73DC-4C67-998A-492C572FAF4D}" type="presParOf" srcId="{1EBD8F5E-43E4-47DE-8D0A-78D16663F10B}" destId="{D8F7568A-99BD-448C-ADEC-8D9A6727D56B}" srcOrd="0" destOrd="0" presId="urn:microsoft.com/office/officeart/2005/8/layout/hierarchy1"/>
    <dgm:cxn modelId="{AF089686-BC8F-4BAB-804A-072281DC486A}" type="presParOf" srcId="{D8F7568A-99BD-448C-ADEC-8D9A6727D56B}" destId="{00F33468-DBCA-4870-9908-D316C956DD5B}" srcOrd="0" destOrd="0" presId="urn:microsoft.com/office/officeart/2005/8/layout/hierarchy1"/>
    <dgm:cxn modelId="{F35CDDE9-EA9A-4921-8ACF-243334133EAC}" type="presParOf" srcId="{D8F7568A-99BD-448C-ADEC-8D9A6727D56B}" destId="{9122D227-27E7-467A-B1B0-79CF76C5DAD5}" srcOrd="1" destOrd="0" presId="urn:microsoft.com/office/officeart/2005/8/layout/hierarchy1"/>
    <dgm:cxn modelId="{51911B25-0303-4415-9905-A36A79419B19}" type="presParOf" srcId="{1EBD8F5E-43E4-47DE-8D0A-78D16663F10B}" destId="{31737A24-E94D-47F1-9492-5D4817C10A28}" srcOrd="1" destOrd="0" presId="urn:microsoft.com/office/officeart/2005/8/layout/hierarchy1"/>
    <dgm:cxn modelId="{E27B5C2F-6208-4550-A68C-C5C5FF36B47C}" type="presParOf" srcId="{1981475A-390A-45B1-A7E4-DCD61445B466}" destId="{24C8838B-9F8A-400E-B438-70E523BEEA87}" srcOrd="1" destOrd="0" presId="urn:microsoft.com/office/officeart/2005/8/layout/hierarchy1"/>
    <dgm:cxn modelId="{2E5137F2-7560-400B-9287-99D406FE73A7}" type="presParOf" srcId="{24C8838B-9F8A-400E-B438-70E523BEEA87}" destId="{838D0CCB-80E2-48F6-BBBB-A29F27C32809}" srcOrd="0" destOrd="0" presId="urn:microsoft.com/office/officeart/2005/8/layout/hierarchy1"/>
    <dgm:cxn modelId="{A4C0B9D6-ED49-411D-AEE8-72213B7514A0}" type="presParOf" srcId="{838D0CCB-80E2-48F6-BBBB-A29F27C32809}" destId="{A8A261D5-C74B-415D-9F4D-CA89D93BB404}" srcOrd="0" destOrd="0" presId="urn:microsoft.com/office/officeart/2005/8/layout/hierarchy1"/>
    <dgm:cxn modelId="{9F90424D-8363-4B77-9AE7-7ABD18B82B90}" type="presParOf" srcId="{838D0CCB-80E2-48F6-BBBB-A29F27C32809}" destId="{A2F16401-927F-4DAD-A2A5-DD260BC72611}" srcOrd="1" destOrd="0" presId="urn:microsoft.com/office/officeart/2005/8/layout/hierarchy1"/>
    <dgm:cxn modelId="{87213704-19B7-400F-A0AC-27264DEBA8A7}" type="presParOf" srcId="{24C8838B-9F8A-400E-B438-70E523BEEA87}" destId="{1A51653D-0A2B-46FD-811C-EBEB9A6CCF8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095660-927B-4125-8C93-3500BF58EF47}"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E152579E-22C2-4652-8C01-E7294FABF0D5}">
      <dgm:prSet/>
      <dgm:spPr/>
      <dgm:t>
        <a:bodyPr/>
        <a:lstStyle/>
        <a:p>
          <a:pPr>
            <a:defRPr b="1"/>
          </a:pPr>
          <a:r>
            <a:rPr lang="en-US" dirty="0"/>
            <a:t>Early recognition &amp; control source</a:t>
          </a:r>
        </a:p>
      </dgm:t>
    </dgm:pt>
    <dgm:pt modelId="{6D7E95E9-F82F-439E-A982-1CEEB6DE4DB3}" type="parTrans" cxnId="{D18C0BD6-3E71-4258-9DAC-122EA2083406}">
      <dgm:prSet/>
      <dgm:spPr/>
      <dgm:t>
        <a:bodyPr/>
        <a:lstStyle/>
        <a:p>
          <a:endParaRPr lang="en-US"/>
        </a:p>
      </dgm:t>
    </dgm:pt>
    <dgm:pt modelId="{932ED084-B94B-4551-B0F2-C86C9296D2A4}" type="sibTrans" cxnId="{D18C0BD6-3E71-4258-9DAC-122EA2083406}">
      <dgm:prSet/>
      <dgm:spPr/>
      <dgm:t>
        <a:bodyPr/>
        <a:lstStyle/>
        <a:p>
          <a:endParaRPr lang="en-US"/>
        </a:p>
      </dgm:t>
    </dgm:pt>
    <dgm:pt modelId="{39210451-6E0C-408D-8F45-8DCDFBC71F1A}">
      <dgm:prSet custT="1"/>
      <dgm:spPr/>
      <dgm:t>
        <a:bodyPr/>
        <a:lstStyle/>
        <a:p>
          <a:r>
            <a:rPr lang="en-US" sz="1800" u="sng" dirty="0"/>
            <a:t>Place surgical mask on patient</a:t>
          </a:r>
          <a:endParaRPr lang="en-US" sz="1800" dirty="0"/>
        </a:p>
      </dgm:t>
    </dgm:pt>
    <dgm:pt modelId="{C7299EBE-CCA7-44ED-B42C-F10B80CB8259}" type="parTrans" cxnId="{34AE8C15-AAB9-47AC-AFF4-656A4FDEACAC}">
      <dgm:prSet/>
      <dgm:spPr/>
      <dgm:t>
        <a:bodyPr/>
        <a:lstStyle/>
        <a:p>
          <a:endParaRPr lang="en-US"/>
        </a:p>
      </dgm:t>
    </dgm:pt>
    <dgm:pt modelId="{31F8E498-2D20-4AFB-89A7-72A4EDD12629}" type="sibTrans" cxnId="{34AE8C15-AAB9-47AC-AFF4-656A4FDEACAC}">
      <dgm:prSet/>
      <dgm:spPr/>
      <dgm:t>
        <a:bodyPr/>
        <a:lstStyle/>
        <a:p>
          <a:endParaRPr lang="en-US"/>
        </a:p>
      </dgm:t>
    </dgm:pt>
    <dgm:pt modelId="{AC372D52-D21A-4701-AA45-BDED2691788E}">
      <dgm:prSet/>
      <dgm:spPr/>
      <dgm:t>
        <a:bodyPr/>
        <a:lstStyle/>
        <a:p>
          <a:pPr>
            <a:defRPr b="1"/>
          </a:pPr>
          <a:r>
            <a:rPr lang="en-US" dirty="0"/>
            <a:t>Apply Standard precautions for all patient</a:t>
          </a:r>
        </a:p>
      </dgm:t>
    </dgm:pt>
    <dgm:pt modelId="{DFC79B72-0151-476D-86C5-DE3D8292AB64}" type="parTrans" cxnId="{525D8382-13EF-472F-8B74-37EE064DFB99}">
      <dgm:prSet/>
      <dgm:spPr/>
      <dgm:t>
        <a:bodyPr/>
        <a:lstStyle/>
        <a:p>
          <a:endParaRPr lang="en-US"/>
        </a:p>
      </dgm:t>
    </dgm:pt>
    <dgm:pt modelId="{851EB8E9-742C-4FCE-86EE-A5733FE097F1}" type="sibTrans" cxnId="{525D8382-13EF-472F-8B74-37EE064DFB99}">
      <dgm:prSet/>
      <dgm:spPr/>
      <dgm:t>
        <a:bodyPr/>
        <a:lstStyle/>
        <a:p>
          <a:endParaRPr lang="en-US"/>
        </a:p>
      </dgm:t>
    </dgm:pt>
    <dgm:pt modelId="{29E11C0A-6A37-440E-BE11-EAB6F66D3AD0}">
      <dgm:prSet custT="1"/>
      <dgm:spPr/>
      <dgm:t>
        <a:bodyPr/>
        <a:lstStyle/>
        <a:p>
          <a:r>
            <a:rPr lang="en-US" sz="1600" dirty="0"/>
            <a:t>Good hand hygiene</a:t>
          </a:r>
        </a:p>
      </dgm:t>
    </dgm:pt>
    <dgm:pt modelId="{8C1724C9-419B-424C-A513-7CACD5F3F908}" type="parTrans" cxnId="{B0A6A761-5FA4-429D-9B48-A4EA7A7BCF68}">
      <dgm:prSet/>
      <dgm:spPr/>
      <dgm:t>
        <a:bodyPr/>
        <a:lstStyle/>
        <a:p>
          <a:endParaRPr lang="en-US"/>
        </a:p>
      </dgm:t>
    </dgm:pt>
    <dgm:pt modelId="{D575FF0E-8E4C-4698-805E-758B33EDC6E2}" type="sibTrans" cxnId="{B0A6A761-5FA4-429D-9B48-A4EA7A7BCF68}">
      <dgm:prSet/>
      <dgm:spPr/>
      <dgm:t>
        <a:bodyPr/>
        <a:lstStyle/>
        <a:p>
          <a:endParaRPr lang="en-US"/>
        </a:p>
      </dgm:t>
    </dgm:pt>
    <dgm:pt modelId="{D6745FFB-C888-4066-94F9-072B6A5A7DF9}">
      <dgm:prSet/>
      <dgm:spPr/>
      <dgm:t>
        <a:bodyPr/>
        <a:lstStyle/>
        <a:p>
          <a:pPr>
            <a:defRPr b="1"/>
          </a:pPr>
          <a:r>
            <a:rPr lang="en-US" dirty="0"/>
            <a:t>Implement – droplet and contact precautions</a:t>
          </a:r>
        </a:p>
      </dgm:t>
    </dgm:pt>
    <dgm:pt modelId="{24C2DB80-9F59-4C8E-9DB9-1DBE5BEFAC06}" type="parTrans" cxnId="{89CE864E-DCDD-4F5D-9DD1-4421CB2B6BEF}">
      <dgm:prSet/>
      <dgm:spPr/>
      <dgm:t>
        <a:bodyPr/>
        <a:lstStyle/>
        <a:p>
          <a:endParaRPr lang="en-US"/>
        </a:p>
      </dgm:t>
    </dgm:pt>
    <dgm:pt modelId="{35103828-E9D1-44EA-B030-8552DEFB5056}" type="sibTrans" cxnId="{89CE864E-DCDD-4F5D-9DD1-4421CB2B6BEF}">
      <dgm:prSet/>
      <dgm:spPr/>
      <dgm:t>
        <a:bodyPr/>
        <a:lstStyle/>
        <a:p>
          <a:endParaRPr lang="en-US"/>
        </a:p>
      </dgm:t>
    </dgm:pt>
    <dgm:pt modelId="{5350AFA4-EB3F-42D9-8550-B6EC311C9CE6}">
      <dgm:prSet custT="1"/>
      <dgm:spPr/>
      <dgm:t>
        <a:bodyPr/>
        <a:lstStyle/>
        <a:p>
          <a:r>
            <a:rPr lang="en-US" sz="1600" dirty="0"/>
            <a:t>When applicable airborne precautions (AGPs)</a:t>
          </a:r>
        </a:p>
      </dgm:t>
    </dgm:pt>
    <dgm:pt modelId="{89A804B3-25B9-4883-B88E-3EEF3A515595}" type="parTrans" cxnId="{D4EF3CBC-ECD6-433D-A61E-CCE0B1EC4547}">
      <dgm:prSet/>
      <dgm:spPr/>
      <dgm:t>
        <a:bodyPr/>
        <a:lstStyle/>
        <a:p>
          <a:endParaRPr lang="en-US"/>
        </a:p>
      </dgm:t>
    </dgm:pt>
    <dgm:pt modelId="{3AC2D62E-74F0-4E6E-B73C-D085E76837AD}" type="sibTrans" cxnId="{D4EF3CBC-ECD6-433D-A61E-CCE0B1EC4547}">
      <dgm:prSet/>
      <dgm:spPr/>
      <dgm:t>
        <a:bodyPr/>
        <a:lstStyle/>
        <a:p>
          <a:endParaRPr lang="en-US"/>
        </a:p>
      </dgm:t>
    </dgm:pt>
    <dgm:pt modelId="{0DB5A097-6644-4FA5-9617-34CFEC56E456}">
      <dgm:prSet custT="1"/>
      <dgm:spPr/>
      <dgm:t>
        <a:bodyPr/>
        <a:lstStyle/>
        <a:p>
          <a:r>
            <a:rPr lang="en-US" sz="1600" dirty="0"/>
            <a:t>Samples for testing – lower resp., upper resp., serum specimens – open suctioning, intubation, bronchoscopy, CPR</a:t>
          </a:r>
        </a:p>
      </dgm:t>
    </dgm:pt>
    <dgm:pt modelId="{30545C8D-F529-4CF4-B0F7-01F6B53879E2}" type="parTrans" cxnId="{B537F554-A6D3-44D8-B2F7-329678A71B57}">
      <dgm:prSet/>
      <dgm:spPr/>
      <dgm:t>
        <a:bodyPr/>
        <a:lstStyle/>
        <a:p>
          <a:endParaRPr lang="en-US"/>
        </a:p>
      </dgm:t>
    </dgm:pt>
    <dgm:pt modelId="{87028D00-7E77-4DED-BD59-7DC3CFB1CFF7}" type="sibTrans" cxnId="{B537F554-A6D3-44D8-B2F7-329678A71B57}">
      <dgm:prSet/>
      <dgm:spPr/>
      <dgm:t>
        <a:bodyPr/>
        <a:lstStyle/>
        <a:p>
          <a:endParaRPr lang="en-US"/>
        </a:p>
      </dgm:t>
    </dgm:pt>
    <dgm:pt modelId="{2FA5E62E-7F2D-4321-9423-B9B1BD14C1EE}" type="pres">
      <dgm:prSet presAssocID="{FA095660-927B-4125-8C93-3500BF58EF47}" presName="root" presStyleCnt="0">
        <dgm:presLayoutVars>
          <dgm:dir/>
          <dgm:resizeHandles val="exact"/>
        </dgm:presLayoutVars>
      </dgm:prSet>
      <dgm:spPr/>
    </dgm:pt>
    <dgm:pt modelId="{AC5F5F98-0685-484D-8558-ED8013E56D43}" type="pres">
      <dgm:prSet presAssocID="{E152579E-22C2-4652-8C01-E7294FABF0D5}" presName="compNode" presStyleCnt="0"/>
      <dgm:spPr/>
    </dgm:pt>
    <dgm:pt modelId="{A650E527-F5F0-4799-8148-568E9BEBB46A}" type="pres">
      <dgm:prSet presAssocID="{E152579E-22C2-4652-8C01-E7294FABF0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FE04E36E-3E9F-4927-9C5F-1682D78EB6B6}" type="pres">
      <dgm:prSet presAssocID="{E152579E-22C2-4652-8C01-E7294FABF0D5}" presName="iconSpace" presStyleCnt="0"/>
      <dgm:spPr/>
    </dgm:pt>
    <dgm:pt modelId="{F57B43D3-BA90-4D23-B0E9-EC2CAB4E4BC9}" type="pres">
      <dgm:prSet presAssocID="{E152579E-22C2-4652-8C01-E7294FABF0D5}" presName="parTx" presStyleLbl="revTx" presStyleIdx="0" presStyleCnt="6">
        <dgm:presLayoutVars>
          <dgm:chMax val="0"/>
          <dgm:chPref val="0"/>
        </dgm:presLayoutVars>
      </dgm:prSet>
      <dgm:spPr/>
    </dgm:pt>
    <dgm:pt modelId="{0C9A66C1-4F8F-4FA7-BD28-FEAB44AB3246}" type="pres">
      <dgm:prSet presAssocID="{E152579E-22C2-4652-8C01-E7294FABF0D5}" presName="txSpace" presStyleCnt="0"/>
      <dgm:spPr/>
    </dgm:pt>
    <dgm:pt modelId="{5C66FF1B-1220-4326-BF4C-502796EF110E}" type="pres">
      <dgm:prSet presAssocID="{E152579E-22C2-4652-8C01-E7294FABF0D5}" presName="desTx" presStyleLbl="revTx" presStyleIdx="1" presStyleCnt="6">
        <dgm:presLayoutVars/>
      </dgm:prSet>
      <dgm:spPr/>
    </dgm:pt>
    <dgm:pt modelId="{A84AD236-489D-4722-83F7-802A4BAF0A47}" type="pres">
      <dgm:prSet presAssocID="{932ED084-B94B-4551-B0F2-C86C9296D2A4}" presName="sibTrans" presStyleCnt="0"/>
      <dgm:spPr/>
    </dgm:pt>
    <dgm:pt modelId="{7647CECB-60E2-4358-9816-B6A3A2F3103B}" type="pres">
      <dgm:prSet presAssocID="{AC372D52-D21A-4701-AA45-BDED2691788E}" presName="compNode" presStyleCnt="0"/>
      <dgm:spPr/>
    </dgm:pt>
    <dgm:pt modelId="{7608C64C-74F5-4D89-AB38-D56E2A5A0445}" type="pres">
      <dgm:prSet presAssocID="{AC372D52-D21A-4701-AA45-BDED269178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sed Hand"/>
        </a:ext>
      </dgm:extLst>
    </dgm:pt>
    <dgm:pt modelId="{EA192FAB-59EB-47D1-A866-88E1E0CCE35E}" type="pres">
      <dgm:prSet presAssocID="{AC372D52-D21A-4701-AA45-BDED2691788E}" presName="iconSpace" presStyleCnt="0"/>
      <dgm:spPr/>
    </dgm:pt>
    <dgm:pt modelId="{18188AD6-66A2-4F7C-89C1-E432D4FE5B42}" type="pres">
      <dgm:prSet presAssocID="{AC372D52-D21A-4701-AA45-BDED2691788E}" presName="parTx" presStyleLbl="revTx" presStyleIdx="2" presStyleCnt="6">
        <dgm:presLayoutVars>
          <dgm:chMax val="0"/>
          <dgm:chPref val="0"/>
        </dgm:presLayoutVars>
      </dgm:prSet>
      <dgm:spPr/>
    </dgm:pt>
    <dgm:pt modelId="{0B2AE89C-C7E5-4E75-8A55-97C98289F18F}" type="pres">
      <dgm:prSet presAssocID="{AC372D52-D21A-4701-AA45-BDED2691788E}" presName="txSpace" presStyleCnt="0"/>
      <dgm:spPr/>
    </dgm:pt>
    <dgm:pt modelId="{2F55A283-DA00-4E0C-AB73-B4901FA01A50}" type="pres">
      <dgm:prSet presAssocID="{AC372D52-D21A-4701-AA45-BDED2691788E}" presName="desTx" presStyleLbl="revTx" presStyleIdx="3" presStyleCnt="6">
        <dgm:presLayoutVars/>
      </dgm:prSet>
      <dgm:spPr/>
    </dgm:pt>
    <dgm:pt modelId="{7215255A-4A2F-487E-94A1-03E5A19C4071}" type="pres">
      <dgm:prSet presAssocID="{851EB8E9-742C-4FCE-86EE-A5733FE097F1}" presName="sibTrans" presStyleCnt="0"/>
      <dgm:spPr/>
    </dgm:pt>
    <dgm:pt modelId="{896F9BFF-8B41-41F9-8A01-6A9003AC4ED9}" type="pres">
      <dgm:prSet presAssocID="{D6745FFB-C888-4066-94F9-072B6A5A7DF9}" presName="compNode" presStyleCnt="0"/>
      <dgm:spPr/>
    </dgm:pt>
    <dgm:pt modelId="{001CCBC3-99AD-4110-BB45-C5BF1628C63F}" type="pres">
      <dgm:prSet presAssocID="{D6745FFB-C888-4066-94F9-072B6A5A7D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5A45FC15-2F20-408B-9C64-E3C3EA04F6B5}" type="pres">
      <dgm:prSet presAssocID="{D6745FFB-C888-4066-94F9-072B6A5A7DF9}" presName="iconSpace" presStyleCnt="0"/>
      <dgm:spPr/>
    </dgm:pt>
    <dgm:pt modelId="{5C402800-87D0-4720-ACC0-1DE173429C4F}" type="pres">
      <dgm:prSet presAssocID="{D6745FFB-C888-4066-94F9-072B6A5A7DF9}" presName="parTx" presStyleLbl="revTx" presStyleIdx="4" presStyleCnt="6">
        <dgm:presLayoutVars>
          <dgm:chMax val="0"/>
          <dgm:chPref val="0"/>
        </dgm:presLayoutVars>
      </dgm:prSet>
      <dgm:spPr/>
    </dgm:pt>
    <dgm:pt modelId="{97C070F1-B4D5-42D5-BA4A-DADEB31F4133}" type="pres">
      <dgm:prSet presAssocID="{D6745FFB-C888-4066-94F9-072B6A5A7DF9}" presName="txSpace" presStyleCnt="0"/>
      <dgm:spPr/>
    </dgm:pt>
    <dgm:pt modelId="{A854D4AB-11B3-4F3E-988E-9FF35F4C618D}" type="pres">
      <dgm:prSet presAssocID="{D6745FFB-C888-4066-94F9-072B6A5A7DF9}" presName="desTx" presStyleLbl="revTx" presStyleIdx="5" presStyleCnt="6">
        <dgm:presLayoutVars/>
      </dgm:prSet>
      <dgm:spPr/>
    </dgm:pt>
  </dgm:ptLst>
  <dgm:cxnLst>
    <dgm:cxn modelId="{34AE8C15-AAB9-47AC-AFF4-656A4FDEACAC}" srcId="{E152579E-22C2-4652-8C01-E7294FABF0D5}" destId="{39210451-6E0C-408D-8F45-8DCDFBC71F1A}" srcOrd="0" destOrd="0" parTransId="{C7299EBE-CCA7-44ED-B42C-F10B80CB8259}" sibTransId="{31F8E498-2D20-4AFB-89A7-72A4EDD12629}"/>
    <dgm:cxn modelId="{17BBCD1E-F301-448C-A68B-A596C6A66044}" type="presOf" srcId="{39210451-6E0C-408D-8F45-8DCDFBC71F1A}" destId="{5C66FF1B-1220-4326-BF4C-502796EF110E}" srcOrd="0" destOrd="0" presId="urn:microsoft.com/office/officeart/2018/5/layout/CenteredIconLabelDescriptionList"/>
    <dgm:cxn modelId="{1D2EA320-63C4-4379-93C7-D6BA62FAF8A9}" type="presOf" srcId="{5350AFA4-EB3F-42D9-8550-B6EC311C9CE6}" destId="{A854D4AB-11B3-4F3E-988E-9FF35F4C618D}" srcOrd="0" destOrd="0" presId="urn:microsoft.com/office/officeart/2018/5/layout/CenteredIconLabelDescriptionList"/>
    <dgm:cxn modelId="{B0A6A761-5FA4-429D-9B48-A4EA7A7BCF68}" srcId="{AC372D52-D21A-4701-AA45-BDED2691788E}" destId="{29E11C0A-6A37-440E-BE11-EAB6F66D3AD0}" srcOrd="0" destOrd="0" parTransId="{8C1724C9-419B-424C-A513-7CACD5F3F908}" sibTransId="{D575FF0E-8E4C-4698-805E-758B33EDC6E2}"/>
    <dgm:cxn modelId="{89CE864E-DCDD-4F5D-9DD1-4421CB2B6BEF}" srcId="{FA095660-927B-4125-8C93-3500BF58EF47}" destId="{D6745FFB-C888-4066-94F9-072B6A5A7DF9}" srcOrd="2" destOrd="0" parTransId="{24C2DB80-9F59-4C8E-9DB9-1DBE5BEFAC06}" sibTransId="{35103828-E9D1-44EA-B030-8552DEFB5056}"/>
    <dgm:cxn modelId="{B231754F-D233-4264-81EB-3A6830C00F6D}" type="presOf" srcId="{D6745FFB-C888-4066-94F9-072B6A5A7DF9}" destId="{5C402800-87D0-4720-ACC0-1DE173429C4F}" srcOrd="0" destOrd="0" presId="urn:microsoft.com/office/officeart/2018/5/layout/CenteredIconLabelDescriptionList"/>
    <dgm:cxn modelId="{B537F554-A6D3-44D8-B2F7-329678A71B57}" srcId="{5350AFA4-EB3F-42D9-8550-B6EC311C9CE6}" destId="{0DB5A097-6644-4FA5-9617-34CFEC56E456}" srcOrd="0" destOrd="0" parTransId="{30545C8D-F529-4CF4-B0F7-01F6B53879E2}" sibTransId="{87028D00-7E77-4DED-BD59-7DC3CFB1CFF7}"/>
    <dgm:cxn modelId="{525D8382-13EF-472F-8B74-37EE064DFB99}" srcId="{FA095660-927B-4125-8C93-3500BF58EF47}" destId="{AC372D52-D21A-4701-AA45-BDED2691788E}" srcOrd="1" destOrd="0" parTransId="{DFC79B72-0151-476D-86C5-DE3D8292AB64}" sibTransId="{851EB8E9-742C-4FCE-86EE-A5733FE097F1}"/>
    <dgm:cxn modelId="{D4EF3CBC-ECD6-433D-A61E-CCE0B1EC4547}" srcId="{D6745FFB-C888-4066-94F9-072B6A5A7DF9}" destId="{5350AFA4-EB3F-42D9-8550-B6EC311C9CE6}" srcOrd="0" destOrd="0" parTransId="{89A804B3-25B9-4883-B88E-3EEF3A515595}" sibTransId="{3AC2D62E-74F0-4E6E-B73C-D085E76837AD}"/>
    <dgm:cxn modelId="{285E9CCD-AAB6-47AC-8D61-5EA44FBC3CAB}" type="presOf" srcId="{AC372D52-D21A-4701-AA45-BDED2691788E}" destId="{18188AD6-66A2-4F7C-89C1-E432D4FE5B42}" srcOrd="0" destOrd="0" presId="urn:microsoft.com/office/officeart/2018/5/layout/CenteredIconLabelDescriptionList"/>
    <dgm:cxn modelId="{5E8991D1-C7E9-46BD-A3AA-4F52F8A2CD4D}" type="presOf" srcId="{E152579E-22C2-4652-8C01-E7294FABF0D5}" destId="{F57B43D3-BA90-4D23-B0E9-EC2CAB4E4BC9}" srcOrd="0" destOrd="0" presId="urn:microsoft.com/office/officeart/2018/5/layout/CenteredIconLabelDescriptionList"/>
    <dgm:cxn modelId="{D18C0BD6-3E71-4258-9DAC-122EA2083406}" srcId="{FA095660-927B-4125-8C93-3500BF58EF47}" destId="{E152579E-22C2-4652-8C01-E7294FABF0D5}" srcOrd="0" destOrd="0" parTransId="{6D7E95E9-F82F-439E-A982-1CEEB6DE4DB3}" sibTransId="{932ED084-B94B-4551-B0F2-C86C9296D2A4}"/>
    <dgm:cxn modelId="{36A43CD8-92E3-4E5D-9C4D-6AC09AB2854B}" type="presOf" srcId="{29E11C0A-6A37-440E-BE11-EAB6F66D3AD0}" destId="{2F55A283-DA00-4E0C-AB73-B4901FA01A50}" srcOrd="0" destOrd="0" presId="urn:microsoft.com/office/officeart/2018/5/layout/CenteredIconLabelDescriptionList"/>
    <dgm:cxn modelId="{539CACF3-029E-485B-8DA2-D8A7B19CD63C}" type="presOf" srcId="{0DB5A097-6644-4FA5-9617-34CFEC56E456}" destId="{A854D4AB-11B3-4F3E-988E-9FF35F4C618D}" srcOrd="0" destOrd="1" presId="urn:microsoft.com/office/officeart/2018/5/layout/CenteredIconLabelDescriptionList"/>
    <dgm:cxn modelId="{8A19D3FD-219F-4EA6-A030-9BCC61A5BFBA}" type="presOf" srcId="{FA095660-927B-4125-8C93-3500BF58EF47}" destId="{2FA5E62E-7F2D-4321-9423-B9B1BD14C1EE}" srcOrd="0" destOrd="0" presId="urn:microsoft.com/office/officeart/2018/5/layout/CenteredIconLabelDescriptionList"/>
    <dgm:cxn modelId="{D801B8A8-1AA4-410C-94E2-70AE5AAD9BD0}" type="presParOf" srcId="{2FA5E62E-7F2D-4321-9423-B9B1BD14C1EE}" destId="{AC5F5F98-0685-484D-8558-ED8013E56D43}" srcOrd="0" destOrd="0" presId="urn:microsoft.com/office/officeart/2018/5/layout/CenteredIconLabelDescriptionList"/>
    <dgm:cxn modelId="{EA76EBEA-D825-4609-8B7D-58E74D4FAAD2}" type="presParOf" srcId="{AC5F5F98-0685-484D-8558-ED8013E56D43}" destId="{A650E527-F5F0-4799-8148-568E9BEBB46A}" srcOrd="0" destOrd="0" presId="urn:microsoft.com/office/officeart/2018/5/layout/CenteredIconLabelDescriptionList"/>
    <dgm:cxn modelId="{BF498426-31AE-4D56-A94B-FCC51ACCB33F}" type="presParOf" srcId="{AC5F5F98-0685-484D-8558-ED8013E56D43}" destId="{FE04E36E-3E9F-4927-9C5F-1682D78EB6B6}" srcOrd="1" destOrd="0" presId="urn:microsoft.com/office/officeart/2018/5/layout/CenteredIconLabelDescriptionList"/>
    <dgm:cxn modelId="{204477F2-A021-4097-8AE3-300B40F150A1}" type="presParOf" srcId="{AC5F5F98-0685-484D-8558-ED8013E56D43}" destId="{F57B43D3-BA90-4D23-B0E9-EC2CAB4E4BC9}" srcOrd="2" destOrd="0" presId="urn:microsoft.com/office/officeart/2018/5/layout/CenteredIconLabelDescriptionList"/>
    <dgm:cxn modelId="{D903125B-5D27-40C6-B5E0-728F91EDEDDF}" type="presParOf" srcId="{AC5F5F98-0685-484D-8558-ED8013E56D43}" destId="{0C9A66C1-4F8F-4FA7-BD28-FEAB44AB3246}" srcOrd="3" destOrd="0" presId="urn:microsoft.com/office/officeart/2018/5/layout/CenteredIconLabelDescriptionList"/>
    <dgm:cxn modelId="{C0EE7290-0955-400D-981E-35E11B1CD7AD}" type="presParOf" srcId="{AC5F5F98-0685-484D-8558-ED8013E56D43}" destId="{5C66FF1B-1220-4326-BF4C-502796EF110E}" srcOrd="4" destOrd="0" presId="urn:microsoft.com/office/officeart/2018/5/layout/CenteredIconLabelDescriptionList"/>
    <dgm:cxn modelId="{C29ECDBA-65E6-4AAF-A8E5-E7F9128AE247}" type="presParOf" srcId="{2FA5E62E-7F2D-4321-9423-B9B1BD14C1EE}" destId="{A84AD236-489D-4722-83F7-802A4BAF0A47}" srcOrd="1" destOrd="0" presId="urn:microsoft.com/office/officeart/2018/5/layout/CenteredIconLabelDescriptionList"/>
    <dgm:cxn modelId="{93EB36BD-416E-421A-BFE6-E7FB0F54B2DE}" type="presParOf" srcId="{2FA5E62E-7F2D-4321-9423-B9B1BD14C1EE}" destId="{7647CECB-60E2-4358-9816-B6A3A2F3103B}" srcOrd="2" destOrd="0" presId="urn:microsoft.com/office/officeart/2018/5/layout/CenteredIconLabelDescriptionList"/>
    <dgm:cxn modelId="{BFC5E12F-8CF7-4B63-B13C-849CDD1DAF78}" type="presParOf" srcId="{7647CECB-60E2-4358-9816-B6A3A2F3103B}" destId="{7608C64C-74F5-4D89-AB38-D56E2A5A0445}" srcOrd="0" destOrd="0" presId="urn:microsoft.com/office/officeart/2018/5/layout/CenteredIconLabelDescriptionList"/>
    <dgm:cxn modelId="{A13749F7-EF84-410E-AF1C-8D23394FEFAE}" type="presParOf" srcId="{7647CECB-60E2-4358-9816-B6A3A2F3103B}" destId="{EA192FAB-59EB-47D1-A866-88E1E0CCE35E}" srcOrd="1" destOrd="0" presId="urn:microsoft.com/office/officeart/2018/5/layout/CenteredIconLabelDescriptionList"/>
    <dgm:cxn modelId="{214AE73D-678D-415E-BC54-CD0B0BBBC184}" type="presParOf" srcId="{7647CECB-60E2-4358-9816-B6A3A2F3103B}" destId="{18188AD6-66A2-4F7C-89C1-E432D4FE5B42}" srcOrd="2" destOrd="0" presId="urn:microsoft.com/office/officeart/2018/5/layout/CenteredIconLabelDescriptionList"/>
    <dgm:cxn modelId="{C24A0CCF-1380-4C7F-BAEA-A31300F25A5E}" type="presParOf" srcId="{7647CECB-60E2-4358-9816-B6A3A2F3103B}" destId="{0B2AE89C-C7E5-4E75-8A55-97C98289F18F}" srcOrd="3" destOrd="0" presId="urn:microsoft.com/office/officeart/2018/5/layout/CenteredIconLabelDescriptionList"/>
    <dgm:cxn modelId="{A9AAFA97-EBFB-416C-931C-F426D17690EE}" type="presParOf" srcId="{7647CECB-60E2-4358-9816-B6A3A2F3103B}" destId="{2F55A283-DA00-4E0C-AB73-B4901FA01A50}" srcOrd="4" destOrd="0" presId="urn:microsoft.com/office/officeart/2018/5/layout/CenteredIconLabelDescriptionList"/>
    <dgm:cxn modelId="{40761053-A3BC-481C-9853-4CF9E92073D7}" type="presParOf" srcId="{2FA5E62E-7F2D-4321-9423-B9B1BD14C1EE}" destId="{7215255A-4A2F-487E-94A1-03E5A19C4071}" srcOrd="3" destOrd="0" presId="urn:microsoft.com/office/officeart/2018/5/layout/CenteredIconLabelDescriptionList"/>
    <dgm:cxn modelId="{F28BED57-747C-45A1-8DE9-138FB4A34851}" type="presParOf" srcId="{2FA5E62E-7F2D-4321-9423-B9B1BD14C1EE}" destId="{896F9BFF-8B41-41F9-8A01-6A9003AC4ED9}" srcOrd="4" destOrd="0" presId="urn:microsoft.com/office/officeart/2018/5/layout/CenteredIconLabelDescriptionList"/>
    <dgm:cxn modelId="{0878D2B1-F190-4102-9CB8-1371376CFD4B}" type="presParOf" srcId="{896F9BFF-8B41-41F9-8A01-6A9003AC4ED9}" destId="{001CCBC3-99AD-4110-BB45-C5BF1628C63F}" srcOrd="0" destOrd="0" presId="urn:microsoft.com/office/officeart/2018/5/layout/CenteredIconLabelDescriptionList"/>
    <dgm:cxn modelId="{7D40A693-92F9-4898-8A1E-86B6C3147D8F}" type="presParOf" srcId="{896F9BFF-8B41-41F9-8A01-6A9003AC4ED9}" destId="{5A45FC15-2F20-408B-9C64-E3C3EA04F6B5}" srcOrd="1" destOrd="0" presId="urn:microsoft.com/office/officeart/2018/5/layout/CenteredIconLabelDescriptionList"/>
    <dgm:cxn modelId="{0A8B199C-72BB-4641-A6B7-617899926958}" type="presParOf" srcId="{896F9BFF-8B41-41F9-8A01-6A9003AC4ED9}" destId="{5C402800-87D0-4720-ACC0-1DE173429C4F}" srcOrd="2" destOrd="0" presId="urn:microsoft.com/office/officeart/2018/5/layout/CenteredIconLabelDescriptionList"/>
    <dgm:cxn modelId="{6358290A-2A49-4FB6-AF5B-74FCF9331352}" type="presParOf" srcId="{896F9BFF-8B41-41F9-8A01-6A9003AC4ED9}" destId="{97C070F1-B4D5-42D5-BA4A-DADEB31F4133}" srcOrd="3" destOrd="0" presId="urn:microsoft.com/office/officeart/2018/5/layout/CenteredIconLabelDescriptionList"/>
    <dgm:cxn modelId="{8252307F-56AA-494D-B607-9241149EBDAC}" type="presParOf" srcId="{896F9BFF-8B41-41F9-8A01-6A9003AC4ED9}" destId="{A854D4AB-11B3-4F3E-988E-9FF35F4C618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DF44E9-1F23-41D5-97B6-52BE0C21B97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D5F0BC5-19F9-4753-A3F3-84C51887DB43}">
      <dgm:prSet/>
      <dgm:spPr/>
      <dgm:t>
        <a:bodyPr/>
        <a:lstStyle/>
        <a:p>
          <a:r>
            <a:rPr lang="en-US" dirty="0"/>
            <a:t>Antivirals – studies have begun</a:t>
          </a:r>
        </a:p>
      </dgm:t>
    </dgm:pt>
    <dgm:pt modelId="{A8D70779-6BA4-4000-BB23-C8704305B149}" type="parTrans" cxnId="{4CFFDB36-9AD2-4260-87BC-52A7C34F53F1}">
      <dgm:prSet/>
      <dgm:spPr/>
      <dgm:t>
        <a:bodyPr/>
        <a:lstStyle/>
        <a:p>
          <a:endParaRPr lang="en-US"/>
        </a:p>
      </dgm:t>
    </dgm:pt>
    <dgm:pt modelId="{D3A0F9E6-A6FB-4875-81DC-6C320EAACC23}" type="sibTrans" cxnId="{4CFFDB36-9AD2-4260-87BC-52A7C34F53F1}">
      <dgm:prSet/>
      <dgm:spPr/>
      <dgm:t>
        <a:bodyPr/>
        <a:lstStyle/>
        <a:p>
          <a:endParaRPr lang="en-US"/>
        </a:p>
      </dgm:t>
    </dgm:pt>
    <dgm:pt modelId="{2E6C6B53-B322-4B6A-9CFA-F7CE7AA0019D}">
      <dgm:prSet/>
      <dgm:spPr/>
      <dgm:t>
        <a:bodyPr/>
        <a:lstStyle/>
        <a:p>
          <a:r>
            <a:rPr lang="en-US" dirty="0"/>
            <a:t>At least 8 companies in several countries are working on a vaccine</a:t>
          </a:r>
        </a:p>
      </dgm:t>
    </dgm:pt>
    <dgm:pt modelId="{97C2AE04-7A38-4964-95B6-8CCD1C13DF24}" type="parTrans" cxnId="{EEDE1BEA-D83C-493C-B92C-468ACDCCA8EB}">
      <dgm:prSet/>
      <dgm:spPr/>
      <dgm:t>
        <a:bodyPr/>
        <a:lstStyle/>
        <a:p>
          <a:endParaRPr lang="en-US"/>
        </a:p>
      </dgm:t>
    </dgm:pt>
    <dgm:pt modelId="{5C5D4059-A4FE-41CC-B5B7-C7F131967168}" type="sibTrans" cxnId="{EEDE1BEA-D83C-493C-B92C-468ACDCCA8EB}">
      <dgm:prSet/>
      <dgm:spPr/>
      <dgm:t>
        <a:bodyPr/>
        <a:lstStyle/>
        <a:p>
          <a:endParaRPr lang="en-US"/>
        </a:p>
      </dgm:t>
    </dgm:pt>
    <dgm:pt modelId="{CE7236DF-C64C-4AEB-9FC7-97F5C8DB18B3}" type="pres">
      <dgm:prSet presAssocID="{BDDF44E9-1F23-41D5-97B6-52BE0C21B97F}" presName="linear" presStyleCnt="0">
        <dgm:presLayoutVars>
          <dgm:animLvl val="lvl"/>
          <dgm:resizeHandles val="exact"/>
        </dgm:presLayoutVars>
      </dgm:prSet>
      <dgm:spPr/>
    </dgm:pt>
    <dgm:pt modelId="{947CF5FB-5EBE-48A4-B4A5-721A8467AAB6}" type="pres">
      <dgm:prSet presAssocID="{2D5F0BC5-19F9-4753-A3F3-84C51887DB43}" presName="parentText" presStyleLbl="node1" presStyleIdx="0" presStyleCnt="2">
        <dgm:presLayoutVars>
          <dgm:chMax val="0"/>
          <dgm:bulletEnabled val="1"/>
        </dgm:presLayoutVars>
      </dgm:prSet>
      <dgm:spPr/>
    </dgm:pt>
    <dgm:pt modelId="{218FAAAC-B506-49DB-8B4B-9274ECF8AEE8}" type="pres">
      <dgm:prSet presAssocID="{D3A0F9E6-A6FB-4875-81DC-6C320EAACC23}" presName="spacer" presStyleCnt="0"/>
      <dgm:spPr/>
    </dgm:pt>
    <dgm:pt modelId="{26A81DE5-2AE7-467D-B960-3FA4F6BC6C9B}" type="pres">
      <dgm:prSet presAssocID="{2E6C6B53-B322-4B6A-9CFA-F7CE7AA0019D}" presName="parentText" presStyleLbl="node1" presStyleIdx="1" presStyleCnt="2">
        <dgm:presLayoutVars>
          <dgm:chMax val="0"/>
          <dgm:bulletEnabled val="1"/>
        </dgm:presLayoutVars>
      </dgm:prSet>
      <dgm:spPr/>
    </dgm:pt>
  </dgm:ptLst>
  <dgm:cxnLst>
    <dgm:cxn modelId="{4CFFDB36-9AD2-4260-87BC-52A7C34F53F1}" srcId="{BDDF44E9-1F23-41D5-97B6-52BE0C21B97F}" destId="{2D5F0BC5-19F9-4753-A3F3-84C51887DB43}" srcOrd="0" destOrd="0" parTransId="{A8D70779-6BA4-4000-BB23-C8704305B149}" sibTransId="{D3A0F9E6-A6FB-4875-81DC-6C320EAACC23}"/>
    <dgm:cxn modelId="{C6C29171-E23B-4FC2-961B-CD97B9F3990C}" type="presOf" srcId="{2E6C6B53-B322-4B6A-9CFA-F7CE7AA0019D}" destId="{26A81DE5-2AE7-467D-B960-3FA4F6BC6C9B}" srcOrd="0" destOrd="0" presId="urn:microsoft.com/office/officeart/2005/8/layout/vList2"/>
    <dgm:cxn modelId="{50855859-7B37-41FF-A31C-3F325DE9FDFE}" type="presOf" srcId="{2D5F0BC5-19F9-4753-A3F3-84C51887DB43}" destId="{947CF5FB-5EBE-48A4-B4A5-721A8467AAB6}" srcOrd="0" destOrd="0" presId="urn:microsoft.com/office/officeart/2005/8/layout/vList2"/>
    <dgm:cxn modelId="{96838495-F1FC-4EB9-8099-BBE86C9C9F95}" type="presOf" srcId="{BDDF44E9-1F23-41D5-97B6-52BE0C21B97F}" destId="{CE7236DF-C64C-4AEB-9FC7-97F5C8DB18B3}" srcOrd="0" destOrd="0" presId="urn:microsoft.com/office/officeart/2005/8/layout/vList2"/>
    <dgm:cxn modelId="{EEDE1BEA-D83C-493C-B92C-468ACDCCA8EB}" srcId="{BDDF44E9-1F23-41D5-97B6-52BE0C21B97F}" destId="{2E6C6B53-B322-4B6A-9CFA-F7CE7AA0019D}" srcOrd="1" destOrd="0" parTransId="{97C2AE04-7A38-4964-95B6-8CCD1C13DF24}" sibTransId="{5C5D4059-A4FE-41CC-B5B7-C7F131967168}"/>
    <dgm:cxn modelId="{4C48C693-3526-4C7D-8398-A02E76C0659E}" type="presParOf" srcId="{CE7236DF-C64C-4AEB-9FC7-97F5C8DB18B3}" destId="{947CF5FB-5EBE-48A4-B4A5-721A8467AAB6}" srcOrd="0" destOrd="0" presId="urn:microsoft.com/office/officeart/2005/8/layout/vList2"/>
    <dgm:cxn modelId="{783980C3-13F3-4CB4-8FC5-5A93374669CC}" type="presParOf" srcId="{CE7236DF-C64C-4AEB-9FC7-97F5C8DB18B3}" destId="{218FAAAC-B506-49DB-8B4B-9274ECF8AEE8}" srcOrd="1" destOrd="0" presId="urn:microsoft.com/office/officeart/2005/8/layout/vList2"/>
    <dgm:cxn modelId="{BFB7EC97-B0B2-4164-AC75-DC1CB4ECC2A5}" type="presParOf" srcId="{CE7236DF-C64C-4AEB-9FC7-97F5C8DB18B3}" destId="{26A81DE5-2AE7-467D-B960-3FA4F6BC6C9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44D89B-3357-4DA1-A2A7-FB26635267B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28DB474-5F59-4AA7-89B2-0B227BE11C32}">
      <dgm:prSet/>
      <dgm:spPr/>
      <dgm:t>
        <a:bodyPr/>
        <a:lstStyle/>
        <a:p>
          <a:r>
            <a:rPr lang="en-US" dirty="0"/>
            <a:t>Income loss – 14 days</a:t>
          </a:r>
        </a:p>
      </dgm:t>
    </dgm:pt>
    <dgm:pt modelId="{C92FB0A5-DCA2-47D4-9858-38DC2DB14C86}" type="parTrans" cxnId="{DC6EF675-1E36-4621-A1F1-3D5EF4447672}">
      <dgm:prSet/>
      <dgm:spPr/>
      <dgm:t>
        <a:bodyPr/>
        <a:lstStyle/>
        <a:p>
          <a:endParaRPr lang="en-US"/>
        </a:p>
      </dgm:t>
    </dgm:pt>
    <dgm:pt modelId="{371F4FB3-FC32-469D-AFEF-6128E50516E5}" type="sibTrans" cxnId="{DC6EF675-1E36-4621-A1F1-3D5EF4447672}">
      <dgm:prSet/>
      <dgm:spPr/>
      <dgm:t>
        <a:bodyPr/>
        <a:lstStyle/>
        <a:p>
          <a:endParaRPr lang="en-US"/>
        </a:p>
      </dgm:t>
    </dgm:pt>
    <dgm:pt modelId="{6A5EF40E-49A7-4465-BDA6-D77562FA60BE}">
      <dgm:prSet/>
      <dgm:spPr/>
      <dgm:t>
        <a:bodyPr/>
        <a:lstStyle/>
        <a:p>
          <a:r>
            <a:rPr lang="en-US" dirty="0"/>
            <a:t>Getting groceries</a:t>
          </a:r>
        </a:p>
      </dgm:t>
    </dgm:pt>
    <dgm:pt modelId="{89DB279D-C296-4F96-B9EA-E2DFB1ECAC94}" type="parTrans" cxnId="{F8E81A46-EAA4-4384-9AA6-D5EE0F90F1B5}">
      <dgm:prSet/>
      <dgm:spPr/>
      <dgm:t>
        <a:bodyPr/>
        <a:lstStyle/>
        <a:p>
          <a:endParaRPr lang="en-US"/>
        </a:p>
      </dgm:t>
    </dgm:pt>
    <dgm:pt modelId="{C1BB66DD-35A1-444C-B49A-0CA42832BA23}" type="sibTrans" cxnId="{F8E81A46-EAA4-4384-9AA6-D5EE0F90F1B5}">
      <dgm:prSet/>
      <dgm:spPr/>
      <dgm:t>
        <a:bodyPr/>
        <a:lstStyle/>
        <a:p>
          <a:endParaRPr lang="en-US"/>
        </a:p>
      </dgm:t>
    </dgm:pt>
    <dgm:pt modelId="{81FFC2AD-E187-4250-9007-6AFA167A10B4}">
      <dgm:prSet/>
      <dgm:spPr/>
      <dgm:t>
        <a:bodyPr/>
        <a:lstStyle/>
        <a:p>
          <a:r>
            <a:rPr lang="en-US" dirty="0"/>
            <a:t>Getting medications</a:t>
          </a:r>
        </a:p>
      </dgm:t>
    </dgm:pt>
    <dgm:pt modelId="{A4E2CCDB-E6CD-48CB-BF97-3247B5FE5995}" type="parTrans" cxnId="{F9C4B115-F897-451D-8CCD-C5BF92B08158}">
      <dgm:prSet/>
      <dgm:spPr/>
      <dgm:t>
        <a:bodyPr/>
        <a:lstStyle/>
        <a:p>
          <a:endParaRPr lang="en-US"/>
        </a:p>
      </dgm:t>
    </dgm:pt>
    <dgm:pt modelId="{529FFC4D-041C-4ABF-9040-9E1D0D8D6F4B}" type="sibTrans" cxnId="{F9C4B115-F897-451D-8CCD-C5BF92B08158}">
      <dgm:prSet/>
      <dgm:spPr/>
      <dgm:t>
        <a:bodyPr/>
        <a:lstStyle/>
        <a:p>
          <a:endParaRPr lang="en-US"/>
        </a:p>
      </dgm:t>
    </dgm:pt>
    <dgm:pt modelId="{CFC7C222-97B3-4D58-ABA4-FF02B9115931}" type="pres">
      <dgm:prSet presAssocID="{1144D89B-3357-4DA1-A2A7-FB26635267B6}" presName="linear" presStyleCnt="0">
        <dgm:presLayoutVars>
          <dgm:animLvl val="lvl"/>
          <dgm:resizeHandles val="exact"/>
        </dgm:presLayoutVars>
      </dgm:prSet>
      <dgm:spPr/>
    </dgm:pt>
    <dgm:pt modelId="{84961232-BDE0-4CB0-AD5E-6EC381AC5D41}" type="pres">
      <dgm:prSet presAssocID="{D28DB474-5F59-4AA7-89B2-0B227BE11C32}" presName="parentText" presStyleLbl="node1" presStyleIdx="0" presStyleCnt="3">
        <dgm:presLayoutVars>
          <dgm:chMax val="0"/>
          <dgm:bulletEnabled val="1"/>
        </dgm:presLayoutVars>
      </dgm:prSet>
      <dgm:spPr/>
    </dgm:pt>
    <dgm:pt modelId="{C2B5A7C7-8C38-45C8-A914-15C00D080FC5}" type="pres">
      <dgm:prSet presAssocID="{371F4FB3-FC32-469D-AFEF-6128E50516E5}" presName="spacer" presStyleCnt="0"/>
      <dgm:spPr/>
    </dgm:pt>
    <dgm:pt modelId="{21A8B91C-5179-4D79-A337-74CBF2D50C7B}" type="pres">
      <dgm:prSet presAssocID="{6A5EF40E-49A7-4465-BDA6-D77562FA60BE}" presName="parentText" presStyleLbl="node1" presStyleIdx="1" presStyleCnt="3">
        <dgm:presLayoutVars>
          <dgm:chMax val="0"/>
          <dgm:bulletEnabled val="1"/>
        </dgm:presLayoutVars>
      </dgm:prSet>
      <dgm:spPr/>
    </dgm:pt>
    <dgm:pt modelId="{1A2CB27B-D022-4CC1-A973-E66D1BFFA53C}" type="pres">
      <dgm:prSet presAssocID="{C1BB66DD-35A1-444C-B49A-0CA42832BA23}" presName="spacer" presStyleCnt="0"/>
      <dgm:spPr/>
    </dgm:pt>
    <dgm:pt modelId="{837536FF-9098-41F6-A36D-6A27A650ED23}" type="pres">
      <dgm:prSet presAssocID="{81FFC2AD-E187-4250-9007-6AFA167A10B4}" presName="parentText" presStyleLbl="node1" presStyleIdx="2" presStyleCnt="3">
        <dgm:presLayoutVars>
          <dgm:chMax val="0"/>
          <dgm:bulletEnabled val="1"/>
        </dgm:presLayoutVars>
      </dgm:prSet>
      <dgm:spPr/>
    </dgm:pt>
  </dgm:ptLst>
  <dgm:cxnLst>
    <dgm:cxn modelId="{F9C4B115-F897-451D-8CCD-C5BF92B08158}" srcId="{1144D89B-3357-4DA1-A2A7-FB26635267B6}" destId="{81FFC2AD-E187-4250-9007-6AFA167A10B4}" srcOrd="2" destOrd="0" parTransId="{A4E2CCDB-E6CD-48CB-BF97-3247B5FE5995}" sibTransId="{529FFC4D-041C-4ABF-9040-9E1D0D8D6F4B}"/>
    <dgm:cxn modelId="{DBEDCE18-C306-4DDE-AF4D-4AA58F39CA22}" type="presOf" srcId="{6A5EF40E-49A7-4465-BDA6-D77562FA60BE}" destId="{21A8B91C-5179-4D79-A337-74CBF2D50C7B}" srcOrd="0" destOrd="0" presId="urn:microsoft.com/office/officeart/2005/8/layout/vList2"/>
    <dgm:cxn modelId="{F8E81A46-EAA4-4384-9AA6-D5EE0F90F1B5}" srcId="{1144D89B-3357-4DA1-A2A7-FB26635267B6}" destId="{6A5EF40E-49A7-4465-BDA6-D77562FA60BE}" srcOrd="1" destOrd="0" parTransId="{89DB279D-C296-4F96-B9EA-E2DFB1ECAC94}" sibTransId="{C1BB66DD-35A1-444C-B49A-0CA42832BA23}"/>
    <dgm:cxn modelId="{B6868047-9ECE-4640-89F5-0C5758D47DD8}" type="presOf" srcId="{81FFC2AD-E187-4250-9007-6AFA167A10B4}" destId="{837536FF-9098-41F6-A36D-6A27A650ED23}" srcOrd="0" destOrd="0" presId="urn:microsoft.com/office/officeart/2005/8/layout/vList2"/>
    <dgm:cxn modelId="{DC6EF675-1E36-4621-A1F1-3D5EF4447672}" srcId="{1144D89B-3357-4DA1-A2A7-FB26635267B6}" destId="{D28DB474-5F59-4AA7-89B2-0B227BE11C32}" srcOrd="0" destOrd="0" parTransId="{C92FB0A5-DCA2-47D4-9858-38DC2DB14C86}" sibTransId="{371F4FB3-FC32-469D-AFEF-6128E50516E5}"/>
    <dgm:cxn modelId="{3AA3FE9F-4B0E-4972-A171-B67C56A98D01}" type="presOf" srcId="{D28DB474-5F59-4AA7-89B2-0B227BE11C32}" destId="{84961232-BDE0-4CB0-AD5E-6EC381AC5D41}" srcOrd="0" destOrd="0" presId="urn:microsoft.com/office/officeart/2005/8/layout/vList2"/>
    <dgm:cxn modelId="{E138F4CD-FCA1-4BE3-8299-DC94DE6CACF8}" type="presOf" srcId="{1144D89B-3357-4DA1-A2A7-FB26635267B6}" destId="{CFC7C222-97B3-4D58-ABA4-FF02B9115931}" srcOrd="0" destOrd="0" presId="urn:microsoft.com/office/officeart/2005/8/layout/vList2"/>
    <dgm:cxn modelId="{711241A5-A3C6-4B5C-8B41-EBD30E293CE3}" type="presParOf" srcId="{CFC7C222-97B3-4D58-ABA4-FF02B9115931}" destId="{84961232-BDE0-4CB0-AD5E-6EC381AC5D41}" srcOrd="0" destOrd="0" presId="urn:microsoft.com/office/officeart/2005/8/layout/vList2"/>
    <dgm:cxn modelId="{16F81473-AD69-4C5A-93B0-33F03067B038}" type="presParOf" srcId="{CFC7C222-97B3-4D58-ABA4-FF02B9115931}" destId="{C2B5A7C7-8C38-45C8-A914-15C00D080FC5}" srcOrd="1" destOrd="0" presId="urn:microsoft.com/office/officeart/2005/8/layout/vList2"/>
    <dgm:cxn modelId="{B5C53D12-165D-47E4-89D9-786EBA61E71F}" type="presParOf" srcId="{CFC7C222-97B3-4D58-ABA4-FF02B9115931}" destId="{21A8B91C-5179-4D79-A337-74CBF2D50C7B}" srcOrd="2" destOrd="0" presId="urn:microsoft.com/office/officeart/2005/8/layout/vList2"/>
    <dgm:cxn modelId="{559E2219-6902-4582-B918-6AD131A322CA}" type="presParOf" srcId="{CFC7C222-97B3-4D58-ABA4-FF02B9115931}" destId="{1A2CB27B-D022-4CC1-A973-E66D1BFFA53C}" srcOrd="3" destOrd="0" presId="urn:microsoft.com/office/officeart/2005/8/layout/vList2"/>
    <dgm:cxn modelId="{0CFC6177-AA7F-4BC0-81AE-83159E3E96C6}" type="presParOf" srcId="{CFC7C222-97B3-4D58-ABA4-FF02B9115931}" destId="{837536FF-9098-41F6-A36D-6A27A650ED2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AAC2D-837A-4142-8B47-FE063A9DC467}">
      <dsp:nvSpPr>
        <dsp:cNvPr id="0" name=""/>
        <dsp:cNvSpPr/>
      </dsp:nvSpPr>
      <dsp:spPr>
        <a:xfrm>
          <a:off x="0" y="0"/>
          <a:ext cx="4459677" cy="11112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Fever</a:t>
          </a:r>
        </a:p>
      </dsp:txBody>
      <dsp:txXfrm>
        <a:off x="32548" y="32548"/>
        <a:ext cx="3166626" cy="1046175"/>
      </dsp:txXfrm>
    </dsp:sp>
    <dsp:sp modelId="{33EEC623-CA8D-43BB-8BC8-5956E5D4B798}">
      <dsp:nvSpPr>
        <dsp:cNvPr id="0" name=""/>
        <dsp:cNvSpPr/>
      </dsp:nvSpPr>
      <dsp:spPr>
        <a:xfrm>
          <a:off x="373497" y="1313320"/>
          <a:ext cx="4459677" cy="11112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Cough</a:t>
          </a:r>
        </a:p>
      </dsp:txBody>
      <dsp:txXfrm>
        <a:off x="406045" y="1345868"/>
        <a:ext cx="3298757" cy="1046175"/>
      </dsp:txXfrm>
    </dsp:sp>
    <dsp:sp modelId="{5A4AD607-29E9-4F67-A9C0-37F19AEEB926}">
      <dsp:nvSpPr>
        <dsp:cNvPr id="0" name=""/>
        <dsp:cNvSpPr/>
      </dsp:nvSpPr>
      <dsp:spPr>
        <a:xfrm>
          <a:off x="741421" y="2626641"/>
          <a:ext cx="4459677" cy="111127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Tightness in chest</a:t>
          </a:r>
        </a:p>
      </dsp:txBody>
      <dsp:txXfrm>
        <a:off x="773969" y="2659189"/>
        <a:ext cx="3304331" cy="1046175"/>
      </dsp:txXfrm>
    </dsp:sp>
    <dsp:sp modelId="{B44334FC-16A4-47BA-8AB6-77A4DB74309F}">
      <dsp:nvSpPr>
        <dsp:cNvPr id="0" name=""/>
        <dsp:cNvSpPr/>
      </dsp:nvSpPr>
      <dsp:spPr>
        <a:xfrm>
          <a:off x="1114919" y="3939961"/>
          <a:ext cx="4459677" cy="111127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Shortness of breath</a:t>
          </a:r>
        </a:p>
      </dsp:txBody>
      <dsp:txXfrm>
        <a:off x="1147467" y="3972509"/>
        <a:ext cx="3298757" cy="1046175"/>
      </dsp:txXfrm>
    </dsp:sp>
    <dsp:sp modelId="{C0EBF1B6-F8D9-4ECC-A392-3590478370DA}">
      <dsp:nvSpPr>
        <dsp:cNvPr id="0" name=""/>
        <dsp:cNvSpPr/>
      </dsp:nvSpPr>
      <dsp:spPr>
        <a:xfrm>
          <a:off x="3737351" y="851132"/>
          <a:ext cx="722326" cy="72232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3899874" y="851132"/>
        <a:ext cx="397280" cy="543550"/>
      </dsp:txXfrm>
    </dsp:sp>
    <dsp:sp modelId="{32D3D505-2968-4026-9B94-615D997995D1}">
      <dsp:nvSpPr>
        <dsp:cNvPr id="0" name=""/>
        <dsp:cNvSpPr/>
      </dsp:nvSpPr>
      <dsp:spPr>
        <a:xfrm>
          <a:off x="4110849" y="2164453"/>
          <a:ext cx="722326" cy="72232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4273372" y="2164453"/>
        <a:ext cx="397280" cy="543550"/>
      </dsp:txXfrm>
    </dsp:sp>
    <dsp:sp modelId="{03398B3F-BE0A-41D6-8819-9B38E61A34D4}">
      <dsp:nvSpPr>
        <dsp:cNvPr id="0" name=""/>
        <dsp:cNvSpPr/>
      </dsp:nvSpPr>
      <dsp:spPr>
        <a:xfrm>
          <a:off x="4478772" y="3477773"/>
          <a:ext cx="722326" cy="72232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4641295" y="3477773"/>
        <a:ext cx="397280" cy="543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6FEEA-9253-4454-9151-7D16845D29A5}">
      <dsp:nvSpPr>
        <dsp:cNvPr id="0" name=""/>
        <dsp:cNvSpPr/>
      </dsp:nvSpPr>
      <dsp:spPr>
        <a:xfrm>
          <a:off x="1232609" y="665"/>
          <a:ext cx="3401110" cy="20406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Being within 6 feet or within the room area for a prolonged period of time without PPE</a:t>
          </a:r>
        </a:p>
      </dsp:txBody>
      <dsp:txXfrm>
        <a:off x="1232609" y="665"/>
        <a:ext cx="3401110" cy="2040666"/>
      </dsp:txXfrm>
    </dsp:sp>
    <dsp:sp modelId="{A619C91E-90B5-457E-8288-5B864137F0F4}">
      <dsp:nvSpPr>
        <dsp:cNvPr id="0" name=""/>
        <dsp:cNvSpPr/>
      </dsp:nvSpPr>
      <dsp:spPr>
        <a:xfrm>
          <a:off x="4973830" y="665"/>
          <a:ext cx="3401110" cy="20406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Caring for, living with, visiting, or sharing a healthcare waiting room or room with a nCoV patient</a:t>
          </a:r>
        </a:p>
      </dsp:txBody>
      <dsp:txXfrm>
        <a:off x="4973830" y="665"/>
        <a:ext cx="3401110" cy="2040666"/>
      </dsp:txXfrm>
    </dsp:sp>
    <dsp:sp modelId="{2769021F-B0AC-4D2B-B9AB-1C878B6A247C}">
      <dsp:nvSpPr>
        <dsp:cNvPr id="0" name=""/>
        <dsp:cNvSpPr/>
      </dsp:nvSpPr>
      <dsp:spPr>
        <a:xfrm>
          <a:off x="3103219" y="2381443"/>
          <a:ext cx="3401110" cy="20406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Having direct contact with infectious secretions of a nCoV patient while not wearing </a:t>
          </a:r>
          <a:br>
            <a:rPr lang="en-US" sz="2400" kern="1200" dirty="0"/>
          </a:br>
          <a:r>
            <a:rPr lang="en-US" sz="2400" kern="1200" dirty="0"/>
            <a:t>PPE</a:t>
          </a:r>
        </a:p>
      </dsp:txBody>
      <dsp:txXfrm>
        <a:off x="3103219" y="2381443"/>
        <a:ext cx="3401110" cy="2040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5ABD-DD18-4411-B119-FB5F7CC05D25}">
      <dsp:nvSpPr>
        <dsp:cNvPr id="0" name=""/>
        <dsp:cNvSpPr/>
      </dsp:nvSpPr>
      <dsp:spPr>
        <a:xfrm>
          <a:off x="1232" y="574407"/>
          <a:ext cx="4806344" cy="28838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Respiratory – droplet precautions (WHO)</a:t>
          </a:r>
        </a:p>
      </dsp:txBody>
      <dsp:txXfrm>
        <a:off x="1232" y="574407"/>
        <a:ext cx="4806344" cy="2883806"/>
      </dsp:txXfrm>
    </dsp:sp>
    <dsp:sp modelId="{06C52F4E-7C77-4C40-B59C-AD809960A7ED}">
      <dsp:nvSpPr>
        <dsp:cNvPr id="0" name=""/>
        <dsp:cNvSpPr/>
      </dsp:nvSpPr>
      <dsp:spPr>
        <a:xfrm>
          <a:off x="5288211" y="574407"/>
          <a:ext cx="4806344" cy="288380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Contact Precautions – (WHO/CDC)</a:t>
          </a:r>
        </a:p>
      </dsp:txBody>
      <dsp:txXfrm>
        <a:off x="5288211" y="574407"/>
        <a:ext cx="4806344" cy="2883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B3367-2850-4883-99A8-A03B6A939E17}">
      <dsp:nvSpPr>
        <dsp:cNvPr id="0" name=""/>
        <dsp:cNvSpPr/>
      </dsp:nvSpPr>
      <dsp:spPr>
        <a:xfrm>
          <a:off x="0" y="263412"/>
          <a:ext cx="6513603" cy="2585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Mixing droplet and airborne</a:t>
          </a:r>
        </a:p>
      </dsp:txBody>
      <dsp:txXfrm>
        <a:off x="126223" y="389635"/>
        <a:ext cx="6261157" cy="2333254"/>
      </dsp:txXfrm>
    </dsp:sp>
    <dsp:sp modelId="{F8464CBD-492E-48F5-A945-C3A707169AF9}">
      <dsp:nvSpPr>
        <dsp:cNvPr id="0" name=""/>
        <dsp:cNvSpPr/>
      </dsp:nvSpPr>
      <dsp:spPr>
        <a:xfrm>
          <a:off x="0" y="3036313"/>
          <a:ext cx="6513603" cy="25857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What does that mean ?</a:t>
          </a:r>
        </a:p>
      </dsp:txBody>
      <dsp:txXfrm>
        <a:off x="126223" y="3162536"/>
        <a:ext cx="6261157" cy="23332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33468-DBCA-4870-9908-D316C956DD5B}">
      <dsp:nvSpPr>
        <dsp:cNvPr id="0" name=""/>
        <dsp:cNvSpPr/>
      </dsp:nvSpPr>
      <dsp:spPr>
        <a:xfrm>
          <a:off x="1232" y="414596"/>
          <a:ext cx="4325710" cy="2746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22D227-27E7-467A-B1B0-79CF76C5DAD5}">
      <dsp:nvSpPr>
        <dsp:cNvPr id="0" name=""/>
        <dsp:cNvSpPr/>
      </dsp:nvSpPr>
      <dsp:spPr>
        <a:xfrm>
          <a:off x="481866" y="871198"/>
          <a:ext cx="4325710" cy="27468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Insuring proper ventilation (exhaust fan)</a:t>
          </a:r>
        </a:p>
      </dsp:txBody>
      <dsp:txXfrm>
        <a:off x="562318" y="951650"/>
        <a:ext cx="4164806" cy="2585922"/>
      </dsp:txXfrm>
    </dsp:sp>
    <dsp:sp modelId="{A8A261D5-C74B-415D-9F4D-CA89D93BB404}">
      <dsp:nvSpPr>
        <dsp:cNvPr id="0" name=""/>
        <dsp:cNvSpPr/>
      </dsp:nvSpPr>
      <dsp:spPr>
        <a:xfrm>
          <a:off x="5288211" y="414596"/>
          <a:ext cx="4325710" cy="27468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16401-927F-4DAD-A2A5-DD260BC72611}">
      <dsp:nvSpPr>
        <dsp:cNvPr id="0" name=""/>
        <dsp:cNvSpPr/>
      </dsp:nvSpPr>
      <dsp:spPr>
        <a:xfrm>
          <a:off x="5768846" y="871198"/>
          <a:ext cx="4325710" cy="27468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Environmental cleaning – standard disinfectant agents</a:t>
          </a:r>
        </a:p>
      </dsp:txBody>
      <dsp:txXfrm>
        <a:off x="5849298" y="951650"/>
        <a:ext cx="4164806" cy="2585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0E527-F5F0-4799-8148-568E9BEBB46A}">
      <dsp:nvSpPr>
        <dsp:cNvPr id="0" name=""/>
        <dsp:cNvSpPr/>
      </dsp:nvSpPr>
      <dsp:spPr>
        <a:xfrm>
          <a:off x="898720" y="584894"/>
          <a:ext cx="967148" cy="9671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7B43D3-BA90-4D23-B0E9-EC2CAB4E4BC9}">
      <dsp:nvSpPr>
        <dsp:cNvPr id="0" name=""/>
        <dsp:cNvSpPr/>
      </dsp:nvSpPr>
      <dsp:spPr>
        <a:xfrm>
          <a:off x="653" y="1681954"/>
          <a:ext cx="2763281" cy="4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Early recognition &amp; control source</a:t>
          </a:r>
        </a:p>
      </dsp:txBody>
      <dsp:txXfrm>
        <a:off x="653" y="1681954"/>
        <a:ext cx="2763281" cy="414492"/>
      </dsp:txXfrm>
    </dsp:sp>
    <dsp:sp modelId="{5C66FF1B-1220-4326-BF4C-502796EF110E}">
      <dsp:nvSpPr>
        <dsp:cNvPr id="0" name=""/>
        <dsp:cNvSpPr/>
      </dsp:nvSpPr>
      <dsp:spPr>
        <a:xfrm>
          <a:off x="653" y="2156871"/>
          <a:ext cx="2763281" cy="1449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u="sng" kern="1200" dirty="0"/>
            <a:t>Place surgical mask on patient</a:t>
          </a:r>
          <a:endParaRPr lang="en-US" sz="1800" kern="1200" dirty="0"/>
        </a:p>
      </dsp:txBody>
      <dsp:txXfrm>
        <a:off x="653" y="2156871"/>
        <a:ext cx="2763281" cy="1449234"/>
      </dsp:txXfrm>
    </dsp:sp>
    <dsp:sp modelId="{7608C64C-74F5-4D89-AB38-D56E2A5A0445}">
      <dsp:nvSpPr>
        <dsp:cNvPr id="0" name=""/>
        <dsp:cNvSpPr/>
      </dsp:nvSpPr>
      <dsp:spPr>
        <a:xfrm>
          <a:off x="4145575" y="584894"/>
          <a:ext cx="967148" cy="9671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188AD6-66A2-4F7C-89C1-E432D4FE5B42}">
      <dsp:nvSpPr>
        <dsp:cNvPr id="0" name=""/>
        <dsp:cNvSpPr/>
      </dsp:nvSpPr>
      <dsp:spPr>
        <a:xfrm>
          <a:off x="3247509" y="1681954"/>
          <a:ext cx="2763281" cy="4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Apply Standard precautions for all patient</a:t>
          </a:r>
        </a:p>
      </dsp:txBody>
      <dsp:txXfrm>
        <a:off x="3247509" y="1681954"/>
        <a:ext cx="2763281" cy="414492"/>
      </dsp:txXfrm>
    </dsp:sp>
    <dsp:sp modelId="{2F55A283-DA00-4E0C-AB73-B4901FA01A50}">
      <dsp:nvSpPr>
        <dsp:cNvPr id="0" name=""/>
        <dsp:cNvSpPr/>
      </dsp:nvSpPr>
      <dsp:spPr>
        <a:xfrm>
          <a:off x="3247509" y="2156871"/>
          <a:ext cx="2763281" cy="1449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Good hand hygiene</a:t>
          </a:r>
        </a:p>
      </dsp:txBody>
      <dsp:txXfrm>
        <a:off x="3247509" y="2156871"/>
        <a:ext cx="2763281" cy="1449234"/>
      </dsp:txXfrm>
    </dsp:sp>
    <dsp:sp modelId="{001CCBC3-99AD-4110-BB45-C5BF1628C63F}">
      <dsp:nvSpPr>
        <dsp:cNvPr id="0" name=""/>
        <dsp:cNvSpPr/>
      </dsp:nvSpPr>
      <dsp:spPr>
        <a:xfrm>
          <a:off x="7392431" y="584894"/>
          <a:ext cx="967148" cy="9671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402800-87D0-4720-ACC0-1DE173429C4F}">
      <dsp:nvSpPr>
        <dsp:cNvPr id="0" name=""/>
        <dsp:cNvSpPr/>
      </dsp:nvSpPr>
      <dsp:spPr>
        <a:xfrm>
          <a:off x="6494364" y="1681954"/>
          <a:ext cx="2763281" cy="41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Implement – droplet and contact precautions</a:t>
          </a:r>
        </a:p>
      </dsp:txBody>
      <dsp:txXfrm>
        <a:off x="6494364" y="1681954"/>
        <a:ext cx="2763281" cy="414492"/>
      </dsp:txXfrm>
    </dsp:sp>
    <dsp:sp modelId="{A854D4AB-11B3-4F3E-988E-9FF35F4C618D}">
      <dsp:nvSpPr>
        <dsp:cNvPr id="0" name=""/>
        <dsp:cNvSpPr/>
      </dsp:nvSpPr>
      <dsp:spPr>
        <a:xfrm>
          <a:off x="6494364" y="2156871"/>
          <a:ext cx="2763281" cy="1449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When applicable airborne precautions (AGPs)</a:t>
          </a:r>
        </a:p>
        <a:p>
          <a:pPr marL="171450" lvl="1" indent="-171450" algn="l" defTabSz="711200">
            <a:lnSpc>
              <a:spcPct val="90000"/>
            </a:lnSpc>
            <a:spcBef>
              <a:spcPct val="0"/>
            </a:spcBef>
            <a:spcAft>
              <a:spcPct val="15000"/>
            </a:spcAft>
            <a:buChar char="•"/>
          </a:pPr>
          <a:r>
            <a:rPr lang="en-US" sz="1600" kern="1200" dirty="0"/>
            <a:t>Samples for testing – lower resp., upper resp., serum specimens – open suctioning, intubation, bronchoscopy, CPR</a:t>
          </a:r>
        </a:p>
      </dsp:txBody>
      <dsp:txXfrm>
        <a:off x="6494364" y="2156871"/>
        <a:ext cx="2763281" cy="14492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CF5FB-5EBE-48A4-B4A5-721A8467AAB6}">
      <dsp:nvSpPr>
        <dsp:cNvPr id="0" name=""/>
        <dsp:cNvSpPr/>
      </dsp:nvSpPr>
      <dsp:spPr>
        <a:xfrm>
          <a:off x="0" y="131062"/>
          <a:ext cx="6513603" cy="27410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Antivirals – studies have begun</a:t>
          </a:r>
        </a:p>
      </dsp:txBody>
      <dsp:txXfrm>
        <a:off x="133809" y="264871"/>
        <a:ext cx="6245985" cy="2473472"/>
      </dsp:txXfrm>
    </dsp:sp>
    <dsp:sp modelId="{26A81DE5-2AE7-467D-B960-3FA4F6BC6C9B}">
      <dsp:nvSpPr>
        <dsp:cNvPr id="0" name=""/>
        <dsp:cNvSpPr/>
      </dsp:nvSpPr>
      <dsp:spPr>
        <a:xfrm>
          <a:off x="0" y="3013273"/>
          <a:ext cx="6513603" cy="27410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At least 8 companies in several countries are working on a vaccine</a:t>
          </a:r>
        </a:p>
      </dsp:txBody>
      <dsp:txXfrm>
        <a:off x="133809" y="3147082"/>
        <a:ext cx="6245985" cy="24734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61232-BDE0-4CB0-AD5E-6EC381AC5D41}">
      <dsp:nvSpPr>
        <dsp:cNvPr id="0" name=""/>
        <dsp:cNvSpPr/>
      </dsp:nvSpPr>
      <dsp:spPr>
        <a:xfrm>
          <a:off x="0" y="251"/>
          <a:ext cx="10515600" cy="1343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dirty="0"/>
            <a:t>Income loss – 14 days</a:t>
          </a:r>
        </a:p>
      </dsp:txBody>
      <dsp:txXfrm>
        <a:off x="65568" y="65819"/>
        <a:ext cx="10384464" cy="1212024"/>
      </dsp:txXfrm>
    </dsp:sp>
    <dsp:sp modelId="{21A8B91C-5179-4D79-A337-74CBF2D50C7B}">
      <dsp:nvSpPr>
        <dsp:cNvPr id="0" name=""/>
        <dsp:cNvSpPr/>
      </dsp:nvSpPr>
      <dsp:spPr>
        <a:xfrm>
          <a:off x="0" y="1504691"/>
          <a:ext cx="10515600" cy="13431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dirty="0"/>
            <a:t>Getting groceries</a:t>
          </a:r>
        </a:p>
      </dsp:txBody>
      <dsp:txXfrm>
        <a:off x="65568" y="1570259"/>
        <a:ext cx="10384464" cy="1212024"/>
      </dsp:txXfrm>
    </dsp:sp>
    <dsp:sp modelId="{837536FF-9098-41F6-A36D-6A27A650ED23}">
      <dsp:nvSpPr>
        <dsp:cNvPr id="0" name=""/>
        <dsp:cNvSpPr/>
      </dsp:nvSpPr>
      <dsp:spPr>
        <a:xfrm>
          <a:off x="0" y="3009132"/>
          <a:ext cx="10515600" cy="1343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dirty="0"/>
            <a:t>Getting medications</a:t>
          </a:r>
        </a:p>
      </dsp:txBody>
      <dsp:txXfrm>
        <a:off x="65568" y="3074700"/>
        <a:ext cx="10384464" cy="12120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1F3BB-FB42-4024-8038-96DBC33EE90C}" type="datetimeFigureOut">
              <a:rPr lang="en-US" smtClean="0"/>
              <a:t>3/11/2020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D7A82-4E9D-4E5B-B085-A552F9E18B96}" type="slidenum">
              <a:rPr lang="en-US" smtClean="0"/>
              <a:t>‹#›</a:t>
            </a:fld>
            <a:endParaRPr lang="en-US" dirty="0"/>
          </a:p>
        </p:txBody>
      </p:sp>
    </p:spTree>
    <p:extLst>
      <p:ext uri="{BB962C8B-B14F-4D97-AF65-F5344CB8AC3E}">
        <p14:creationId xmlns:p14="http://schemas.microsoft.com/office/powerpoint/2010/main" val="285601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COVID-19 is a newly identified virus in the coronavirus family.  It was first identified in China.</a:t>
            </a:r>
          </a:p>
          <a:p>
            <a:endParaRPr lang="en-US" sz="1400" dirty="0"/>
          </a:p>
          <a:p>
            <a:r>
              <a:rPr lang="en-US" sz="1400" dirty="0"/>
              <a:t>It is believed that this virus was transferred from animal to humans.</a:t>
            </a:r>
          </a:p>
          <a:p>
            <a:endParaRPr lang="en-US" sz="1400" dirty="0"/>
          </a:p>
          <a:p>
            <a:r>
              <a:rPr lang="en-US" sz="1400" dirty="0"/>
              <a:t>It appears that this illness has the greatest effect on older persons with</a:t>
            </a:r>
          </a:p>
          <a:p>
            <a:r>
              <a:rPr lang="en-US" sz="1400" dirty="0"/>
              <a:t>Underlying medical problems.  Persons with medical issues lower immune response and render these persons more likely to develop pneumonia,</a:t>
            </a:r>
          </a:p>
          <a:p>
            <a:endParaRPr lang="en-US" sz="1400" dirty="0"/>
          </a:p>
          <a:p>
            <a:r>
              <a:rPr lang="en-US" sz="1400" dirty="0"/>
              <a:t>Here in the U.S.  The first case was identified in Washington State. </a:t>
            </a:r>
          </a:p>
        </p:txBody>
      </p:sp>
      <p:sp>
        <p:nvSpPr>
          <p:cNvPr id="4" name="Slide Number Placeholder 3"/>
          <p:cNvSpPr>
            <a:spLocks noGrp="1"/>
          </p:cNvSpPr>
          <p:nvPr>
            <p:ph type="sldNum" sz="quarter" idx="5"/>
          </p:nvPr>
        </p:nvSpPr>
        <p:spPr/>
        <p:txBody>
          <a:bodyPr/>
          <a:lstStyle/>
          <a:p>
            <a:fld id="{2B6D7A82-4E9D-4E5B-B085-A552F9E18B96}" type="slidenum">
              <a:rPr lang="en-US" smtClean="0"/>
              <a:t>2</a:t>
            </a:fld>
            <a:endParaRPr lang="en-US" dirty="0"/>
          </a:p>
        </p:txBody>
      </p:sp>
    </p:spTree>
    <p:extLst>
      <p:ext uri="{BB962C8B-B14F-4D97-AF65-F5344CB8AC3E}">
        <p14:creationId xmlns:p14="http://schemas.microsoft.com/office/powerpoint/2010/main" val="1693402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Both WHO and the CDC state that placing a surgical mask on the patient to contain droplets is important – basic infection control is contain at the site.  This would apply to airborne transmission as well.</a:t>
            </a:r>
          </a:p>
        </p:txBody>
      </p:sp>
      <p:sp>
        <p:nvSpPr>
          <p:cNvPr id="4" name="Slide Number Placeholder 3"/>
          <p:cNvSpPr>
            <a:spLocks noGrp="1"/>
          </p:cNvSpPr>
          <p:nvPr>
            <p:ph type="sldNum" sz="quarter" idx="5"/>
          </p:nvPr>
        </p:nvSpPr>
        <p:spPr/>
        <p:txBody>
          <a:bodyPr/>
          <a:lstStyle/>
          <a:p>
            <a:fld id="{2B6D7A82-4E9D-4E5B-B085-A552F9E18B96}" type="slidenum">
              <a:rPr lang="en-US" smtClean="0"/>
              <a:t>12</a:t>
            </a:fld>
            <a:endParaRPr lang="en-US" dirty="0"/>
          </a:p>
        </p:txBody>
      </p:sp>
    </p:spTree>
    <p:extLst>
      <p:ext uri="{BB962C8B-B14F-4D97-AF65-F5344CB8AC3E}">
        <p14:creationId xmlns:p14="http://schemas.microsoft.com/office/powerpoint/2010/main" val="4761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CDC published this statement on February 28</a:t>
            </a:r>
            <a:r>
              <a:rPr lang="en-US" baseline="30000" dirty="0"/>
              <a:t>th</a:t>
            </a:r>
            <a:r>
              <a:rPr lang="en-US" dirty="0"/>
              <a:t>.  This fully supports the previous slide.</a:t>
            </a:r>
          </a:p>
          <a:p>
            <a:endParaRPr lang="en-US" dirty="0"/>
          </a:p>
          <a:p>
            <a:endParaRPr lang="en-US" dirty="0"/>
          </a:p>
        </p:txBody>
      </p:sp>
      <p:sp>
        <p:nvSpPr>
          <p:cNvPr id="4" name="Slide Number Placeholder 3"/>
          <p:cNvSpPr>
            <a:spLocks noGrp="1"/>
          </p:cNvSpPr>
          <p:nvPr>
            <p:ph type="sldNum" sz="quarter" idx="5"/>
          </p:nvPr>
        </p:nvSpPr>
        <p:spPr/>
        <p:txBody>
          <a:bodyPr/>
          <a:lstStyle/>
          <a:p>
            <a:fld id="{2B6D7A82-4E9D-4E5B-B085-A552F9E18B96}" type="slidenum">
              <a:rPr lang="en-US" smtClean="0"/>
              <a:t>13</a:t>
            </a:fld>
            <a:endParaRPr lang="en-US" dirty="0"/>
          </a:p>
        </p:txBody>
      </p:sp>
    </p:spTree>
    <p:extLst>
      <p:ext uri="{BB962C8B-B14F-4D97-AF65-F5344CB8AC3E}">
        <p14:creationId xmlns:p14="http://schemas.microsoft.com/office/powerpoint/2010/main" val="172161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 is important to bring in the Hierarchy of Safety Controls.  This illustrates that there are other protective elements beside personal protective equipment (PPE).  This process begins with Elimination of risk – that would start with placing a surgical mask on the patient.  With regard to Engineering Controls – this refers to the use of the exhaust fan in the vehicle.  This fan exchanges out the air in the back of your vehicle a minimum of every two minutes!  This is a KKK vehicle specification.  Another option is to set the heat or A/C on the non-recirculating cycle.  Cleaning and disinfection would also come under the heading of  Environmental controls. </a:t>
            </a:r>
          </a:p>
          <a:p>
            <a:endParaRPr lang="en-US" dirty="0"/>
          </a:p>
          <a:p>
            <a:r>
              <a:rPr lang="en-US" dirty="0"/>
              <a:t> The next control is Administrative – having handwashing solution available, conducting education and training for department members and practicing donning and doffing of PPE.</a:t>
            </a:r>
          </a:p>
          <a:p>
            <a:endParaRPr lang="en-US" dirty="0"/>
          </a:p>
          <a:p>
            <a:r>
              <a:rPr lang="en-US" dirty="0"/>
              <a:t>As you can see, PPE is at the bottom of the hierarchy -  this shows that PPE is not a “primary” protective measure.  Although one might not get that from photos shown on TV!</a:t>
            </a:r>
          </a:p>
        </p:txBody>
      </p:sp>
      <p:sp>
        <p:nvSpPr>
          <p:cNvPr id="4" name="Slide Number Placeholder 3"/>
          <p:cNvSpPr>
            <a:spLocks noGrp="1"/>
          </p:cNvSpPr>
          <p:nvPr>
            <p:ph type="sldNum" sz="quarter" idx="5"/>
          </p:nvPr>
        </p:nvSpPr>
        <p:spPr/>
        <p:txBody>
          <a:bodyPr/>
          <a:lstStyle/>
          <a:p>
            <a:fld id="{2B6D7A82-4E9D-4E5B-B085-A552F9E18B96}" type="slidenum">
              <a:rPr lang="en-US" smtClean="0"/>
              <a:t>14</a:t>
            </a:fld>
            <a:endParaRPr lang="en-US" dirty="0"/>
          </a:p>
        </p:txBody>
      </p:sp>
    </p:spTree>
    <p:extLst>
      <p:ext uri="{BB962C8B-B14F-4D97-AF65-F5344CB8AC3E}">
        <p14:creationId xmlns:p14="http://schemas.microsoft.com/office/powerpoint/2010/main" val="1126573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CDC published Interim Guidelines for EMS – these are not final guidelines!  These guidelines were taken from previous guidelines for SARS (Severe Acute Respiratory Syndrome) and MERS (Middle Eastern Respiratory Syndrome).</a:t>
            </a:r>
          </a:p>
          <a:p>
            <a:endParaRPr lang="en-US" dirty="0"/>
          </a:p>
          <a:p>
            <a:r>
              <a:rPr lang="en-US" dirty="0"/>
              <a:t>There was some real cutting and pasting here and there are some conflicting statements with the document.</a:t>
            </a:r>
          </a:p>
        </p:txBody>
      </p:sp>
      <p:sp>
        <p:nvSpPr>
          <p:cNvPr id="4" name="Slide Number Placeholder 3"/>
          <p:cNvSpPr>
            <a:spLocks noGrp="1"/>
          </p:cNvSpPr>
          <p:nvPr>
            <p:ph type="sldNum" sz="quarter" idx="5"/>
          </p:nvPr>
        </p:nvSpPr>
        <p:spPr/>
        <p:txBody>
          <a:bodyPr/>
          <a:lstStyle/>
          <a:p>
            <a:fld id="{2B6D7A82-4E9D-4E5B-B085-A552F9E18B96}" type="slidenum">
              <a:rPr lang="en-US" smtClean="0"/>
              <a:t>15</a:t>
            </a:fld>
            <a:endParaRPr lang="en-US" dirty="0"/>
          </a:p>
        </p:txBody>
      </p:sp>
    </p:spTree>
    <p:extLst>
      <p:ext uri="{BB962C8B-B14F-4D97-AF65-F5344CB8AC3E}">
        <p14:creationId xmlns:p14="http://schemas.microsoft.com/office/powerpoint/2010/main" val="378136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 document states that these are for review and then a decision as to what PPE is to be used would be made!  </a:t>
            </a:r>
          </a:p>
        </p:txBody>
      </p:sp>
      <p:sp>
        <p:nvSpPr>
          <p:cNvPr id="4" name="Slide Number Placeholder 3"/>
          <p:cNvSpPr>
            <a:spLocks noGrp="1"/>
          </p:cNvSpPr>
          <p:nvPr>
            <p:ph type="sldNum" sz="quarter" idx="5"/>
          </p:nvPr>
        </p:nvSpPr>
        <p:spPr/>
        <p:txBody>
          <a:bodyPr/>
          <a:lstStyle/>
          <a:p>
            <a:fld id="{2B6D7A82-4E9D-4E5B-B085-A552F9E18B96}" type="slidenum">
              <a:rPr lang="en-US" smtClean="0"/>
              <a:t>16</a:t>
            </a:fld>
            <a:endParaRPr lang="en-US" dirty="0"/>
          </a:p>
        </p:txBody>
      </p:sp>
    </p:spTree>
    <p:extLst>
      <p:ext uri="{BB962C8B-B14F-4D97-AF65-F5344CB8AC3E}">
        <p14:creationId xmlns:p14="http://schemas.microsoft.com/office/powerpoint/2010/main" val="2135481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Going back to environmental controls – the exhaust fan is a great protection.</a:t>
            </a:r>
          </a:p>
          <a:p>
            <a:endParaRPr lang="en-US" dirty="0"/>
          </a:p>
          <a:p>
            <a:r>
              <a:rPr lang="en-US" dirty="0"/>
              <a:t>Also, under environmental controls  - cleaning and disinfection!</a:t>
            </a:r>
          </a:p>
        </p:txBody>
      </p:sp>
      <p:sp>
        <p:nvSpPr>
          <p:cNvPr id="4" name="Slide Number Placeholder 3"/>
          <p:cNvSpPr>
            <a:spLocks noGrp="1"/>
          </p:cNvSpPr>
          <p:nvPr>
            <p:ph type="sldNum" sz="quarter" idx="5"/>
          </p:nvPr>
        </p:nvSpPr>
        <p:spPr/>
        <p:txBody>
          <a:bodyPr/>
          <a:lstStyle/>
          <a:p>
            <a:fld id="{2B6D7A82-4E9D-4E5B-B085-A552F9E18B96}" type="slidenum">
              <a:rPr lang="en-US" smtClean="0"/>
              <a:t>17</a:t>
            </a:fld>
            <a:endParaRPr lang="en-US" dirty="0"/>
          </a:p>
        </p:txBody>
      </p:sp>
    </p:spTree>
    <p:extLst>
      <p:ext uri="{BB962C8B-B14F-4D97-AF65-F5344CB8AC3E}">
        <p14:creationId xmlns:p14="http://schemas.microsoft.com/office/powerpoint/2010/main" val="144925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statement from the National Institute for Occupational Safety &amp; Health (NIOSH) makes a strong statement on the  importance of the exhaust fan.  Tis statement is from the CDC Interim Guidelines for EMS.</a:t>
            </a:r>
          </a:p>
        </p:txBody>
      </p:sp>
      <p:sp>
        <p:nvSpPr>
          <p:cNvPr id="4" name="Slide Number Placeholder 3"/>
          <p:cNvSpPr>
            <a:spLocks noGrp="1"/>
          </p:cNvSpPr>
          <p:nvPr>
            <p:ph type="sldNum" sz="quarter" idx="5"/>
          </p:nvPr>
        </p:nvSpPr>
        <p:spPr/>
        <p:txBody>
          <a:bodyPr/>
          <a:lstStyle/>
          <a:p>
            <a:fld id="{2B6D7A82-4E9D-4E5B-B085-A552F9E18B96}" type="slidenum">
              <a:rPr lang="en-US" smtClean="0"/>
              <a:t>18</a:t>
            </a:fld>
            <a:endParaRPr lang="en-US" dirty="0"/>
          </a:p>
        </p:txBody>
      </p:sp>
    </p:spTree>
    <p:extLst>
      <p:ext uri="{BB962C8B-B14F-4D97-AF65-F5344CB8AC3E}">
        <p14:creationId xmlns:p14="http://schemas.microsoft.com/office/powerpoint/2010/main" val="2338962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next protection for EMS providers and patients is cleaning followed by disinfection is an important reminder that cleaning must be done first in order for disinfection to occur.</a:t>
            </a:r>
          </a:p>
        </p:txBody>
      </p:sp>
      <p:sp>
        <p:nvSpPr>
          <p:cNvPr id="4" name="Slide Number Placeholder 3"/>
          <p:cNvSpPr>
            <a:spLocks noGrp="1"/>
          </p:cNvSpPr>
          <p:nvPr>
            <p:ph type="sldNum" sz="quarter" idx="5"/>
          </p:nvPr>
        </p:nvSpPr>
        <p:spPr/>
        <p:txBody>
          <a:bodyPr/>
          <a:lstStyle/>
          <a:p>
            <a:fld id="{2B6D7A82-4E9D-4E5B-B085-A552F9E18B96}" type="slidenum">
              <a:rPr lang="en-US" smtClean="0"/>
              <a:t>19</a:t>
            </a:fld>
            <a:endParaRPr lang="en-US" dirty="0"/>
          </a:p>
        </p:txBody>
      </p:sp>
    </p:spTree>
    <p:extLst>
      <p:ext uri="{BB962C8B-B14F-4D97-AF65-F5344CB8AC3E}">
        <p14:creationId xmlns:p14="http://schemas.microsoft.com/office/powerpoint/2010/main" val="3318665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Where should cleaning be focused?  The term currently used is – high contact items.  What the patient was in contact with and what equipment was used to care for the patient.</a:t>
            </a:r>
          </a:p>
          <a:p>
            <a:endParaRPr lang="en-US" dirty="0"/>
          </a:p>
          <a:p>
            <a:r>
              <a:rPr lang="en-US" dirty="0"/>
              <a:t>Note that no special cleaning solution is needed or recommended for COVID-19.</a:t>
            </a:r>
          </a:p>
        </p:txBody>
      </p:sp>
      <p:sp>
        <p:nvSpPr>
          <p:cNvPr id="4" name="Slide Number Placeholder 3"/>
          <p:cNvSpPr>
            <a:spLocks noGrp="1"/>
          </p:cNvSpPr>
          <p:nvPr>
            <p:ph type="sldNum" sz="quarter" idx="5"/>
          </p:nvPr>
        </p:nvSpPr>
        <p:spPr/>
        <p:txBody>
          <a:bodyPr/>
          <a:lstStyle/>
          <a:p>
            <a:fld id="{2B6D7A82-4E9D-4E5B-B085-A552F9E18B96}" type="slidenum">
              <a:rPr lang="en-US" smtClean="0"/>
              <a:t>20</a:t>
            </a:fld>
            <a:endParaRPr lang="en-US" dirty="0"/>
          </a:p>
        </p:txBody>
      </p:sp>
    </p:spTree>
    <p:extLst>
      <p:ext uri="{BB962C8B-B14F-4D97-AF65-F5344CB8AC3E}">
        <p14:creationId xmlns:p14="http://schemas.microsoft.com/office/powerpoint/2010/main" val="2891954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Many departments have purchased automated disinfection systems.  Many department believe that these systems eliminate the need to clean!  That is not correct – </a:t>
            </a:r>
          </a:p>
          <a:p>
            <a:endParaRPr lang="en-US" dirty="0"/>
          </a:p>
          <a:p>
            <a:r>
              <a:rPr lang="en-US" dirty="0"/>
              <a:t>Dr. William Rutala is the leading national expert on Cleaning and Disinfection and in a rent interview he specifically addressed this statement – Cleaning must still be performed first because the presence of organic material</a:t>
            </a:r>
          </a:p>
          <a:p>
            <a:r>
              <a:rPr lang="en-US" dirty="0"/>
              <a:t>  can interfere  with achieving disinfection.</a:t>
            </a:r>
          </a:p>
        </p:txBody>
      </p:sp>
      <p:sp>
        <p:nvSpPr>
          <p:cNvPr id="4" name="Slide Number Placeholder 3"/>
          <p:cNvSpPr>
            <a:spLocks noGrp="1"/>
          </p:cNvSpPr>
          <p:nvPr>
            <p:ph type="sldNum" sz="quarter" idx="5"/>
          </p:nvPr>
        </p:nvSpPr>
        <p:spPr/>
        <p:txBody>
          <a:bodyPr/>
          <a:lstStyle/>
          <a:p>
            <a:fld id="{2B6D7A82-4E9D-4E5B-B085-A552F9E18B96}" type="slidenum">
              <a:rPr lang="en-US" smtClean="0"/>
              <a:t>21</a:t>
            </a:fld>
            <a:endParaRPr lang="en-US" dirty="0"/>
          </a:p>
        </p:txBody>
      </p:sp>
    </p:spTree>
    <p:extLst>
      <p:ext uri="{BB962C8B-B14F-4D97-AF65-F5344CB8AC3E}">
        <p14:creationId xmlns:p14="http://schemas.microsoft.com/office/powerpoint/2010/main" val="2664010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causative organism for this illness is the SARS CoV-2 virus</a:t>
            </a:r>
          </a:p>
          <a:p>
            <a:endParaRPr lang="en-US" dirty="0"/>
          </a:p>
          <a:p>
            <a:endParaRPr lang="en-US" dirty="0"/>
          </a:p>
        </p:txBody>
      </p:sp>
      <p:sp>
        <p:nvSpPr>
          <p:cNvPr id="4" name="Slide Number Placeholder 3"/>
          <p:cNvSpPr>
            <a:spLocks noGrp="1"/>
          </p:cNvSpPr>
          <p:nvPr>
            <p:ph type="sldNum" sz="quarter" idx="5"/>
          </p:nvPr>
        </p:nvSpPr>
        <p:spPr/>
        <p:txBody>
          <a:bodyPr/>
          <a:lstStyle/>
          <a:p>
            <a:fld id="{2B6D7A82-4E9D-4E5B-B085-A552F9E18B96}" type="slidenum">
              <a:rPr lang="en-US" smtClean="0"/>
              <a:t>3</a:t>
            </a:fld>
            <a:endParaRPr lang="en-US" dirty="0"/>
          </a:p>
        </p:txBody>
      </p:sp>
    </p:spTree>
    <p:extLst>
      <p:ext uri="{BB962C8B-B14F-4D97-AF65-F5344CB8AC3E}">
        <p14:creationId xmlns:p14="http://schemas.microsoft.com/office/powerpoint/2010/main" val="885128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WHO put out this guide which appears to be straight forward.  Everything begins with a surgical mask being placed on the patient – source control.  Then for care providers to use Standard Precautions – gloves and good handwashing.</a:t>
            </a:r>
          </a:p>
          <a:p>
            <a:endParaRPr lang="en-US" dirty="0"/>
          </a:p>
          <a:p>
            <a:r>
              <a:rPr lang="en-US" dirty="0"/>
              <a:t>Proper handwashing is a procedure that many healthcare personnel do not mange to perform properly.  Next, to also implement droplet and </a:t>
            </a:r>
            <a:r>
              <a:rPr lang="en-US" b="1" dirty="0"/>
              <a:t>contact</a:t>
            </a:r>
            <a:r>
              <a:rPr lang="en-US" dirty="0"/>
              <a:t> precautions.  Airborne precautions are only to be used when performing aerosol generating procedures as listed here.  A couple of things to note here – EMS does not perform open-suctioning – EMS maintains a closed filtered system.  Open suctioning is performed in the hospital setting to take samples and instill medications. The same would be said for sample testing in general.  EMS might perform suctioning and/or intubation but most transports are short and these procedures would be performed on arrival at a medical facility.  Keep in mind that few patients have the need for these procedures.  For example, with Ebola patients EMS was directed not to perform such procedures but just to transport.</a:t>
            </a:r>
          </a:p>
          <a:p>
            <a:endParaRPr lang="en-US" dirty="0"/>
          </a:p>
          <a:p>
            <a:r>
              <a:rPr lang="en-US" dirty="0"/>
              <a:t>What is a patient needs O2 during transport ?  CDC states to put the surgical mask over the nasal cannula.</a:t>
            </a:r>
          </a:p>
        </p:txBody>
      </p:sp>
      <p:sp>
        <p:nvSpPr>
          <p:cNvPr id="4" name="Slide Number Placeholder 3"/>
          <p:cNvSpPr>
            <a:spLocks noGrp="1"/>
          </p:cNvSpPr>
          <p:nvPr>
            <p:ph type="sldNum" sz="quarter" idx="5"/>
          </p:nvPr>
        </p:nvSpPr>
        <p:spPr/>
        <p:txBody>
          <a:bodyPr/>
          <a:lstStyle/>
          <a:p>
            <a:fld id="{2B6D7A82-4E9D-4E5B-B085-A552F9E18B96}" type="slidenum">
              <a:rPr lang="en-US" smtClean="0"/>
              <a:t>22</a:t>
            </a:fld>
            <a:endParaRPr lang="en-US" dirty="0"/>
          </a:p>
        </p:txBody>
      </p:sp>
    </p:spTree>
    <p:extLst>
      <p:ext uri="{BB962C8B-B14F-4D97-AF65-F5344CB8AC3E}">
        <p14:creationId xmlns:p14="http://schemas.microsoft.com/office/powerpoint/2010/main" val="742912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Surgical masks are key to protection from COVID-19 by containing droplets at the source.  There is NO recommendation or requirement for the wearing of a respirator for all patients.  There have been reported instances of overuse of PPE.</a:t>
            </a:r>
          </a:p>
          <a:p>
            <a:endParaRPr lang="en-US" dirty="0"/>
          </a:p>
          <a:p>
            <a:r>
              <a:rPr lang="en-US" dirty="0"/>
              <a:t>With the possibility of limited supplies – understanding what is and is not needed is important.</a:t>
            </a:r>
          </a:p>
        </p:txBody>
      </p:sp>
      <p:sp>
        <p:nvSpPr>
          <p:cNvPr id="4" name="Slide Number Placeholder 3"/>
          <p:cNvSpPr>
            <a:spLocks noGrp="1"/>
          </p:cNvSpPr>
          <p:nvPr>
            <p:ph type="sldNum" sz="quarter" idx="5"/>
          </p:nvPr>
        </p:nvSpPr>
        <p:spPr/>
        <p:txBody>
          <a:bodyPr/>
          <a:lstStyle/>
          <a:p>
            <a:fld id="{2B6D7A82-4E9D-4E5B-B085-A552F9E18B96}" type="slidenum">
              <a:rPr lang="en-US" smtClean="0"/>
              <a:t>23</a:t>
            </a:fld>
            <a:endParaRPr lang="en-US" dirty="0"/>
          </a:p>
        </p:txBody>
      </p:sp>
    </p:spTree>
    <p:extLst>
      <p:ext uri="{BB962C8B-B14F-4D97-AF65-F5344CB8AC3E}">
        <p14:creationId xmlns:p14="http://schemas.microsoft.com/office/powerpoint/2010/main" val="3615929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Further clarification on use of PPE is found in the EMS Guidelines – no double gloving is needed or recommended.  The CDC’s Dr. Ryan stated that eyewear is recommended to prevent care providers from touching their eyes during the provision of care.  Cover gowns or coveralls are both fine – we may go with what is available if cases continue to increase.</a:t>
            </a:r>
          </a:p>
        </p:txBody>
      </p:sp>
      <p:sp>
        <p:nvSpPr>
          <p:cNvPr id="4" name="Slide Number Placeholder 3"/>
          <p:cNvSpPr>
            <a:spLocks noGrp="1"/>
          </p:cNvSpPr>
          <p:nvPr>
            <p:ph type="sldNum" sz="quarter" idx="5"/>
          </p:nvPr>
        </p:nvSpPr>
        <p:spPr/>
        <p:txBody>
          <a:bodyPr/>
          <a:lstStyle/>
          <a:p>
            <a:fld id="{2B6D7A82-4E9D-4E5B-B085-A552F9E18B96}" type="slidenum">
              <a:rPr lang="en-US" smtClean="0"/>
              <a:t>24</a:t>
            </a:fld>
            <a:endParaRPr lang="en-US" dirty="0"/>
          </a:p>
        </p:txBody>
      </p:sp>
    </p:spTree>
    <p:extLst>
      <p:ext uri="{BB962C8B-B14F-4D97-AF65-F5344CB8AC3E}">
        <p14:creationId xmlns:p14="http://schemas.microsoft.com/office/powerpoint/2010/main" val="4249551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Ebola was a reminder of the importance of proper removal of PPE.  May departments sought out HazMat personnel for this instruction.  Only there is a problem with that – the sequence is different for pathogens</a:t>
            </a:r>
          </a:p>
          <a:p>
            <a:endParaRPr lang="en-US" dirty="0"/>
          </a:p>
          <a:p>
            <a:r>
              <a:rPr lang="en-US" dirty="0"/>
              <a:t>Than for chemical hazards.  This chart is from the CDC on the procedure for proper removal of PPE.  Not that handwashing is to be performed after PPE removal!</a:t>
            </a:r>
          </a:p>
        </p:txBody>
      </p:sp>
      <p:sp>
        <p:nvSpPr>
          <p:cNvPr id="4" name="Slide Number Placeholder 3"/>
          <p:cNvSpPr>
            <a:spLocks noGrp="1"/>
          </p:cNvSpPr>
          <p:nvPr>
            <p:ph type="sldNum" sz="quarter" idx="5"/>
          </p:nvPr>
        </p:nvSpPr>
        <p:spPr/>
        <p:txBody>
          <a:bodyPr/>
          <a:lstStyle/>
          <a:p>
            <a:fld id="{2B6D7A82-4E9D-4E5B-B085-A552F9E18B96}" type="slidenum">
              <a:rPr lang="en-US" smtClean="0"/>
              <a:t>25</a:t>
            </a:fld>
            <a:endParaRPr lang="en-US" dirty="0"/>
          </a:p>
        </p:txBody>
      </p:sp>
    </p:spTree>
    <p:extLst>
      <p:ext uri="{BB962C8B-B14F-4D97-AF65-F5344CB8AC3E}">
        <p14:creationId xmlns:p14="http://schemas.microsoft.com/office/powerpoint/2010/main" val="1167644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Another key questions – what constitutes and exposure to COVID-19?  This has been defined -</a:t>
            </a:r>
          </a:p>
        </p:txBody>
      </p:sp>
      <p:sp>
        <p:nvSpPr>
          <p:cNvPr id="4" name="Slide Number Placeholder 3"/>
          <p:cNvSpPr>
            <a:spLocks noGrp="1"/>
          </p:cNvSpPr>
          <p:nvPr>
            <p:ph type="sldNum" sz="quarter" idx="5"/>
          </p:nvPr>
        </p:nvSpPr>
        <p:spPr/>
        <p:txBody>
          <a:bodyPr/>
          <a:lstStyle/>
          <a:p>
            <a:fld id="{2B6D7A82-4E9D-4E5B-B085-A552F9E18B96}" type="slidenum">
              <a:rPr lang="en-US" smtClean="0"/>
              <a:t>26</a:t>
            </a:fld>
            <a:endParaRPr lang="en-US" dirty="0"/>
          </a:p>
        </p:txBody>
      </p:sp>
    </p:spTree>
    <p:extLst>
      <p:ext uri="{BB962C8B-B14F-4D97-AF65-F5344CB8AC3E}">
        <p14:creationId xmlns:p14="http://schemas.microsoft.com/office/powerpoint/2010/main" val="1093868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the definition of an exposure -</a:t>
            </a:r>
          </a:p>
        </p:txBody>
      </p:sp>
      <p:sp>
        <p:nvSpPr>
          <p:cNvPr id="4" name="Slide Number Placeholder 3"/>
          <p:cNvSpPr>
            <a:spLocks noGrp="1"/>
          </p:cNvSpPr>
          <p:nvPr>
            <p:ph type="sldNum" sz="quarter" idx="5"/>
          </p:nvPr>
        </p:nvSpPr>
        <p:spPr/>
        <p:txBody>
          <a:bodyPr/>
          <a:lstStyle/>
          <a:p>
            <a:fld id="{2B6D7A82-4E9D-4E5B-B085-A552F9E18B96}" type="slidenum">
              <a:rPr lang="en-US" smtClean="0"/>
              <a:t>27</a:t>
            </a:fld>
            <a:endParaRPr lang="en-US" dirty="0"/>
          </a:p>
        </p:txBody>
      </p:sp>
    </p:spTree>
    <p:extLst>
      <p:ext uri="{BB962C8B-B14F-4D97-AF65-F5344CB8AC3E}">
        <p14:creationId xmlns:p14="http://schemas.microsoft.com/office/powerpoint/2010/main" val="530488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an exposure were to occur, then work restriction or voluntary quarantine would be needed.  This would be for 14 days and the EMS department would then need to replace that person for the 14 days.  </a:t>
            </a:r>
          </a:p>
          <a:p>
            <a:endParaRPr lang="en-US" dirty="0"/>
          </a:p>
          <a:p>
            <a:r>
              <a:rPr lang="en-US" dirty="0"/>
              <a:t>This would be covered by work Comp.</a:t>
            </a:r>
          </a:p>
        </p:txBody>
      </p:sp>
      <p:sp>
        <p:nvSpPr>
          <p:cNvPr id="4" name="Slide Number Placeholder 3"/>
          <p:cNvSpPr>
            <a:spLocks noGrp="1"/>
          </p:cNvSpPr>
          <p:nvPr>
            <p:ph type="sldNum" sz="quarter" idx="5"/>
          </p:nvPr>
        </p:nvSpPr>
        <p:spPr/>
        <p:txBody>
          <a:bodyPr/>
          <a:lstStyle/>
          <a:p>
            <a:fld id="{2B6D7A82-4E9D-4E5B-B085-A552F9E18B96}" type="slidenum">
              <a:rPr lang="en-US" smtClean="0"/>
              <a:t>28</a:t>
            </a:fld>
            <a:endParaRPr lang="en-US" dirty="0"/>
          </a:p>
        </p:txBody>
      </p:sp>
    </p:spTree>
    <p:extLst>
      <p:ext uri="{BB962C8B-B14F-4D97-AF65-F5344CB8AC3E}">
        <p14:creationId xmlns:p14="http://schemas.microsoft.com/office/powerpoint/2010/main" val="23321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Quarantine has been used and has been effective for centuries.  However, there must be co-operative on the part of the person or persons to be quarantined.  Person on quarantine should not be housed with persons </a:t>
            </a:r>
          </a:p>
          <a:p>
            <a:endParaRPr lang="en-US" dirty="0"/>
          </a:p>
          <a:p>
            <a:r>
              <a:rPr lang="en-US" dirty="0"/>
              <a:t>who are not on quarantine.  There have been reports of persons breaking quarantine- this not only poses a possible risk of transmission to others but may also have legal consequences.</a:t>
            </a:r>
          </a:p>
          <a:p>
            <a:endParaRPr lang="en-US" dirty="0"/>
          </a:p>
          <a:p>
            <a:r>
              <a:rPr lang="en-US" dirty="0"/>
              <a:t>A person who breaks quarantine can be charged with  - Criminal Misdemeanor.  This may vary from state to state but usually - </a:t>
            </a:r>
            <a:r>
              <a:rPr lang="en-US" sz="1200" b="0" i="0" kern="1200" dirty="0">
                <a:solidFill>
                  <a:schemeClr val="tx1"/>
                </a:solidFill>
                <a:effectLst/>
                <a:latin typeface="+mn-lt"/>
                <a:ea typeface="+mn-ea"/>
                <a:cs typeface="+mn-cs"/>
              </a:rPr>
              <a:t> the punishment for a </a:t>
            </a:r>
            <a:r>
              <a:rPr lang="en-US" sz="1200" b="1" i="0" kern="1200" dirty="0">
                <a:solidFill>
                  <a:schemeClr val="tx1"/>
                </a:solidFill>
                <a:effectLst/>
                <a:latin typeface="+mn-lt"/>
                <a:ea typeface="+mn-ea"/>
                <a:cs typeface="+mn-cs"/>
              </a:rPr>
              <a:t>misdemeanor</a:t>
            </a:r>
            <a:r>
              <a:rPr lang="en-US" sz="1200" b="0" i="0" kern="1200" dirty="0">
                <a:solidFill>
                  <a:schemeClr val="tx1"/>
                </a:solidFill>
                <a:effectLst/>
                <a:latin typeface="+mn-lt"/>
                <a:ea typeface="+mn-ea"/>
                <a:cs typeface="+mn-cs"/>
              </a:rPr>
              <a:t> is up to a year or less in the county jail,</a:t>
            </a:r>
            <a:endParaRPr lang="en-US" dirty="0"/>
          </a:p>
        </p:txBody>
      </p:sp>
      <p:sp>
        <p:nvSpPr>
          <p:cNvPr id="4" name="Slide Number Placeholder 3"/>
          <p:cNvSpPr>
            <a:spLocks noGrp="1"/>
          </p:cNvSpPr>
          <p:nvPr>
            <p:ph type="sldNum" sz="quarter" idx="5"/>
          </p:nvPr>
        </p:nvSpPr>
        <p:spPr/>
        <p:txBody>
          <a:bodyPr/>
          <a:lstStyle/>
          <a:p>
            <a:fld id="{2B6D7A82-4E9D-4E5B-B085-A552F9E18B96}" type="slidenum">
              <a:rPr lang="en-US" smtClean="0"/>
              <a:t>29</a:t>
            </a:fld>
            <a:endParaRPr lang="en-US" dirty="0"/>
          </a:p>
        </p:txBody>
      </p:sp>
    </p:spTree>
    <p:extLst>
      <p:ext uri="{BB962C8B-B14F-4D97-AF65-F5344CB8AC3E}">
        <p14:creationId xmlns:p14="http://schemas.microsoft.com/office/powerpoint/2010/main" val="1362611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There are studies underway regarding possible treatments for COVID-19.  One HIV treatment drug is showing promise in one study.  But, currently, care is supportive.</a:t>
            </a:r>
          </a:p>
          <a:p>
            <a:endParaRPr lang="en-US" dirty="0"/>
          </a:p>
          <a:p>
            <a:r>
              <a:rPr lang="en-US" dirty="0"/>
              <a:t>With regard to a vaccine, at least 8 companies are working on a vaccine.  One company is set to begin human study trials.  These trials have 4 phases and take time.  If a trial is promising and safe through at least 2 phases,</a:t>
            </a:r>
          </a:p>
          <a:p>
            <a:r>
              <a:rPr lang="en-US" dirty="0"/>
              <a:t>Sometimes it may be grant use under an “emergency authorization”.  This was used for the Ebola vaccine in the beginning but that vaccine is now FDA approved.</a:t>
            </a:r>
          </a:p>
        </p:txBody>
      </p:sp>
      <p:sp>
        <p:nvSpPr>
          <p:cNvPr id="4" name="Slide Number Placeholder 3"/>
          <p:cNvSpPr>
            <a:spLocks noGrp="1"/>
          </p:cNvSpPr>
          <p:nvPr>
            <p:ph type="sldNum" sz="quarter" idx="5"/>
          </p:nvPr>
        </p:nvSpPr>
        <p:spPr/>
        <p:txBody>
          <a:bodyPr/>
          <a:lstStyle/>
          <a:p>
            <a:fld id="{2B6D7A82-4E9D-4E5B-B085-A552F9E18B96}" type="slidenum">
              <a:rPr lang="en-US" smtClean="0"/>
              <a:t>30</a:t>
            </a:fld>
            <a:endParaRPr lang="en-US" dirty="0"/>
          </a:p>
        </p:txBody>
      </p:sp>
    </p:spTree>
    <p:extLst>
      <p:ext uri="{BB962C8B-B14F-4D97-AF65-F5344CB8AC3E}">
        <p14:creationId xmlns:p14="http://schemas.microsoft.com/office/powerpoint/2010/main" val="758650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 Infection Control Community has raised several key questions regarding response to COVID-19-   READ LIST  Both overuse and misuse are present in EMS response!</a:t>
            </a:r>
          </a:p>
          <a:p>
            <a:endParaRPr lang="en-US" dirty="0"/>
          </a:p>
          <a:p>
            <a:r>
              <a:rPr lang="en-US" dirty="0"/>
              <a:t>Perhaps the key one is education of staff to prevent misuse and overuse of PPE.  We are all ready seeing responders over using PPE !</a:t>
            </a:r>
          </a:p>
        </p:txBody>
      </p:sp>
      <p:sp>
        <p:nvSpPr>
          <p:cNvPr id="4" name="Slide Number Placeholder 3"/>
          <p:cNvSpPr>
            <a:spLocks noGrp="1"/>
          </p:cNvSpPr>
          <p:nvPr>
            <p:ph type="sldNum" sz="quarter" idx="5"/>
          </p:nvPr>
        </p:nvSpPr>
        <p:spPr/>
        <p:txBody>
          <a:bodyPr/>
          <a:lstStyle/>
          <a:p>
            <a:fld id="{2B6D7A82-4E9D-4E5B-B085-A552F9E18B96}" type="slidenum">
              <a:rPr lang="en-US" smtClean="0"/>
              <a:t>31</a:t>
            </a:fld>
            <a:endParaRPr lang="en-US" dirty="0"/>
          </a:p>
        </p:txBody>
      </p:sp>
    </p:spTree>
    <p:extLst>
      <p:ext uri="{BB962C8B-B14F-4D97-AF65-F5344CB8AC3E}">
        <p14:creationId xmlns:p14="http://schemas.microsoft.com/office/powerpoint/2010/main" val="153252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Signs and symptoms that EMS personnel should watch for include; fever, cough, shortness of breath and a tight feeling in the chest.</a:t>
            </a:r>
          </a:p>
          <a:p>
            <a:endParaRPr lang="en-US" dirty="0"/>
          </a:p>
          <a:p>
            <a:r>
              <a:rPr lang="en-US" dirty="0"/>
              <a:t>Signs &amp; symptoms are very much like those of the seasonal flu.</a:t>
            </a:r>
          </a:p>
        </p:txBody>
      </p:sp>
      <p:sp>
        <p:nvSpPr>
          <p:cNvPr id="4" name="Slide Number Placeholder 3"/>
          <p:cNvSpPr>
            <a:spLocks noGrp="1"/>
          </p:cNvSpPr>
          <p:nvPr>
            <p:ph type="sldNum" sz="quarter" idx="5"/>
          </p:nvPr>
        </p:nvSpPr>
        <p:spPr/>
        <p:txBody>
          <a:bodyPr/>
          <a:lstStyle/>
          <a:p>
            <a:fld id="{2B6D7A82-4E9D-4E5B-B085-A552F9E18B96}" type="slidenum">
              <a:rPr lang="en-US" smtClean="0"/>
              <a:t>4</a:t>
            </a:fld>
            <a:endParaRPr lang="en-US" dirty="0"/>
          </a:p>
        </p:txBody>
      </p:sp>
    </p:spTree>
    <p:extLst>
      <p:ext uri="{BB962C8B-B14F-4D97-AF65-F5344CB8AC3E}">
        <p14:creationId xmlns:p14="http://schemas.microsoft.com/office/powerpoint/2010/main" val="1440107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Unresolved issues from going back to the time of SARS –</a:t>
            </a:r>
          </a:p>
          <a:p>
            <a:endParaRPr lang="en-US" dirty="0"/>
          </a:p>
          <a:p>
            <a:r>
              <a:rPr lang="en-US" dirty="0"/>
              <a:t>Some attention is now being given to supplementing lost income associated with this illness.  That will improve compliance for quarantine.</a:t>
            </a:r>
          </a:p>
          <a:p>
            <a:endParaRPr lang="en-US" dirty="0"/>
          </a:p>
          <a:p>
            <a:r>
              <a:rPr lang="en-US" dirty="0"/>
              <a:t>There are some grocery stores that offer food delivery but persons under quarantine need to be able to access money to pay for it,</a:t>
            </a:r>
          </a:p>
          <a:p>
            <a:endParaRPr lang="en-US" dirty="0"/>
          </a:p>
          <a:p>
            <a:r>
              <a:rPr lang="en-US" dirty="0"/>
              <a:t>There is an advisory for having at least 2 weeks of medication on hand – but what is a person can not afford that ?  These are all key having a successful quarantine situation.</a:t>
            </a:r>
          </a:p>
        </p:txBody>
      </p:sp>
      <p:sp>
        <p:nvSpPr>
          <p:cNvPr id="4" name="Slide Number Placeholder 3"/>
          <p:cNvSpPr>
            <a:spLocks noGrp="1"/>
          </p:cNvSpPr>
          <p:nvPr>
            <p:ph type="sldNum" sz="quarter" idx="5"/>
          </p:nvPr>
        </p:nvSpPr>
        <p:spPr/>
        <p:txBody>
          <a:bodyPr/>
          <a:lstStyle/>
          <a:p>
            <a:fld id="{2B6D7A82-4E9D-4E5B-B085-A552F9E18B96}" type="slidenum">
              <a:rPr lang="en-US" smtClean="0"/>
              <a:t>32</a:t>
            </a:fld>
            <a:endParaRPr lang="en-US" dirty="0"/>
          </a:p>
        </p:txBody>
      </p:sp>
    </p:spTree>
    <p:extLst>
      <p:ext uri="{BB962C8B-B14F-4D97-AF65-F5344CB8AC3E}">
        <p14:creationId xmlns:p14="http://schemas.microsoft.com/office/powerpoint/2010/main" val="1541625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update was just published by the CDC – it answers one of the concerns that has recently been voiced!</a:t>
            </a:r>
          </a:p>
        </p:txBody>
      </p:sp>
      <p:sp>
        <p:nvSpPr>
          <p:cNvPr id="4" name="Slide Number Placeholder 3"/>
          <p:cNvSpPr>
            <a:spLocks noGrp="1"/>
          </p:cNvSpPr>
          <p:nvPr>
            <p:ph type="sldNum" sz="quarter" idx="5"/>
          </p:nvPr>
        </p:nvSpPr>
        <p:spPr/>
        <p:txBody>
          <a:bodyPr/>
          <a:lstStyle/>
          <a:p>
            <a:fld id="{2B6D7A82-4E9D-4E5B-B085-A552F9E18B96}" type="slidenum">
              <a:rPr lang="en-US" smtClean="0"/>
              <a:t>33</a:t>
            </a:fld>
            <a:endParaRPr lang="en-US" dirty="0"/>
          </a:p>
        </p:txBody>
      </p:sp>
    </p:spTree>
    <p:extLst>
      <p:ext uri="{BB962C8B-B14F-4D97-AF65-F5344CB8AC3E}">
        <p14:creationId xmlns:p14="http://schemas.microsoft.com/office/powerpoint/2010/main" val="27349918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Again working to prepare for shortages in the health care </a:t>
            </a:r>
            <a:r>
              <a:rPr lang="en-US"/>
              <a:t>work environment. </a:t>
            </a:r>
          </a:p>
        </p:txBody>
      </p:sp>
      <p:sp>
        <p:nvSpPr>
          <p:cNvPr id="4" name="Slide Number Placeholder 3"/>
          <p:cNvSpPr>
            <a:spLocks noGrp="1"/>
          </p:cNvSpPr>
          <p:nvPr>
            <p:ph type="sldNum" sz="quarter" idx="5"/>
          </p:nvPr>
        </p:nvSpPr>
        <p:spPr/>
        <p:txBody>
          <a:bodyPr/>
          <a:lstStyle/>
          <a:p>
            <a:fld id="{2B6D7A82-4E9D-4E5B-B085-A552F9E18B96}" type="slidenum">
              <a:rPr lang="en-US" smtClean="0"/>
              <a:t>34</a:t>
            </a:fld>
            <a:endParaRPr lang="en-US" dirty="0"/>
          </a:p>
        </p:txBody>
      </p:sp>
    </p:spTree>
    <p:extLst>
      <p:ext uri="{BB962C8B-B14F-4D97-AF65-F5344CB8AC3E}">
        <p14:creationId xmlns:p14="http://schemas.microsoft.com/office/powerpoint/2010/main" val="4114145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things stand as of March 11, 20120</a:t>
            </a:r>
          </a:p>
        </p:txBody>
      </p:sp>
      <p:sp>
        <p:nvSpPr>
          <p:cNvPr id="4" name="Slide Number Placeholder 3"/>
          <p:cNvSpPr>
            <a:spLocks noGrp="1"/>
          </p:cNvSpPr>
          <p:nvPr>
            <p:ph type="sldNum" sz="quarter" idx="5"/>
          </p:nvPr>
        </p:nvSpPr>
        <p:spPr/>
        <p:txBody>
          <a:bodyPr/>
          <a:lstStyle/>
          <a:p>
            <a:fld id="{2B6D7A82-4E9D-4E5B-B085-A552F9E18B96}" type="slidenum">
              <a:rPr lang="en-US" smtClean="0"/>
              <a:t>36</a:t>
            </a:fld>
            <a:endParaRPr lang="en-US" dirty="0"/>
          </a:p>
        </p:txBody>
      </p:sp>
    </p:spTree>
    <p:extLst>
      <p:ext uri="{BB962C8B-B14F-4D97-AF65-F5344CB8AC3E}">
        <p14:creationId xmlns:p14="http://schemas.microsoft.com/office/powerpoint/2010/main" val="326834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 bottom line is here this – borrowed from the British during World War II -  It is a good message – provide care to those in need and be able to be supportive </a:t>
            </a:r>
            <a:r>
              <a:rPr lang="en-US"/>
              <a:t>not fearful.</a:t>
            </a:r>
            <a:endParaRPr lang="en-US" dirty="0"/>
          </a:p>
        </p:txBody>
      </p:sp>
      <p:sp>
        <p:nvSpPr>
          <p:cNvPr id="4" name="Slide Number Placeholder 3"/>
          <p:cNvSpPr>
            <a:spLocks noGrp="1"/>
          </p:cNvSpPr>
          <p:nvPr>
            <p:ph type="sldNum" sz="quarter" idx="5"/>
          </p:nvPr>
        </p:nvSpPr>
        <p:spPr/>
        <p:txBody>
          <a:bodyPr/>
          <a:lstStyle/>
          <a:p>
            <a:fld id="{2B6D7A82-4E9D-4E5B-B085-A552F9E18B96}" type="slidenum">
              <a:rPr lang="en-US" smtClean="0"/>
              <a:t>37</a:t>
            </a:fld>
            <a:endParaRPr lang="en-US" dirty="0"/>
          </a:p>
        </p:txBody>
      </p:sp>
    </p:spTree>
    <p:extLst>
      <p:ext uri="{BB962C8B-B14F-4D97-AF65-F5344CB8AC3E}">
        <p14:creationId xmlns:p14="http://schemas.microsoft.com/office/powerpoint/2010/main" val="78034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With regard to risk groups, as mentioned, older adults with chronic medical conditions such as;  heart disease, lung disease and diabetes. Added to the list persons who are immunocompromised in any age group.</a:t>
            </a:r>
          </a:p>
        </p:txBody>
      </p:sp>
      <p:sp>
        <p:nvSpPr>
          <p:cNvPr id="4" name="Slide Number Placeholder 3"/>
          <p:cNvSpPr>
            <a:spLocks noGrp="1"/>
          </p:cNvSpPr>
          <p:nvPr>
            <p:ph type="sldNum" sz="quarter" idx="5"/>
          </p:nvPr>
        </p:nvSpPr>
        <p:spPr/>
        <p:txBody>
          <a:bodyPr/>
          <a:lstStyle/>
          <a:p>
            <a:fld id="{2B6D7A82-4E9D-4E5B-B085-A552F9E18B96}" type="slidenum">
              <a:rPr lang="en-US" smtClean="0"/>
              <a:t>5</a:t>
            </a:fld>
            <a:endParaRPr lang="en-US" dirty="0"/>
          </a:p>
        </p:txBody>
      </p:sp>
    </p:spTree>
    <p:extLst>
      <p:ext uri="{BB962C8B-B14F-4D97-AF65-F5344CB8AC3E}">
        <p14:creationId xmlns:p14="http://schemas.microsoft.com/office/powerpoint/2010/main" val="372173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Transmission appears to be related to close contact – Close contact is defined as;</a:t>
            </a:r>
          </a:p>
          <a:p>
            <a:endParaRPr lang="en-US" dirty="0"/>
          </a:p>
          <a:p>
            <a:r>
              <a:rPr lang="en-US" dirty="0"/>
              <a:t>Read the listing</a:t>
            </a:r>
          </a:p>
          <a:p>
            <a:endParaRPr lang="en-US" dirty="0"/>
          </a:p>
          <a:p>
            <a:r>
              <a:rPr lang="en-US" dirty="0"/>
              <a:t>Keep in mind that  -Most EMS transport times are not long</a:t>
            </a:r>
          </a:p>
        </p:txBody>
      </p:sp>
      <p:sp>
        <p:nvSpPr>
          <p:cNvPr id="4" name="Slide Number Placeholder 3"/>
          <p:cNvSpPr>
            <a:spLocks noGrp="1"/>
          </p:cNvSpPr>
          <p:nvPr>
            <p:ph type="sldNum" sz="quarter" idx="5"/>
          </p:nvPr>
        </p:nvSpPr>
        <p:spPr/>
        <p:txBody>
          <a:bodyPr/>
          <a:lstStyle/>
          <a:p>
            <a:fld id="{2B6D7A82-4E9D-4E5B-B085-A552F9E18B96}" type="slidenum">
              <a:rPr lang="en-US" smtClean="0"/>
              <a:t>6</a:t>
            </a:fld>
            <a:endParaRPr lang="en-US" dirty="0"/>
          </a:p>
        </p:txBody>
      </p:sp>
    </p:spTree>
    <p:extLst>
      <p:ext uri="{BB962C8B-B14F-4D97-AF65-F5344CB8AC3E}">
        <p14:creationId xmlns:p14="http://schemas.microsoft.com/office/powerpoint/2010/main" val="339635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Once again we are asked to get a travel history.  This questions should be routine for all patient assessments because we are a very global society.</a:t>
            </a:r>
          </a:p>
          <a:p>
            <a:endParaRPr lang="en-US" dirty="0"/>
          </a:p>
          <a:p>
            <a:r>
              <a:rPr lang="en-US" dirty="0"/>
              <a:t>Why the question mark?  Well, it appears that we now have transmission within communities.  But these questions should still be addressed</a:t>
            </a:r>
          </a:p>
        </p:txBody>
      </p:sp>
      <p:sp>
        <p:nvSpPr>
          <p:cNvPr id="4" name="Slide Number Placeholder 3"/>
          <p:cNvSpPr>
            <a:spLocks noGrp="1"/>
          </p:cNvSpPr>
          <p:nvPr>
            <p:ph type="sldNum" sz="quarter" idx="5"/>
          </p:nvPr>
        </p:nvSpPr>
        <p:spPr/>
        <p:txBody>
          <a:bodyPr/>
          <a:lstStyle/>
          <a:p>
            <a:fld id="{2B6D7A82-4E9D-4E5B-B085-A552F9E18B96}" type="slidenum">
              <a:rPr lang="en-US" smtClean="0"/>
              <a:t>7</a:t>
            </a:fld>
            <a:endParaRPr lang="en-US" dirty="0"/>
          </a:p>
        </p:txBody>
      </p:sp>
    </p:spTree>
    <p:extLst>
      <p:ext uri="{BB962C8B-B14F-4D97-AF65-F5344CB8AC3E}">
        <p14:creationId xmlns:p14="http://schemas.microsoft.com/office/powerpoint/2010/main" val="55910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How is this virus transmitted?  Well, here is where some confusion begins –</a:t>
            </a:r>
          </a:p>
          <a:p>
            <a:endParaRPr lang="en-US" dirty="0"/>
          </a:p>
          <a:p>
            <a:r>
              <a:rPr lang="en-US" dirty="0"/>
              <a:t>The World Health Organization (WHO) states that this is a large droplet virus and so</a:t>
            </a:r>
          </a:p>
          <a:p>
            <a:r>
              <a:rPr lang="en-US" dirty="0"/>
              <a:t>Droplet precautions should be used.</a:t>
            </a:r>
          </a:p>
          <a:p>
            <a:endParaRPr lang="en-US" dirty="0"/>
          </a:p>
          <a:p>
            <a:r>
              <a:rPr lang="en-US" dirty="0"/>
              <a:t>CDC has not settled on this and refers to droplet but then as refers to airborne –</a:t>
            </a:r>
          </a:p>
          <a:p>
            <a:r>
              <a:rPr lang="en-US" dirty="0"/>
              <a:t>Both WHO and CDC agree on the use of contact precautions</a:t>
            </a:r>
          </a:p>
        </p:txBody>
      </p:sp>
      <p:sp>
        <p:nvSpPr>
          <p:cNvPr id="4" name="Slide Number Placeholder 3"/>
          <p:cNvSpPr>
            <a:spLocks noGrp="1"/>
          </p:cNvSpPr>
          <p:nvPr>
            <p:ph type="sldNum" sz="quarter" idx="5"/>
          </p:nvPr>
        </p:nvSpPr>
        <p:spPr/>
        <p:txBody>
          <a:bodyPr/>
          <a:lstStyle/>
          <a:p>
            <a:fld id="{2B6D7A82-4E9D-4E5B-B085-A552F9E18B96}" type="slidenum">
              <a:rPr lang="en-US" smtClean="0"/>
              <a:t>8</a:t>
            </a:fld>
            <a:endParaRPr lang="en-US" dirty="0"/>
          </a:p>
        </p:txBody>
      </p:sp>
    </p:spTree>
    <p:extLst>
      <p:ext uri="{BB962C8B-B14F-4D97-AF65-F5344CB8AC3E}">
        <p14:creationId xmlns:p14="http://schemas.microsoft.com/office/powerpoint/2010/main" val="209748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There have been multiple issues with testing for COVID-19 – The U.S. decided not to use the tests kits developed by the WHO that are in use across the globe.  This has greatly delayed the testing process here.  The first test developed here was found to have issues = another delay.  To date, we are still not sure of the actual case number in this country.  Hopefully, this will soon be remedied.</a:t>
            </a:r>
          </a:p>
        </p:txBody>
      </p:sp>
      <p:sp>
        <p:nvSpPr>
          <p:cNvPr id="4" name="Slide Number Placeholder 3"/>
          <p:cNvSpPr>
            <a:spLocks noGrp="1"/>
          </p:cNvSpPr>
          <p:nvPr>
            <p:ph type="sldNum" sz="quarter" idx="5"/>
          </p:nvPr>
        </p:nvSpPr>
        <p:spPr/>
        <p:txBody>
          <a:bodyPr/>
          <a:lstStyle/>
          <a:p>
            <a:fld id="{2B6D7A82-4E9D-4E5B-B085-A552F9E18B96}" type="slidenum">
              <a:rPr lang="en-US" smtClean="0"/>
              <a:t>10</a:t>
            </a:fld>
            <a:endParaRPr lang="en-US" dirty="0"/>
          </a:p>
        </p:txBody>
      </p:sp>
    </p:spTree>
    <p:extLst>
      <p:ext uri="{BB962C8B-B14F-4D97-AF65-F5344CB8AC3E}">
        <p14:creationId xmlns:p14="http://schemas.microsoft.com/office/powerpoint/2010/main" val="376660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definitely conflicting statements from the CDC even in the Interim Guidelines for COVID-19 that were published for EMS.  Remember, that these are interim guidelines and not final.  But, they are a reminder that EMS does not follow the hospital guidelines.  Following what a hospital does is often not relevant to EMS care and transport.</a:t>
            </a:r>
          </a:p>
        </p:txBody>
      </p:sp>
      <p:sp>
        <p:nvSpPr>
          <p:cNvPr id="4" name="Slide Number Placeholder 3"/>
          <p:cNvSpPr>
            <a:spLocks noGrp="1"/>
          </p:cNvSpPr>
          <p:nvPr>
            <p:ph type="sldNum" sz="quarter" idx="5"/>
          </p:nvPr>
        </p:nvSpPr>
        <p:spPr/>
        <p:txBody>
          <a:bodyPr/>
          <a:lstStyle/>
          <a:p>
            <a:fld id="{2B6D7A82-4E9D-4E5B-B085-A552F9E18B96}" type="slidenum">
              <a:rPr lang="en-US" smtClean="0"/>
              <a:t>11</a:t>
            </a:fld>
            <a:endParaRPr lang="en-US" dirty="0"/>
          </a:p>
        </p:txBody>
      </p:sp>
    </p:spTree>
    <p:extLst>
      <p:ext uri="{BB962C8B-B14F-4D97-AF65-F5344CB8AC3E}">
        <p14:creationId xmlns:p14="http://schemas.microsoft.com/office/powerpoint/2010/main" val="322383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E6C0-FFCE-4F95-9635-432A7DACD2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F6DA91-AF1D-4237-8652-4F3569EDA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D8E2AC-6F6A-48A8-931F-AC44E5D254C5}"/>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5" name="Footer Placeholder 4">
            <a:extLst>
              <a:ext uri="{FF2B5EF4-FFF2-40B4-BE49-F238E27FC236}">
                <a16:creationId xmlns:a16="http://schemas.microsoft.com/office/drawing/2014/main" id="{73462C99-2672-493C-A2F3-A2DC0C8C5A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2473A5-7D5F-4FAF-9208-463FC642F8A7}"/>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363426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D767-50EA-403F-92EA-FB242FDBC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8F5E53-29B9-4830-80E6-F5E0FFB2B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372F9-7A07-42E9-9235-9AF516FEFDBD}"/>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5" name="Footer Placeholder 4">
            <a:extLst>
              <a:ext uri="{FF2B5EF4-FFF2-40B4-BE49-F238E27FC236}">
                <a16:creationId xmlns:a16="http://schemas.microsoft.com/office/drawing/2014/main" id="{1667FE73-5CF5-4E57-9A55-5B66D4B583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8709D0-4C14-440F-A0AF-1AF632266FDF}"/>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137904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53DE6A-A2C2-4F3F-B691-7FF9D4DC6B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419C7E-9F97-422B-BB7D-EC058B191C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C0EEAB-9E5B-4AFD-8E18-4F0A1105AD8D}"/>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5" name="Footer Placeholder 4">
            <a:extLst>
              <a:ext uri="{FF2B5EF4-FFF2-40B4-BE49-F238E27FC236}">
                <a16:creationId xmlns:a16="http://schemas.microsoft.com/office/drawing/2014/main" id="{A23C0090-79E3-4B2F-B05F-2C6C9B1182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B0CEA5-3DA8-4217-9E05-01892936FB60}"/>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224975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289" y="214314"/>
            <a:ext cx="10389542" cy="1462087"/>
          </a:xfrm>
        </p:spPr>
        <p:txBody>
          <a:bodyPr/>
          <a:lstStyle/>
          <a:p>
            <a:r>
              <a:rPr lang="en-US"/>
              <a:t>Click to edit Master title style</a:t>
            </a:r>
          </a:p>
        </p:txBody>
      </p:sp>
      <p:sp>
        <p:nvSpPr>
          <p:cNvPr id="3" name="Text Placeholder 2"/>
          <p:cNvSpPr>
            <a:spLocks noGrp="1"/>
          </p:cNvSpPr>
          <p:nvPr>
            <p:ph type="body" sz="half" idx="1"/>
          </p:nvPr>
        </p:nvSpPr>
        <p:spPr>
          <a:xfrm>
            <a:off x="1576686" y="2017713"/>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8598" y="2017713"/>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D15E834B-907E-4D62-B3A9-3A2E4DFA272D}" type="slidenum">
              <a:rPr lang="en-US"/>
              <a:pPr>
                <a:defRPr/>
              </a:pPr>
              <a:t>‹#›</a:t>
            </a:fld>
            <a:endParaRPr lang="en-US" dirty="0"/>
          </a:p>
        </p:txBody>
      </p:sp>
    </p:spTree>
    <p:extLst>
      <p:ext uri="{BB962C8B-B14F-4D97-AF65-F5344CB8AC3E}">
        <p14:creationId xmlns:p14="http://schemas.microsoft.com/office/powerpoint/2010/main" val="3050740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2637" y="228602"/>
            <a:ext cx="11347217" cy="1325563"/>
          </a:xfrm>
        </p:spPr>
        <p:txBody>
          <a:bodyPr/>
          <a:lstStyle/>
          <a:p>
            <a:r>
              <a:rPr lang="en-US"/>
              <a:t>Click to edit Master title style</a:t>
            </a:r>
          </a:p>
        </p:txBody>
      </p:sp>
      <p:sp>
        <p:nvSpPr>
          <p:cNvPr id="3" name="Table Placeholder 2"/>
          <p:cNvSpPr>
            <a:spLocks noGrp="1"/>
          </p:cNvSpPr>
          <p:nvPr>
            <p:ph type="tbl" idx="1"/>
          </p:nvPr>
        </p:nvSpPr>
        <p:spPr>
          <a:xfrm>
            <a:off x="402637" y="1676407"/>
            <a:ext cx="11386726" cy="4422775"/>
          </a:xfrm>
        </p:spPr>
        <p:txBody>
          <a:bodyPr rtlCol="0">
            <a:normAutofit/>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951461A-ACB2-4AA7-845C-9E9638D14BBE}" type="slidenum">
              <a:rPr lang="en-US"/>
              <a:pPr>
                <a:defRPr/>
              </a:pPr>
              <a:t>‹#›</a:t>
            </a:fld>
            <a:endParaRPr lang="en-US" dirty="0"/>
          </a:p>
        </p:txBody>
      </p:sp>
    </p:spTree>
    <p:extLst>
      <p:ext uri="{BB962C8B-B14F-4D97-AF65-F5344CB8AC3E}">
        <p14:creationId xmlns:p14="http://schemas.microsoft.com/office/powerpoint/2010/main" val="250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solidFill>
                  <a:schemeClr val="accent1">
                    <a:lumMod val="20000"/>
                    <a:lumOff val="80000"/>
                  </a:schemeClr>
                </a:solidFill>
                <a:effectLst/>
              </a:defRPr>
            </a:lvl1pPr>
          </a:lstStyle>
          <a:p>
            <a:r>
              <a:rPr lang="en-US" dirty="0"/>
              <a:t>Click to edit Master title style</a:t>
            </a:r>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accent1">
                  <a:lumMod val="20000"/>
                  <a:lumOff val="80000"/>
                </a:schemeClr>
              </a:buClr>
              <a:buSzPct val="70000"/>
              <a:buFont typeface="Wingdings" pitchFamily="2" charset="2"/>
              <a:buChar char="q"/>
              <a:defRPr sz="2400" b="1" baseline="0">
                <a:solidFill>
                  <a:schemeClr val="bg2"/>
                </a:solidFill>
              </a:defRPr>
            </a:lvl1pPr>
            <a:lvl2pPr>
              <a:buClr>
                <a:schemeClr val="accent1">
                  <a:lumMod val="20000"/>
                  <a:lumOff val="80000"/>
                </a:schemeClr>
              </a:buClr>
              <a:buSzPct val="100000"/>
              <a:buFont typeface="Wingdings" pitchFamily="2" charset="2"/>
              <a:buChar char="§"/>
              <a:defRPr sz="2400">
                <a:solidFill>
                  <a:schemeClr val="bg2"/>
                </a:solidFill>
              </a:defRPr>
            </a:lvl2pPr>
            <a:lvl3pPr>
              <a:buClr>
                <a:schemeClr val="accent1">
                  <a:lumMod val="20000"/>
                  <a:lumOff val="80000"/>
                </a:schemeClr>
              </a:buClr>
              <a:buSzPct val="100000"/>
              <a:buFont typeface="Arial" pitchFamily="34" charset="0"/>
              <a:buChar char="•"/>
              <a:defRPr sz="2400">
                <a:solidFill>
                  <a:schemeClr val="bg2"/>
                </a:solidFill>
              </a:defRPr>
            </a:lvl3pPr>
            <a:lvl4pPr>
              <a:buClr>
                <a:schemeClr val="accent1">
                  <a:lumMod val="20000"/>
                  <a:lumOff val="80000"/>
                </a:schemeClr>
              </a:buClr>
              <a:buSzPct val="70000"/>
              <a:buFont typeface="Courier New" pitchFamily="49" charset="0"/>
              <a:buChar char="o"/>
              <a:defRPr sz="1800" baseline="0">
                <a:solidFill>
                  <a:schemeClr val="bg2"/>
                </a:solidFill>
              </a:defRPr>
            </a:lvl4pPr>
            <a:lvl5pPr>
              <a:buClr>
                <a:schemeClr val="accent1">
                  <a:lumMod val="20000"/>
                  <a:lumOff val="80000"/>
                </a:schemeClr>
              </a:buClr>
              <a:buSzPct val="70000"/>
              <a:buFont typeface="Arial" pitchFamily="34" charset="0"/>
              <a:buChar char="•"/>
              <a:defRPr sz="18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0"/>
          </p:nvPr>
        </p:nvSpPr>
        <p:spPr>
          <a:xfrm>
            <a:off x="609600" y="5791200"/>
            <a:ext cx="109728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19009755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2385-15D6-4DE1-903D-E0337565C2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C7014B-8A4C-498B-95E2-28D25CDBEF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E970F-724B-40F9-83BB-9BF5D60E4C6F}"/>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5" name="Footer Placeholder 4">
            <a:extLst>
              <a:ext uri="{FF2B5EF4-FFF2-40B4-BE49-F238E27FC236}">
                <a16:creationId xmlns:a16="http://schemas.microsoft.com/office/drawing/2014/main" id="{3CB81350-9B67-4135-AED7-CA15327625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6A4D1B-8076-4237-8B8D-A222740BA14D}"/>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255218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2EC85-B63B-43F8-B2C5-8276402099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1B8844-DDFB-47CC-9000-65EBC061B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4B12C-F1F9-4F1C-BC59-99D260123EB1}"/>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5" name="Footer Placeholder 4">
            <a:extLst>
              <a:ext uri="{FF2B5EF4-FFF2-40B4-BE49-F238E27FC236}">
                <a16:creationId xmlns:a16="http://schemas.microsoft.com/office/drawing/2014/main" id="{3542E70F-0D51-4346-8584-98B52D9E1A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C2A54D-8444-40D6-9C8B-618EB1DCFC4B}"/>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405737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7EC9-85E6-4DAD-B902-DFABB8F3D0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9617C-FDC8-4302-92FB-8E97F43446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921227-C30F-4CEB-A774-E8CE5DFA4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A70B11-90A9-457B-B78E-AD8AB7E2C5D7}"/>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6" name="Footer Placeholder 5">
            <a:extLst>
              <a:ext uri="{FF2B5EF4-FFF2-40B4-BE49-F238E27FC236}">
                <a16:creationId xmlns:a16="http://schemas.microsoft.com/office/drawing/2014/main" id="{C94C8323-2488-4FE5-925E-72F535EF36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728A39-BB12-4844-A1BA-D49EB8643846}"/>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308992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F4A36-9B9E-44A6-AAEF-6C0CF9D534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CC31F0-F1A0-4015-AEB2-C348A41926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D41DD-577D-48F4-91A8-3701AD69D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E8C13C-33C5-4C64-9370-1CA8FD47AE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27390-2B86-4E78-92E0-B38C95D562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72E52-E1AD-40DF-AD3E-C8AEF20192CE}"/>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8" name="Footer Placeholder 7">
            <a:extLst>
              <a:ext uri="{FF2B5EF4-FFF2-40B4-BE49-F238E27FC236}">
                <a16:creationId xmlns:a16="http://schemas.microsoft.com/office/drawing/2014/main" id="{C82B4E68-57D4-412F-B667-7BFB93C445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2FEE8BF-0B91-4D18-932C-556B9FDA82CD}"/>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339485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215EC-FD1C-497B-9096-63B1164C0A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89806F-409E-4B37-9FE0-DEC4B05AB20F}"/>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4" name="Footer Placeholder 3">
            <a:extLst>
              <a:ext uri="{FF2B5EF4-FFF2-40B4-BE49-F238E27FC236}">
                <a16:creationId xmlns:a16="http://schemas.microsoft.com/office/drawing/2014/main" id="{3B638DEC-AB2C-4DBB-99AD-958A6F15BD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B22CCA-B8F6-4EAC-BA19-06E0FEA2667B}"/>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343127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124FC-E479-4041-B75C-47EE00681D98}"/>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3" name="Footer Placeholder 2">
            <a:extLst>
              <a:ext uri="{FF2B5EF4-FFF2-40B4-BE49-F238E27FC236}">
                <a16:creationId xmlns:a16="http://schemas.microsoft.com/office/drawing/2014/main" id="{2AA76451-5E37-4E22-929A-54E21211B7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C1D7CF-5E94-44CB-AC9D-0FAAC1E05B2C}"/>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202983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2B9D-B39A-4F47-95E9-C603D0412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DF94E3-DF23-4FC7-A791-AD7E6E21B6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6FE294-7BFA-4F83-AF99-F39F90148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CD8E2D-D042-4F2C-ABC7-BBD64164C966}"/>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6" name="Footer Placeholder 5">
            <a:extLst>
              <a:ext uri="{FF2B5EF4-FFF2-40B4-BE49-F238E27FC236}">
                <a16:creationId xmlns:a16="http://schemas.microsoft.com/office/drawing/2014/main" id="{7628C1A7-F1B5-4E37-BEB3-27CFC0478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C2EF7F-28DA-48D2-A1DC-5D6C41798A33}"/>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418200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9B53-2224-49EE-A779-732A876417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6AA2C2-E999-4256-A538-4B299EB0D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083006-F678-488F-A16F-95E5F130B0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4008B-779E-4BA8-8F86-E1378B3AF4FA}"/>
              </a:ext>
            </a:extLst>
          </p:cNvPr>
          <p:cNvSpPr>
            <a:spLocks noGrp="1"/>
          </p:cNvSpPr>
          <p:nvPr>
            <p:ph type="dt" sz="half" idx="10"/>
          </p:nvPr>
        </p:nvSpPr>
        <p:spPr/>
        <p:txBody>
          <a:bodyPr/>
          <a:lstStyle/>
          <a:p>
            <a:fld id="{7E60BDA2-7171-498A-9349-89836D2430B7}" type="datetimeFigureOut">
              <a:rPr lang="en-US" smtClean="0"/>
              <a:t>3/11/2020</a:t>
            </a:fld>
            <a:endParaRPr lang="en-US" dirty="0"/>
          </a:p>
        </p:txBody>
      </p:sp>
      <p:sp>
        <p:nvSpPr>
          <p:cNvPr id="6" name="Footer Placeholder 5">
            <a:extLst>
              <a:ext uri="{FF2B5EF4-FFF2-40B4-BE49-F238E27FC236}">
                <a16:creationId xmlns:a16="http://schemas.microsoft.com/office/drawing/2014/main" id="{F2459C70-6095-4012-AFCA-C4675686B8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3249A0-1DF9-4C53-8304-2423F51F81E4}"/>
              </a:ext>
            </a:extLst>
          </p:cNvPr>
          <p:cNvSpPr>
            <a:spLocks noGrp="1"/>
          </p:cNvSpPr>
          <p:nvPr>
            <p:ph type="sldNum" sz="quarter" idx="12"/>
          </p:nvPr>
        </p:nvSpPr>
        <p:spPr/>
        <p:txBody>
          <a:bodyPr/>
          <a:lstStyle/>
          <a:p>
            <a:fld id="{8819D85A-2549-4B11-ACCE-D61FFE9783A4}" type="slidenum">
              <a:rPr lang="en-US" smtClean="0"/>
              <a:t>‹#›</a:t>
            </a:fld>
            <a:endParaRPr lang="en-US" dirty="0"/>
          </a:p>
        </p:txBody>
      </p:sp>
    </p:spTree>
    <p:extLst>
      <p:ext uri="{BB962C8B-B14F-4D97-AF65-F5344CB8AC3E}">
        <p14:creationId xmlns:p14="http://schemas.microsoft.com/office/powerpoint/2010/main" val="51043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90C42-FC45-47C0-A2E7-2C4E70CEC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3FE612-416E-4468-BB12-50543A77E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F9C27-3D20-4F25-9F03-26DA77798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0BDA2-7171-498A-9349-89836D2430B7}" type="datetimeFigureOut">
              <a:rPr lang="en-US" smtClean="0"/>
              <a:t>3/11/2020</a:t>
            </a:fld>
            <a:endParaRPr lang="en-US" dirty="0"/>
          </a:p>
        </p:txBody>
      </p:sp>
      <p:sp>
        <p:nvSpPr>
          <p:cNvPr id="5" name="Footer Placeholder 4">
            <a:extLst>
              <a:ext uri="{FF2B5EF4-FFF2-40B4-BE49-F238E27FC236}">
                <a16:creationId xmlns:a16="http://schemas.microsoft.com/office/drawing/2014/main" id="{6A7509CF-986D-42B1-9C73-8A3A84675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B81A0D-FFDA-4705-BFFD-42959F0B0F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9D85A-2549-4B11-ACCE-D61FFE9783A4}" type="slidenum">
              <a:rPr lang="en-US" smtClean="0"/>
              <a:t>‹#›</a:t>
            </a:fld>
            <a:endParaRPr lang="en-US" dirty="0"/>
          </a:p>
        </p:txBody>
      </p:sp>
    </p:spTree>
    <p:extLst>
      <p:ext uri="{BB962C8B-B14F-4D97-AF65-F5344CB8AC3E}">
        <p14:creationId xmlns:p14="http://schemas.microsoft.com/office/powerpoint/2010/main" val="243068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58E966-456A-48F4-81B4-C4D0C0020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54331"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6901"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8912"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1" y="1124043"/>
            <a:ext cx="6477233"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9EA63187-C5B3-40CA-B0A0-5F56638AAB71}"/>
              </a:ext>
            </a:extLst>
          </p:cNvPr>
          <p:cNvSpPr>
            <a:spLocks noGrp="1"/>
          </p:cNvSpPr>
          <p:nvPr>
            <p:ph type="ctrTitle"/>
          </p:nvPr>
        </p:nvSpPr>
        <p:spPr>
          <a:xfrm>
            <a:off x="1371599" y="1445775"/>
            <a:ext cx="5385391" cy="3342435"/>
          </a:xfrm>
        </p:spPr>
        <p:txBody>
          <a:bodyPr anchor="ctr">
            <a:normAutofit/>
          </a:bodyPr>
          <a:lstStyle/>
          <a:p>
            <a:pPr algn="r"/>
            <a:r>
              <a:rPr lang="en-US" dirty="0">
                <a:solidFill>
                  <a:srgbClr val="FFFFFF"/>
                </a:solidFill>
              </a:rPr>
              <a:t>COVID - 19</a:t>
            </a:r>
          </a:p>
        </p:txBody>
      </p:sp>
      <p:sp>
        <p:nvSpPr>
          <p:cNvPr id="3" name="Subtitle 2">
            <a:extLst>
              <a:ext uri="{FF2B5EF4-FFF2-40B4-BE49-F238E27FC236}">
                <a16:creationId xmlns:a16="http://schemas.microsoft.com/office/drawing/2014/main" id="{36677B43-D353-4D1E-A856-0A6F4BEFA8CE}"/>
              </a:ext>
            </a:extLst>
          </p:cNvPr>
          <p:cNvSpPr>
            <a:spLocks noGrp="1"/>
          </p:cNvSpPr>
          <p:nvPr>
            <p:ph type="subTitle" idx="1"/>
          </p:nvPr>
        </p:nvSpPr>
        <p:spPr>
          <a:xfrm>
            <a:off x="7927225" y="1483341"/>
            <a:ext cx="3682853" cy="3472651"/>
          </a:xfrm>
        </p:spPr>
        <p:txBody>
          <a:bodyPr anchor="ctr">
            <a:normAutofit/>
          </a:bodyPr>
          <a:lstStyle/>
          <a:p>
            <a:pPr algn="l"/>
            <a:endParaRPr lang="en-US" sz="2800" dirty="0"/>
          </a:p>
          <a:p>
            <a:pPr algn="l"/>
            <a:endParaRPr lang="en-US" sz="2800" dirty="0"/>
          </a:p>
          <a:p>
            <a:pPr algn="l"/>
            <a:r>
              <a:rPr lang="en-US" sz="2800" dirty="0"/>
              <a:t>Katherine West,RN,BSN,MSEd</a:t>
            </a:r>
          </a:p>
          <a:p>
            <a:pPr algn="l"/>
            <a:r>
              <a:rPr lang="en-US" sz="2800" dirty="0"/>
              <a:t>Infection Control Consultant</a:t>
            </a:r>
          </a:p>
        </p:txBody>
      </p:sp>
    </p:spTree>
    <p:extLst>
      <p:ext uri="{BB962C8B-B14F-4D97-AF65-F5344CB8AC3E}">
        <p14:creationId xmlns:p14="http://schemas.microsoft.com/office/powerpoint/2010/main" val="409131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58E966-456A-48F4-81B4-C4D0C0020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54331"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6901"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8912"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1" y="1124043"/>
            <a:ext cx="6477233"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F3928F07-10F1-4B96-B4E2-796FA9AE6760}"/>
              </a:ext>
            </a:extLst>
          </p:cNvPr>
          <p:cNvSpPr>
            <a:spLocks noGrp="1"/>
          </p:cNvSpPr>
          <p:nvPr>
            <p:ph type="title"/>
          </p:nvPr>
        </p:nvSpPr>
        <p:spPr>
          <a:xfrm>
            <a:off x="1371599" y="1445775"/>
            <a:ext cx="5385391" cy="3342435"/>
          </a:xfrm>
        </p:spPr>
        <p:txBody>
          <a:bodyPr vert="horz" lIns="91440" tIns="45720" rIns="91440" bIns="45720" rtlCol="0" anchor="ctr">
            <a:normAutofit/>
          </a:bodyPr>
          <a:lstStyle/>
          <a:p>
            <a:pPr algn="r"/>
            <a:r>
              <a:rPr lang="en-US" b="1" kern="1200" dirty="0">
                <a:solidFill>
                  <a:srgbClr val="FFFFFF"/>
                </a:solidFill>
                <a:latin typeface="+mj-lt"/>
                <a:ea typeface="+mj-ea"/>
                <a:cs typeface="+mj-cs"/>
              </a:rPr>
              <a:t>Testing Issues</a:t>
            </a:r>
          </a:p>
        </p:txBody>
      </p:sp>
      <p:sp>
        <p:nvSpPr>
          <p:cNvPr id="5" name="Text Placeholder 4">
            <a:extLst>
              <a:ext uri="{FF2B5EF4-FFF2-40B4-BE49-F238E27FC236}">
                <a16:creationId xmlns:a16="http://schemas.microsoft.com/office/drawing/2014/main" id="{31C43E6D-A7E3-4BA5-BECA-4D75E250FF38}"/>
              </a:ext>
            </a:extLst>
          </p:cNvPr>
          <p:cNvSpPr>
            <a:spLocks noGrp="1"/>
          </p:cNvSpPr>
          <p:nvPr>
            <p:ph type="body" idx="1"/>
          </p:nvPr>
        </p:nvSpPr>
        <p:spPr>
          <a:xfrm>
            <a:off x="7927225" y="1483341"/>
            <a:ext cx="3682853" cy="3472651"/>
          </a:xfrm>
        </p:spPr>
        <p:txBody>
          <a:bodyPr vert="horz" lIns="91440" tIns="45720" rIns="91440" bIns="45720" rtlCol="0" anchor="ctr">
            <a:normAutofit/>
          </a:bodyPr>
          <a:lstStyle/>
          <a:p>
            <a:r>
              <a:rPr lang="en-US" sz="2800" kern="1200" dirty="0">
                <a:solidFill>
                  <a:schemeClr val="tx1"/>
                </a:solidFill>
                <a:latin typeface="+mn-lt"/>
                <a:ea typeface="+mn-ea"/>
                <a:cs typeface="+mn-cs"/>
              </a:rPr>
              <a:t>Doctors order will be needed </a:t>
            </a:r>
          </a:p>
        </p:txBody>
      </p:sp>
    </p:spTree>
    <p:extLst>
      <p:ext uri="{BB962C8B-B14F-4D97-AF65-F5344CB8AC3E}">
        <p14:creationId xmlns:p14="http://schemas.microsoft.com/office/powerpoint/2010/main" val="286495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4357"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le 3">
            <a:extLst>
              <a:ext uri="{FF2B5EF4-FFF2-40B4-BE49-F238E27FC236}">
                <a16:creationId xmlns:a16="http://schemas.microsoft.com/office/drawing/2014/main" id="{C24246BF-F131-4E3C-A7D7-CB7160C5C76E}"/>
              </a:ext>
            </a:extLst>
          </p:cNvPr>
          <p:cNvSpPr>
            <a:spLocks noGrp="1"/>
          </p:cNvSpPr>
          <p:nvPr>
            <p:ph type="ctrTitle"/>
          </p:nvPr>
        </p:nvSpPr>
        <p:spPr>
          <a:xfrm>
            <a:off x="1100669" y="1031353"/>
            <a:ext cx="7736255" cy="3181135"/>
          </a:xfrm>
        </p:spPr>
        <p:txBody>
          <a:bodyPr anchor="ctr">
            <a:normAutofit/>
          </a:bodyPr>
          <a:lstStyle/>
          <a:p>
            <a:pPr algn="l"/>
            <a:r>
              <a:rPr lang="en-US" sz="6600" dirty="0">
                <a:solidFill>
                  <a:srgbClr val="FFFFFF"/>
                </a:solidFill>
              </a:rPr>
              <a:t>Conflicting statements from CDC</a:t>
            </a:r>
          </a:p>
        </p:txBody>
      </p:sp>
      <p:sp>
        <p:nvSpPr>
          <p:cNvPr id="17" name="Rectangle 1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4932939"/>
            <a:ext cx="112776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Subtitle 4">
            <a:extLst>
              <a:ext uri="{FF2B5EF4-FFF2-40B4-BE49-F238E27FC236}">
                <a16:creationId xmlns:a16="http://schemas.microsoft.com/office/drawing/2014/main" id="{9FB47ADB-0A54-440E-AE04-0B1383DC5458}"/>
              </a:ext>
            </a:extLst>
          </p:cNvPr>
          <p:cNvSpPr>
            <a:spLocks noGrp="1"/>
          </p:cNvSpPr>
          <p:nvPr>
            <p:ph type="subTitle" idx="1"/>
          </p:nvPr>
        </p:nvSpPr>
        <p:spPr>
          <a:xfrm>
            <a:off x="1100669" y="5184138"/>
            <a:ext cx="10008863" cy="963741"/>
          </a:xfrm>
        </p:spPr>
        <p:txBody>
          <a:bodyPr anchor="ctr">
            <a:normAutofit/>
          </a:bodyPr>
          <a:lstStyle/>
          <a:p>
            <a:pPr algn="l"/>
            <a:endParaRPr lang="en-US" dirty="0">
              <a:solidFill>
                <a:schemeClr val="tx1">
                  <a:lumMod val="95000"/>
                  <a:lumOff val="5000"/>
                </a:schemeClr>
              </a:solidFill>
            </a:endParaRPr>
          </a:p>
        </p:txBody>
      </p:sp>
      <p:sp>
        <p:nvSpPr>
          <p:cNvPr id="21" name="Rectangle 20">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728167"/>
            <a:ext cx="2115455"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03759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E4FD4B-935A-424F-B437-B0CFF6EA0C35}"/>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CDC - Transmission</a:t>
            </a:r>
          </a:p>
        </p:txBody>
      </p:sp>
      <p:graphicFrame>
        <p:nvGraphicFramePr>
          <p:cNvPr id="5" name="Content Placeholder 2">
            <a:extLst>
              <a:ext uri="{FF2B5EF4-FFF2-40B4-BE49-F238E27FC236}">
                <a16:creationId xmlns:a16="http://schemas.microsoft.com/office/drawing/2014/main" id="{409CDBBF-0434-437D-981C-B95C885AF9A1}"/>
              </a:ext>
            </a:extLst>
          </p:cNvPr>
          <p:cNvGraphicFramePr>
            <a:graphicFrameLocks noGrp="1"/>
          </p:cNvGraphicFramePr>
          <p:nvPr>
            <p:ph idx="1"/>
            <p:extLst>
              <p:ext uri="{D42A27DB-BD31-4B8C-83A1-F6EECF244321}">
                <p14:modId xmlns:p14="http://schemas.microsoft.com/office/powerpoint/2010/main" val="307097861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33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Title 3">
            <a:extLst>
              <a:ext uri="{FF2B5EF4-FFF2-40B4-BE49-F238E27FC236}">
                <a16:creationId xmlns:a16="http://schemas.microsoft.com/office/drawing/2014/main" id="{2DDFC0C0-EA5D-443E-81A8-66F86B61866F}"/>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CDC – Feb. 28, 2020</a:t>
            </a:r>
          </a:p>
        </p:txBody>
      </p:sp>
      <p:sp>
        <p:nvSpPr>
          <p:cNvPr id="5" name="Content Placeholder 4">
            <a:extLst>
              <a:ext uri="{FF2B5EF4-FFF2-40B4-BE49-F238E27FC236}">
                <a16:creationId xmlns:a16="http://schemas.microsoft.com/office/drawing/2014/main" id="{10B277D8-9427-47E9-9DFC-F8CC247DB243}"/>
              </a:ext>
            </a:extLst>
          </p:cNvPr>
          <p:cNvSpPr>
            <a:spLocks noGrp="1"/>
          </p:cNvSpPr>
          <p:nvPr>
            <p:ph idx="1"/>
          </p:nvPr>
        </p:nvSpPr>
        <p:spPr>
          <a:xfrm>
            <a:off x="1367624" y="2490436"/>
            <a:ext cx="9708995" cy="3567173"/>
          </a:xfrm>
        </p:spPr>
        <p:txBody>
          <a:bodyPr anchor="ctr">
            <a:normAutofit/>
          </a:bodyPr>
          <a:lstStyle/>
          <a:p>
            <a:endParaRPr lang="en-US" sz="2400" dirty="0"/>
          </a:p>
          <a:p>
            <a:r>
              <a:rPr lang="en-US" sz="2400" dirty="0"/>
              <a:t>Patient wearing a facemask which can efficiently block respiratory secretions from contaminating others and the environment</a:t>
            </a:r>
          </a:p>
          <a:p>
            <a:endParaRPr lang="en-US" sz="2400" dirty="0"/>
          </a:p>
          <a:p>
            <a:r>
              <a:rPr lang="en-US" sz="2400" dirty="0"/>
              <a:t>Basic infection control – contain at the source!</a:t>
            </a:r>
          </a:p>
        </p:txBody>
      </p:sp>
    </p:spTree>
    <p:extLst>
      <p:ext uri="{BB962C8B-B14F-4D97-AF65-F5344CB8AC3E}">
        <p14:creationId xmlns:p14="http://schemas.microsoft.com/office/powerpoint/2010/main" val="42972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15E834B-907E-4D62-B3A9-3A2E4DFA272D}" type="slidenum">
              <a:rPr lang="en-US" smtClean="0"/>
              <a:pPr>
                <a:defRPr/>
              </a:pPr>
              <a:t>14</a:t>
            </a:fld>
            <a:endParaRPr lang="en-US" dirty="0"/>
          </a:p>
        </p:txBody>
      </p:sp>
      <p:pic>
        <p:nvPicPr>
          <p:cNvPr id="6" name="Picture 5" descr="Screen Shot 2017-07-28 at 11.19.56 AM.png"/>
          <p:cNvPicPr>
            <a:picLocks noChangeAspect="1"/>
          </p:cNvPicPr>
          <p:nvPr/>
        </p:nvPicPr>
        <p:blipFill rotWithShape="1">
          <a:blip r:embed="rId3" cstate="print">
            <a:extLst>
              <a:ext uri="{28A0092B-C50C-407E-A947-70E740481C1C}">
                <a14:useLocalDpi xmlns:a14="http://schemas.microsoft.com/office/drawing/2010/main" val="0"/>
              </a:ext>
            </a:extLst>
          </a:blip>
          <a:srcRect l="1167" t="3365" r="1536" b="1442"/>
          <a:stretch/>
        </p:blipFill>
        <p:spPr>
          <a:xfrm>
            <a:off x="1794108" y="584201"/>
            <a:ext cx="8636826" cy="5621867"/>
          </a:xfrm>
          <a:prstGeom prst="rect">
            <a:avLst/>
          </a:prstGeom>
        </p:spPr>
      </p:pic>
    </p:spTree>
    <p:extLst>
      <p:ext uri="{BB962C8B-B14F-4D97-AF65-F5344CB8AC3E}">
        <p14:creationId xmlns:p14="http://schemas.microsoft.com/office/powerpoint/2010/main" val="1508621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520700"/>
            <a:ext cx="10515600" cy="3486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A942C15-961C-449B-9ADC-844F96335425}"/>
              </a:ext>
            </a:extLst>
          </p:cNvPr>
          <p:cNvSpPr>
            <a:spLocks noGrp="1"/>
          </p:cNvSpPr>
          <p:nvPr>
            <p:ph type="ctrTitle"/>
          </p:nvPr>
        </p:nvSpPr>
        <p:spPr>
          <a:xfrm>
            <a:off x="1330325" y="958852"/>
            <a:ext cx="9531350" cy="2514597"/>
          </a:xfrm>
        </p:spPr>
        <p:txBody>
          <a:bodyPr anchor="b">
            <a:normAutofit/>
          </a:bodyPr>
          <a:lstStyle/>
          <a:p>
            <a:endParaRPr lang="en-US" sz="8000" dirty="0">
              <a:solidFill>
                <a:srgbClr val="FFFFFF"/>
              </a:solidFill>
            </a:endParaRPr>
          </a:p>
        </p:txBody>
      </p:sp>
      <p:sp>
        <p:nvSpPr>
          <p:cNvPr id="5" name="Subtitle 4">
            <a:extLst>
              <a:ext uri="{FF2B5EF4-FFF2-40B4-BE49-F238E27FC236}">
                <a16:creationId xmlns:a16="http://schemas.microsoft.com/office/drawing/2014/main" id="{320CA707-B0ED-4653-AC2F-7D039412902F}"/>
              </a:ext>
            </a:extLst>
          </p:cNvPr>
          <p:cNvSpPr>
            <a:spLocks noGrp="1"/>
          </p:cNvSpPr>
          <p:nvPr>
            <p:ph type="subTitle" idx="1"/>
          </p:nvPr>
        </p:nvSpPr>
        <p:spPr>
          <a:xfrm>
            <a:off x="1330324" y="4305300"/>
            <a:ext cx="9585326" cy="1454150"/>
          </a:xfrm>
        </p:spPr>
        <p:txBody>
          <a:bodyPr>
            <a:normAutofit/>
          </a:bodyPr>
          <a:lstStyle/>
          <a:p>
            <a:endParaRPr lang="en-US" sz="3200" dirty="0"/>
          </a:p>
        </p:txBody>
      </p:sp>
      <p:sp>
        <p:nvSpPr>
          <p:cNvPr id="6" name="Rectangle 5">
            <a:extLst>
              <a:ext uri="{FF2B5EF4-FFF2-40B4-BE49-F238E27FC236}">
                <a16:creationId xmlns:a16="http://schemas.microsoft.com/office/drawing/2014/main" id="{2CC49592-9AA8-44DF-87ED-1B3D12FFE385}"/>
              </a:ext>
            </a:extLst>
          </p:cNvPr>
          <p:cNvSpPr/>
          <p:nvPr/>
        </p:nvSpPr>
        <p:spPr>
          <a:xfrm>
            <a:off x="2034073" y="1828800"/>
            <a:ext cx="7781731" cy="2062103"/>
          </a:xfrm>
          <a:prstGeom prst="rect">
            <a:avLst/>
          </a:prstGeom>
        </p:spPr>
        <p:txBody>
          <a:bodyPr wrap="square">
            <a:spAutoFit/>
          </a:bodyPr>
          <a:lstStyle/>
          <a:p>
            <a:pPr>
              <a:spcAft>
                <a:spcPts val="600"/>
              </a:spcAft>
            </a:pPr>
            <a:r>
              <a:rPr lang="en-US" sz="3200" b="0" i="0" dirty="0">
                <a:solidFill>
                  <a:srgbClr val="000000"/>
                </a:solidFill>
                <a:effectLst/>
                <a:latin typeface="Merriweather"/>
              </a:rPr>
              <a:t>Interim Guidance for Emergency Medical Services (EMS) Systems and 911 Public Safety Answering Points (PSAPs) for COVID-19 in the United States</a:t>
            </a:r>
          </a:p>
        </p:txBody>
      </p:sp>
    </p:spTree>
    <p:extLst>
      <p:ext uri="{BB962C8B-B14F-4D97-AF65-F5344CB8AC3E}">
        <p14:creationId xmlns:p14="http://schemas.microsoft.com/office/powerpoint/2010/main" val="3311358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5E20EBDD-CDDA-45C7-BCC5-2A139E0B0711}"/>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Interim EMS Guidelines – COVID-19</a:t>
            </a:r>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Content Placeholder 4">
            <a:extLst>
              <a:ext uri="{FF2B5EF4-FFF2-40B4-BE49-F238E27FC236}">
                <a16:creationId xmlns:a16="http://schemas.microsoft.com/office/drawing/2014/main" id="{BA7850CB-B16D-4204-856C-4BF6071B69F9}"/>
              </a:ext>
            </a:extLst>
          </p:cNvPr>
          <p:cNvSpPr>
            <a:spLocks noGrp="1"/>
          </p:cNvSpPr>
          <p:nvPr>
            <p:ph idx="1"/>
          </p:nvPr>
        </p:nvSpPr>
        <p:spPr>
          <a:xfrm>
            <a:off x="5221862" y="1719618"/>
            <a:ext cx="5948831" cy="4334629"/>
          </a:xfrm>
        </p:spPr>
        <p:txBody>
          <a:bodyPr anchor="ctr">
            <a:normAutofit/>
          </a:bodyPr>
          <a:lstStyle/>
          <a:p>
            <a:endParaRPr lang="en-US" sz="2400" dirty="0">
              <a:solidFill>
                <a:srgbClr val="FEFFFF"/>
              </a:solidFill>
            </a:endParaRPr>
          </a:p>
          <a:p>
            <a:r>
              <a:rPr lang="en-US" sz="2400" dirty="0">
                <a:solidFill>
                  <a:srgbClr val="FEFFFF"/>
                </a:solidFill>
              </a:rPr>
              <a:t>CDC – </a:t>
            </a:r>
            <a:r>
              <a:rPr lang="en-US" sz="2400" u="sng" dirty="0">
                <a:solidFill>
                  <a:srgbClr val="FEFFFF"/>
                </a:solidFill>
              </a:rPr>
              <a:t>Review</a:t>
            </a:r>
            <a:r>
              <a:rPr lang="en-US" sz="2400" dirty="0">
                <a:solidFill>
                  <a:srgbClr val="FEFFFF"/>
                </a:solidFill>
              </a:rPr>
              <a:t> EMS guidelines to </a:t>
            </a:r>
            <a:r>
              <a:rPr lang="en-US" sz="2400" u="sng" dirty="0">
                <a:solidFill>
                  <a:srgbClr val="FEFFFF"/>
                </a:solidFill>
              </a:rPr>
              <a:t>decide </a:t>
            </a:r>
            <a:r>
              <a:rPr lang="en-US" sz="2400" dirty="0">
                <a:solidFill>
                  <a:srgbClr val="FEFFFF"/>
                </a:solidFill>
              </a:rPr>
              <a:t>PPE to be used</a:t>
            </a:r>
          </a:p>
        </p:txBody>
      </p:sp>
    </p:spTree>
    <p:extLst>
      <p:ext uri="{BB962C8B-B14F-4D97-AF65-F5344CB8AC3E}">
        <p14:creationId xmlns:p14="http://schemas.microsoft.com/office/powerpoint/2010/main" val="301790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8A7AD17-01D0-4D18-B9C2-8AA823188719}"/>
              </a:ext>
            </a:extLst>
          </p:cNvPr>
          <p:cNvSpPr>
            <a:spLocks noGrp="1"/>
          </p:cNvSpPr>
          <p:nvPr>
            <p:ph type="title"/>
          </p:nvPr>
        </p:nvSpPr>
        <p:spPr>
          <a:xfrm>
            <a:off x="1047280" y="788894"/>
            <a:ext cx="10306520" cy="880730"/>
          </a:xfrm>
          <a:prstGeom prst="rect">
            <a:avLst/>
          </a:prstGeom>
        </p:spPr>
        <p:txBody>
          <a:bodyPr>
            <a:normAutofit/>
          </a:bodyPr>
          <a:lstStyle/>
          <a:p>
            <a:r>
              <a:rPr lang="en-US" sz="4000" dirty="0">
                <a:solidFill>
                  <a:srgbClr val="FFFFFF"/>
                </a:solidFill>
              </a:rPr>
              <a:t>Environmental Controls</a:t>
            </a:r>
          </a:p>
        </p:txBody>
      </p:sp>
      <p:graphicFrame>
        <p:nvGraphicFramePr>
          <p:cNvPr id="5" name="Content Placeholder 2">
            <a:extLst>
              <a:ext uri="{FF2B5EF4-FFF2-40B4-BE49-F238E27FC236}">
                <a16:creationId xmlns:a16="http://schemas.microsoft.com/office/drawing/2014/main" id="{B70A829B-9BD6-45C4-AFB2-B00BD250CF83}"/>
              </a:ext>
            </a:extLst>
          </p:cNvPr>
          <p:cNvGraphicFramePr>
            <a:graphicFrameLocks noGrp="1"/>
          </p:cNvGraphicFramePr>
          <p:nvPr>
            <p:ph idx="1"/>
            <p:extLst>
              <p:ext uri="{D42A27DB-BD31-4B8C-83A1-F6EECF244321}">
                <p14:modId xmlns:p14="http://schemas.microsoft.com/office/powerpoint/2010/main" val="245903438"/>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346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8"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38978D66-AD20-4308-813D-7CEE4CF88FB9}"/>
              </a:ext>
            </a:extLst>
          </p:cNvPr>
          <p:cNvSpPr>
            <a:spLocks noGrp="1"/>
          </p:cNvSpPr>
          <p:nvPr>
            <p:ph type="title"/>
          </p:nvPr>
        </p:nvSpPr>
        <p:spPr>
          <a:xfrm>
            <a:off x="1141965" y="1321743"/>
            <a:ext cx="3787482" cy="4277890"/>
          </a:xfrm>
        </p:spPr>
        <p:txBody>
          <a:bodyPr anchor="ctr">
            <a:normAutofit/>
          </a:bodyPr>
          <a:lstStyle/>
          <a:p>
            <a:r>
              <a:rPr lang="en-US" sz="4800" dirty="0">
                <a:solidFill>
                  <a:srgbClr val="FFFFFF"/>
                </a:solidFill>
              </a:rPr>
              <a:t>NIOSH Statement</a:t>
            </a:r>
          </a:p>
        </p:txBody>
      </p:sp>
      <p:grpSp>
        <p:nvGrpSpPr>
          <p:cNvPr id="60" name="Group 59">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61"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Content Placeholder 4">
            <a:extLst>
              <a:ext uri="{FF2B5EF4-FFF2-40B4-BE49-F238E27FC236}">
                <a16:creationId xmlns:a16="http://schemas.microsoft.com/office/drawing/2014/main" id="{577651FB-C522-4AEF-8F33-E8FB52443D22}"/>
              </a:ext>
            </a:extLst>
          </p:cNvPr>
          <p:cNvSpPr>
            <a:spLocks noGrp="1"/>
          </p:cNvSpPr>
          <p:nvPr>
            <p:ph idx="1"/>
          </p:nvPr>
        </p:nvSpPr>
        <p:spPr>
          <a:xfrm>
            <a:off x="5912693" y="1188719"/>
            <a:ext cx="5561320" cy="4804465"/>
          </a:xfrm>
        </p:spPr>
        <p:txBody>
          <a:bodyPr anchor="ctr">
            <a:normAutofit/>
          </a:bodyPr>
          <a:lstStyle/>
          <a:p>
            <a:r>
              <a:rPr lang="en-US" sz="2400" dirty="0">
                <a:ea typeface="Calibri" panose="020F0502020204030204" pitchFamily="34" charset="0"/>
                <a:cs typeface="Times New Roman" panose="02020603050405020304" pitchFamily="18" charset="0"/>
              </a:rPr>
              <a:t>Engineering controls with regard to COVID-19 would include the use of HVAC systems in a vehicle. A recent NIOSH study showed that particle clearance could be improved by the use of the rear vent fan (when positioned on the “high” setting) in conjunction with the provision of outside air through the vehicle’s main HVAC systems</a:t>
            </a:r>
            <a:r>
              <a:rPr lang="en-US" sz="2000" dirty="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EA75BFC-2B74-4C51-9CFC-720BFC65462C}"/>
              </a:ext>
            </a:extLst>
          </p:cNvPr>
          <p:cNvSpPr>
            <a:spLocks noGrp="1"/>
          </p:cNvSpPr>
          <p:nvPr>
            <p:ph type="sldNum" sz="quarter" idx="12"/>
          </p:nvPr>
        </p:nvSpPr>
        <p:spPr>
          <a:xfrm>
            <a:off x="8785168" y="6492240"/>
            <a:ext cx="2743200" cy="365125"/>
          </a:xfrm>
        </p:spPr>
        <p:txBody>
          <a:bodyPr>
            <a:normAutofit/>
          </a:bodyPr>
          <a:lstStyle/>
          <a:p>
            <a:pPr>
              <a:spcAft>
                <a:spcPts val="600"/>
              </a:spcAft>
              <a:defRPr/>
            </a:pPr>
            <a:fld id="{100DA2DA-FC92-42EC-94A8-352F4B844CDC}" type="slidenum">
              <a:rPr lang="en-US">
                <a:solidFill>
                  <a:srgbClr val="898989"/>
                </a:solidFill>
              </a:rPr>
              <a:pPr>
                <a:spcAft>
                  <a:spcPts val="600"/>
                </a:spcAft>
                <a:defRPr/>
              </a:pPr>
              <a:t>18</a:t>
            </a:fld>
            <a:endParaRPr lang="en-US" dirty="0">
              <a:solidFill>
                <a:srgbClr val="898989"/>
              </a:solidFill>
            </a:endParaRPr>
          </a:p>
        </p:txBody>
      </p:sp>
      <p:sp>
        <p:nvSpPr>
          <p:cNvPr id="6" name="TextBox 5">
            <a:extLst>
              <a:ext uri="{FF2B5EF4-FFF2-40B4-BE49-F238E27FC236}">
                <a16:creationId xmlns:a16="http://schemas.microsoft.com/office/drawing/2014/main" id="{F7D857D3-2911-4DB9-B09F-B6F9E376C29B}"/>
              </a:ext>
            </a:extLst>
          </p:cNvPr>
          <p:cNvSpPr txBox="1"/>
          <p:nvPr/>
        </p:nvSpPr>
        <p:spPr>
          <a:xfrm>
            <a:off x="6553200" y="6421438"/>
            <a:ext cx="3143938" cy="369332"/>
          </a:xfrm>
          <a:prstGeom prst="rect">
            <a:avLst/>
          </a:prstGeom>
          <a:noFill/>
        </p:spPr>
        <p:txBody>
          <a:bodyPr wrap="none" rtlCol="0">
            <a:spAutoFit/>
          </a:bodyPr>
          <a:lstStyle/>
          <a:p>
            <a:pPr>
              <a:spcAft>
                <a:spcPts val="600"/>
              </a:spcAft>
            </a:pPr>
            <a:r>
              <a:rPr lang="en-US" dirty="0"/>
              <a:t>CDC Interim Guidelines for EMS</a:t>
            </a:r>
          </a:p>
        </p:txBody>
      </p:sp>
    </p:spTree>
    <p:extLst>
      <p:ext uri="{BB962C8B-B14F-4D97-AF65-F5344CB8AC3E}">
        <p14:creationId xmlns:p14="http://schemas.microsoft.com/office/powerpoint/2010/main" val="8214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645C7-273A-455B-9BBD-C2B175611771}"/>
              </a:ext>
            </a:extLst>
          </p:cNvPr>
          <p:cNvSpPr>
            <a:spLocks noGrp="1"/>
          </p:cNvSpPr>
          <p:nvPr>
            <p:ph type="title"/>
          </p:nvPr>
        </p:nvSpPr>
        <p:spPr/>
        <p:txBody>
          <a:bodyPr/>
          <a:lstStyle/>
          <a:p>
            <a:r>
              <a:rPr lang="en-US" dirty="0"/>
              <a:t>Cleaning / Disinfection</a:t>
            </a:r>
          </a:p>
        </p:txBody>
      </p:sp>
      <p:sp>
        <p:nvSpPr>
          <p:cNvPr id="5" name="Content Placeholder 4">
            <a:extLst>
              <a:ext uri="{FF2B5EF4-FFF2-40B4-BE49-F238E27FC236}">
                <a16:creationId xmlns:a16="http://schemas.microsoft.com/office/drawing/2014/main" id="{41FEDED8-365C-4904-B173-36592F5CF563}"/>
              </a:ext>
            </a:extLst>
          </p:cNvPr>
          <p:cNvSpPr>
            <a:spLocks noGrp="1"/>
          </p:cNvSpPr>
          <p:nvPr>
            <p:ph idx="1"/>
          </p:nvPr>
        </p:nvSpPr>
        <p:spPr/>
        <p:txBody>
          <a:bodyPr/>
          <a:lstStyle/>
          <a:p>
            <a:endParaRPr lang="en-US" dirty="0"/>
          </a:p>
          <a:p>
            <a:endParaRPr lang="en-US" dirty="0"/>
          </a:p>
        </p:txBody>
      </p:sp>
      <p:sp>
        <p:nvSpPr>
          <p:cNvPr id="6" name="Rectangle 5">
            <a:extLst>
              <a:ext uri="{FF2B5EF4-FFF2-40B4-BE49-F238E27FC236}">
                <a16:creationId xmlns:a16="http://schemas.microsoft.com/office/drawing/2014/main" id="{7BE1C810-F7B9-4C7B-835C-20C20F9CD92F}"/>
              </a:ext>
            </a:extLst>
          </p:cNvPr>
          <p:cNvSpPr/>
          <p:nvPr/>
        </p:nvSpPr>
        <p:spPr>
          <a:xfrm>
            <a:off x="2127380" y="2136339"/>
            <a:ext cx="7016620" cy="2554545"/>
          </a:xfrm>
          <a:prstGeom prst="rect">
            <a:avLst/>
          </a:prstGeom>
        </p:spPr>
        <p:txBody>
          <a:bodyPr wrap="square">
            <a:spAutoFit/>
          </a:bodyPr>
          <a:lstStyle/>
          <a:p>
            <a:r>
              <a:rPr lang="en-US" sz="2000" b="0" i="0" dirty="0">
                <a:solidFill>
                  <a:srgbClr val="000000"/>
                </a:solidFill>
                <a:effectLst/>
                <a:latin typeface="Open Sans"/>
              </a:rPr>
              <a:t>Routine cleaning and disinfection procedures (e.g., using cleaners and water to pre-clean surfaces prior to applying an EPA-registered, hospital-grade disinfectant to frequently touched surfaces or objects for appropriate contact times as indicated on the product’s label) are appropriate for SARS-CoV-2 (the virus that causes COVID-19) in healthcare settings, including those patient-care areas in which aerosol-generating procedures are performed.</a:t>
            </a:r>
            <a:endParaRPr lang="en-US" sz="2000" dirty="0"/>
          </a:p>
        </p:txBody>
      </p:sp>
      <p:sp>
        <p:nvSpPr>
          <p:cNvPr id="7" name="TextBox 6">
            <a:extLst>
              <a:ext uri="{FF2B5EF4-FFF2-40B4-BE49-F238E27FC236}">
                <a16:creationId xmlns:a16="http://schemas.microsoft.com/office/drawing/2014/main" id="{1694CD53-4B14-40C0-A432-B2B949CEF25A}"/>
              </a:ext>
            </a:extLst>
          </p:cNvPr>
          <p:cNvSpPr txBox="1"/>
          <p:nvPr/>
        </p:nvSpPr>
        <p:spPr>
          <a:xfrm>
            <a:off x="5449078" y="6487677"/>
            <a:ext cx="3423856" cy="369332"/>
          </a:xfrm>
          <a:prstGeom prst="rect">
            <a:avLst/>
          </a:prstGeom>
          <a:noFill/>
        </p:spPr>
        <p:txBody>
          <a:bodyPr wrap="square" rtlCol="0">
            <a:spAutoFit/>
          </a:bodyPr>
          <a:lstStyle/>
          <a:p>
            <a:r>
              <a:rPr lang="en-US" dirty="0"/>
              <a:t>CDC Interim Guidelines for EMS</a:t>
            </a:r>
          </a:p>
        </p:txBody>
      </p:sp>
    </p:spTree>
    <p:extLst>
      <p:ext uri="{BB962C8B-B14F-4D97-AF65-F5344CB8AC3E}">
        <p14:creationId xmlns:p14="http://schemas.microsoft.com/office/powerpoint/2010/main" val="252574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DD6F8059-1A63-4164-B380-9DE485EF967B}"/>
              </a:ext>
            </a:extLst>
          </p:cNvPr>
          <p:cNvSpPr>
            <a:spLocks noGrp="1"/>
          </p:cNvSpPr>
          <p:nvPr>
            <p:ph type="title"/>
          </p:nvPr>
        </p:nvSpPr>
        <p:spPr bwMode="auto">
          <a:xfrm>
            <a:off x="1047280" y="759805"/>
            <a:ext cx="10306520" cy="1325563"/>
          </a:xfrm>
          <a:prstGeom prst="rect">
            <a:avLst/>
          </a:prstGeom>
        </p:spPr>
        <p:txBody>
          <a:bodyPr vert="horz" lIns="91440" tIns="45720" rIns="91440" bIns="45720" rtlCol="0" anchor="ctr">
            <a:normAutofit/>
          </a:bodyPr>
          <a:lstStyle/>
          <a:p>
            <a:r>
              <a:rPr lang="en-US" sz="4000" b="1" dirty="0">
                <a:solidFill>
                  <a:srgbClr val="FFFFFF"/>
                </a:solidFill>
              </a:rPr>
              <a:t>Novel Coronavirus  - COVID-19</a:t>
            </a:r>
          </a:p>
        </p:txBody>
      </p:sp>
      <p:sp>
        <p:nvSpPr>
          <p:cNvPr id="12" name="Content Placeholder 2">
            <a:extLst>
              <a:ext uri="{FF2B5EF4-FFF2-40B4-BE49-F238E27FC236}">
                <a16:creationId xmlns:a16="http://schemas.microsoft.com/office/drawing/2014/main" id="{671DE186-553F-4A36-B75E-B301FAD57F89}"/>
              </a:ext>
            </a:extLst>
          </p:cNvPr>
          <p:cNvSpPr>
            <a:spLocks noGrp="1"/>
          </p:cNvSpPr>
          <p:nvPr>
            <p:ph type="body" sz="half" idx="1"/>
          </p:nvPr>
        </p:nvSpPr>
        <p:spPr bwMode="auto">
          <a:xfrm>
            <a:off x="1424904" y="2494450"/>
            <a:ext cx="4053545" cy="3563159"/>
          </a:xfrm>
          <a:prstGeom prst="rect">
            <a:avLst/>
          </a:prstGeom>
        </p:spPr>
        <p:txBody>
          <a:bodyPr vert="horz" lIns="91440" tIns="45720" rIns="91440" bIns="45720" rtlCol="0">
            <a:normAutofit/>
          </a:bodyPr>
          <a:lstStyle/>
          <a:p>
            <a:r>
              <a:rPr lang="en-US" sz="2200" dirty="0"/>
              <a:t>A new coronavirus</a:t>
            </a:r>
          </a:p>
          <a:p>
            <a:r>
              <a:rPr lang="en-US" sz="2200" dirty="0"/>
              <a:t>China – 2019</a:t>
            </a:r>
          </a:p>
          <a:p>
            <a:r>
              <a:rPr lang="en-US" sz="2200" dirty="0"/>
              <a:t>Animal to human transmission </a:t>
            </a:r>
          </a:p>
          <a:p>
            <a:r>
              <a:rPr lang="en-US" sz="2200" dirty="0"/>
              <a:t>Human to human transmission</a:t>
            </a:r>
          </a:p>
          <a:p>
            <a:pPr lvl="1"/>
            <a:r>
              <a:rPr lang="en-US" sz="2200" dirty="0"/>
              <a:t>Viral illness</a:t>
            </a:r>
          </a:p>
          <a:p>
            <a:pPr lvl="1"/>
            <a:r>
              <a:rPr lang="en-US" sz="2200" dirty="0"/>
              <a:t>Only seriously ill develop pneumonia</a:t>
            </a:r>
          </a:p>
          <a:p>
            <a:pPr lvl="1"/>
            <a:r>
              <a:rPr lang="en-US" sz="2200" dirty="0"/>
              <a:t>First U.S. Case – Washington State</a:t>
            </a:r>
          </a:p>
          <a:p>
            <a:endParaRPr lang="en-US" sz="2200" dirty="0"/>
          </a:p>
        </p:txBody>
      </p:sp>
      <p:pic>
        <p:nvPicPr>
          <p:cNvPr id="841730" name="Picture 2" descr="Image result for coronavirus">
            <a:extLst>
              <a:ext uri="{FF2B5EF4-FFF2-40B4-BE49-F238E27FC236}">
                <a16:creationId xmlns:a16="http://schemas.microsoft.com/office/drawing/2014/main" id="{A5A4972D-6ED7-4063-9452-01A79F08B74F}"/>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3560" r="6481"/>
          <a:stretch/>
        </p:blipFill>
        <p:spPr bwMode="auto">
          <a:xfrm>
            <a:off x="6098892" y="2492376"/>
            <a:ext cx="4802404" cy="3563372"/>
          </a:xfrm>
          <a:prstGeom prst="rect">
            <a:avLst/>
          </a:prstGeom>
          <a:solidFill>
            <a:srgbClr val="FFFFFF"/>
          </a:solidFill>
        </p:spPr>
      </p:pic>
      <p:sp>
        <p:nvSpPr>
          <p:cNvPr id="19" name="Slide Number Placeholder 4">
            <a:extLst>
              <a:ext uri="{FF2B5EF4-FFF2-40B4-BE49-F238E27FC236}">
                <a16:creationId xmlns:a16="http://schemas.microsoft.com/office/drawing/2014/main" id="{E14419B8-C831-414A-9EC7-F515066B23A8}"/>
              </a:ext>
            </a:extLst>
          </p:cNvPr>
          <p:cNvSpPr>
            <a:spLocks noGrp="1"/>
          </p:cNvSpPr>
          <p:nvPr>
            <p:ph type="sldNum" sz="quarter" idx="12"/>
          </p:nvPr>
        </p:nvSpPr>
        <p:spPr>
          <a:xfrm>
            <a:off x="10707624" y="6382512"/>
            <a:ext cx="685800" cy="320040"/>
          </a:xfrm>
          <a:prstGeom prst="rect">
            <a:avLst/>
          </a:prstGeom>
        </p:spPr>
        <p:txBody>
          <a:bodyPr vert="horz" lIns="91440" tIns="45720" rIns="91440" bIns="45720" rtlCol="0" anchor="ctr">
            <a:normAutofit/>
          </a:bodyPr>
          <a:lstStyle/>
          <a:p>
            <a:pPr>
              <a:spcAft>
                <a:spcPts val="600"/>
              </a:spcAft>
              <a:defRPr/>
            </a:pPr>
            <a:fld id="{D15E834B-907E-4D62-B3A9-3A2E4DFA272D}" type="slidenum">
              <a:rPr lang="en-US" sz="1000">
                <a:solidFill>
                  <a:prstClr val="black">
                    <a:tint val="75000"/>
                  </a:prstClr>
                </a:solidFill>
                <a:latin typeface="Calibri" panose="020F0502020204030204"/>
              </a:rPr>
              <a:pPr>
                <a:spcAft>
                  <a:spcPts val="600"/>
                </a:spcAft>
                <a:defRPr/>
              </a:pPr>
              <a:t>2</a:t>
            </a:fld>
            <a:endParaRPr lang="en-US" sz="10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72361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305C55-C0C1-47BD-8FB0-36B126BC83AF}"/>
              </a:ext>
            </a:extLst>
          </p:cNvPr>
          <p:cNvSpPr>
            <a:spLocks noGrp="1"/>
          </p:cNvSpPr>
          <p:nvPr>
            <p:ph type="title"/>
          </p:nvPr>
        </p:nvSpPr>
        <p:spPr>
          <a:xfrm>
            <a:off x="838200" y="963877"/>
            <a:ext cx="3494362" cy="4930246"/>
          </a:xfrm>
        </p:spPr>
        <p:txBody>
          <a:bodyPr>
            <a:normAutofit/>
          </a:bodyPr>
          <a:lstStyle/>
          <a:p>
            <a:pPr algn="r"/>
            <a:r>
              <a:rPr lang="en-US" sz="4800" b="1" dirty="0">
                <a:solidFill>
                  <a:schemeClr val="accent1"/>
                </a:solidFill>
              </a:rPr>
              <a:t>Cleaning</a:t>
            </a:r>
            <a:r>
              <a:rPr lang="en-US" dirty="0">
                <a:solidFill>
                  <a:schemeClr val="accent1"/>
                </a:solidFill>
              </a:rPr>
              <a:t>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C82C50-81DA-4122-9836-787F259293FB}"/>
              </a:ext>
            </a:extLst>
          </p:cNvPr>
          <p:cNvSpPr>
            <a:spLocks noGrp="1"/>
          </p:cNvSpPr>
          <p:nvPr>
            <p:ph idx="1"/>
          </p:nvPr>
        </p:nvSpPr>
        <p:spPr>
          <a:xfrm>
            <a:off x="4976031" y="963877"/>
            <a:ext cx="6377769" cy="4930246"/>
          </a:xfrm>
        </p:spPr>
        <p:txBody>
          <a:bodyPr anchor="ctr">
            <a:normAutofit/>
          </a:bodyPr>
          <a:lstStyle/>
          <a:p>
            <a:endParaRPr lang="en-US" sz="2400" dirty="0"/>
          </a:p>
          <a:p>
            <a:r>
              <a:rPr lang="en-US" sz="2400" dirty="0"/>
              <a:t>Clean and disinfect the vehicle in accordance with standard operating procedures. All surfaces that may have come in contact with the patient or materials contaminated during patient care (e.g., stretcher, rails, control panels, floors, walls, work surfaces) should be thoroughly cleaned and disinfected using an EPA-registered hospital grade disinfectant in accordance with the product label.</a:t>
            </a:r>
          </a:p>
        </p:txBody>
      </p:sp>
    </p:spTree>
    <p:extLst>
      <p:ext uri="{BB962C8B-B14F-4D97-AF65-F5344CB8AC3E}">
        <p14:creationId xmlns:p14="http://schemas.microsoft.com/office/powerpoint/2010/main" val="371756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 name="Title 4">
            <a:extLst>
              <a:ext uri="{FF2B5EF4-FFF2-40B4-BE49-F238E27FC236}">
                <a16:creationId xmlns:a16="http://schemas.microsoft.com/office/drawing/2014/main" id="{10D24B77-0E09-489C-BF3D-C6333E275321}"/>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Importance of Cleaning !</a:t>
            </a:r>
          </a:p>
        </p:txBody>
      </p:sp>
      <p:sp>
        <p:nvSpPr>
          <p:cNvPr id="6" name="Content Placeholder 5">
            <a:extLst>
              <a:ext uri="{FF2B5EF4-FFF2-40B4-BE49-F238E27FC236}">
                <a16:creationId xmlns:a16="http://schemas.microsoft.com/office/drawing/2014/main" id="{65AAC260-4AA9-4938-8F1B-194987836FE1}"/>
              </a:ext>
            </a:extLst>
          </p:cNvPr>
          <p:cNvSpPr>
            <a:spLocks noGrp="1"/>
          </p:cNvSpPr>
          <p:nvPr>
            <p:ph idx="1"/>
          </p:nvPr>
        </p:nvSpPr>
        <p:spPr>
          <a:xfrm>
            <a:off x="4978708" y="885651"/>
            <a:ext cx="6525220" cy="4616849"/>
          </a:xfrm>
        </p:spPr>
        <p:txBody>
          <a:bodyPr anchor="ctr">
            <a:normAutofit/>
          </a:bodyPr>
          <a:lstStyle/>
          <a:p>
            <a:endParaRPr lang="en-US" sz="1700" dirty="0"/>
          </a:p>
          <a:p>
            <a:pPr marL="32456" indent="0">
              <a:buNone/>
            </a:pPr>
            <a:r>
              <a:rPr lang="en-US" sz="1700" dirty="0"/>
              <a:t>This question is a key one to ask when evaluating the purchase of any automated disinfection system. </a:t>
            </a:r>
          </a:p>
          <a:p>
            <a:pPr marL="32456" indent="0">
              <a:buNone/>
            </a:pPr>
            <a:endParaRPr lang="en-US" sz="1700" dirty="0"/>
          </a:p>
          <a:p>
            <a:pPr marL="32456" indent="0">
              <a:buNone/>
            </a:pPr>
            <a:r>
              <a:rPr lang="en-US" sz="1700" dirty="0"/>
              <a:t>This question was recently answered by Dr. William Rutala a nationally recognized expert in disinfection and sterilization. In an interview for Healthcare Hygiene Magazine, January, 2020, Dr. Rutala stated:</a:t>
            </a:r>
          </a:p>
          <a:p>
            <a:pPr marL="32456" indent="0">
              <a:buNone/>
            </a:pPr>
            <a:r>
              <a:rPr lang="en-US" sz="1700" dirty="0"/>
              <a:t> “ the rationale for rigorous manual cleaning/disinfection before use of UV technology, for example, is that organic material can interfere with disinfection technologies. </a:t>
            </a:r>
            <a:r>
              <a:rPr lang="en-US" sz="1700" b="1" dirty="0"/>
              <a:t>Thus, surfaces must be cleaned/disinfected prior to use of automated disinfection technology.”  </a:t>
            </a:r>
          </a:p>
          <a:p>
            <a:pPr marL="32456" indent="0">
              <a:buNone/>
            </a:pPr>
            <a:endParaRPr lang="en-US" sz="1700" dirty="0"/>
          </a:p>
          <a:p>
            <a:pPr marL="32456" indent="0">
              <a:buNone/>
            </a:pPr>
            <a:r>
              <a:rPr lang="en-US" sz="1700" dirty="0"/>
              <a:t> </a:t>
            </a:r>
          </a:p>
        </p:txBody>
      </p:sp>
      <p:sp>
        <p:nvSpPr>
          <p:cNvPr id="4" name="Slide Number Placeholder 3">
            <a:extLst>
              <a:ext uri="{FF2B5EF4-FFF2-40B4-BE49-F238E27FC236}">
                <a16:creationId xmlns:a16="http://schemas.microsoft.com/office/drawing/2014/main" id="{39578752-9283-4652-B435-4FE45825D72D}"/>
              </a:ext>
            </a:extLst>
          </p:cNvPr>
          <p:cNvSpPr>
            <a:spLocks noGrp="1"/>
          </p:cNvSpPr>
          <p:nvPr>
            <p:ph type="sldNum" sz="quarter" idx="12"/>
          </p:nvPr>
        </p:nvSpPr>
        <p:spPr>
          <a:xfrm>
            <a:off x="10707624" y="6382512"/>
            <a:ext cx="685800" cy="320040"/>
          </a:xfrm>
        </p:spPr>
        <p:txBody>
          <a:bodyPr>
            <a:normAutofit/>
          </a:bodyPr>
          <a:lstStyle/>
          <a:p>
            <a:pPr>
              <a:spcAft>
                <a:spcPts val="600"/>
              </a:spcAft>
              <a:defRPr/>
            </a:pPr>
            <a:fld id="{FA18471A-1957-4DC5-B697-60961D30FC16}" type="slidenum">
              <a:rPr lang="en-US" sz="1000"/>
              <a:pPr>
                <a:spcAft>
                  <a:spcPts val="600"/>
                </a:spcAft>
                <a:defRPr/>
              </a:pPr>
              <a:t>21</a:t>
            </a:fld>
            <a:endParaRPr lang="en-US" sz="1000" dirty="0"/>
          </a:p>
        </p:txBody>
      </p:sp>
    </p:spTree>
    <p:extLst>
      <p:ext uri="{BB962C8B-B14F-4D97-AF65-F5344CB8AC3E}">
        <p14:creationId xmlns:p14="http://schemas.microsoft.com/office/powerpoint/2010/main" val="3544461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CB3F-050E-4AF7-8409-2ECC8982AEE7}"/>
              </a:ext>
            </a:extLst>
          </p:cNvPr>
          <p:cNvSpPr>
            <a:spLocks noGrp="1"/>
          </p:cNvSpPr>
          <p:nvPr>
            <p:ph type="title"/>
          </p:nvPr>
        </p:nvSpPr>
        <p:spPr bwMode="auto">
          <a:xfrm>
            <a:off x="1466850" y="274638"/>
            <a:ext cx="9258300" cy="1143000"/>
          </a:xfrm>
          <a:prstGeom prst="rect">
            <a:avLst/>
          </a:prstGeom>
          <a:noFill/>
          <a:ln w="9525">
            <a:noFill/>
            <a:miter lim="800000"/>
            <a:headEnd/>
            <a:tailEnd/>
          </a:ln>
        </p:spPr>
        <p:txBody>
          <a:bodyPr wrap="square" anchor="b">
            <a:normAutofit/>
          </a:bodyPr>
          <a:lstStyle/>
          <a:p>
            <a:r>
              <a:rPr lang="en-US" sz="4800" dirty="0"/>
              <a:t>Prevention</a:t>
            </a:r>
          </a:p>
        </p:txBody>
      </p:sp>
      <p:sp>
        <p:nvSpPr>
          <p:cNvPr id="4" name="TextBox 3">
            <a:extLst>
              <a:ext uri="{FF2B5EF4-FFF2-40B4-BE49-F238E27FC236}">
                <a16:creationId xmlns:a16="http://schemas.microsoft.com/office/drawing/2014/main" id="{DE09F95E-0397-46FA-83BC-81D5D8132D87}"/>
              </a:ext>
            </a:extLst>
          </p:cNvPr>
          <p:cNvSpPr txBox="1"/>
          <p:nvPr/>
        </p:nvSpPr>
        <p:spPr bwMode="auto">
          <a:xfrm>
            <a:off x="1466850" y="5791200"/>
            <a:ext cx="9258300" cy="609600"/>
          </a:xfrm>
          <a:prstGeom prst="rect">
            <a:avLst/>
          </a:prstGeom>
          <a:noFill/>
          <a:ln w="9525">
            <a:noFill/>
            <a:miter lim="800000"/>
            <a:headEnd/>
            <a:tailEnd/>
          </a:ln>
        </p:spPr>
        <p:txBody>
          <a:bodyPr wrap="square" rtlCol="0" anchor="b">
            <a:normAutofit/>
          </a:bodyPr>
          <a:lstStyle/>
          <a:p>
            <a:pPr>
              <a:spcAft>
                <a:spcPts val="600"/>
              </a:spcAft>
            </a:pPr>
            <a:r>
              <a:rPr lang="en-US" sz="1100" dirty="0">
                <a:solidFill>
                  <a:schemeClr val="tx2"/>
                </a:solidFill>
              </a:rPr>
              <a:t>WHO, Jan. 22, 2020</a:t>
            </a:r>
          </a:p>
        </p:txBody>
      </p:sp>
      <p:graphicFrame>
        <p:nvGraphicFramePr>
          <p:cNvPr id="6" name="Content Placeholder 2">
            <a:extLst>
              <a:ext uri="{FF2B5EF4-FFF2-40B4-BE49-F238E27FC236}">
                <a16:creationId xmlns:a16="http://schemas.microsoft.com/office/drawing/2014/main" id="{0A1B7C54-18C3-43CA-8C3B-E91C66F41BF4}"/>
              </a:ext>
            </a:extLst>
          </p:cNvPr>
          <p:cNvGraphicFramePr>
            <a:graphicFrameLocks noGrp="1"/>
          </p:cNvGraphicFramePr>
          <p:nvPr>
            <p:ph idx="1"/>
          </p:nvPr>
        </p:nvGraphicFramePr>
        <p:xfrm>
          <a:off x="1466850" y="1600201"/>
          <a:ext cx="92583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47100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0C63D6-631A-41DE-AC0F-1D6F1FEBB582}"/>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br>
              <a:rPr lang="en-US" kern="1200" dirty="0">
                <a:solidFill>
                  <a:schemeClr val="accent1"/>
                </a:solidFill>
                <a:latin typeface="+mj-lt"/>
                <a:ea typeface="+mj-ea"/>
                <a:cs typeface="+mj-cs"/>
              </a:rPr>
            </a:br>
            <a:r>
              <a:rPr lang="en-US" b="1" kern="1200" dirty="0">
                <a:solidFill>
                  <a:schemeClr val="accent1"/>
                </a:solidFill>
                <a:latin typeface="+mj-lt"/>
                <a:ea typeface="+mj-ea"/>
                <a:cs typeface="+mj-cs"/>
              </a:rPr>
              <a:t>Respiratory Protection</a:t>
            </a: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455401-6642-408D-8337-3139B540622A}"/>
              </a:ext>
            </a:extLst>
          </p:cNvPr>
          <p:cNvSpPr>
            <a:spLocks noGrp="1"/>
          </p:cNvSpPr>
          <p:nvPr>
            <p:ph idx="1"/>
          </p:nvPr>
        </p:nvSpPr>
        <p:spPr>
          <a:xfrm>
            <a:off x="4976030" y="963507"/>
            <a:ext cx="6250940" cy="2304627"/>
          </a:xfrm>
        </p:spPr>
        <p:txBody>
          <a:bodyPr vert="horz" lIns="91440" tIns="45720" rIns="91440" bIns="45720" rtlCol="0" anchor="b">
            <a:normAutofit/>
          </a:bodyPr>
          <a:lstStyle/>
          <a:p>
            <a:endParaRPr lang="en-US" sz="2000" dirty="0"/>
          </a:p>
          <a:p>
            <a:endParaRPr lang="en-US" sz="2000" dirty="0"/>
          </a:p>
          <a:p>
            <a:r>
              <a:rPr lang="en-US" sz="2400" dirty="0"/>
              <a:t>Surgical mask Vs. N95’s</a:t>
            </a:r>
          </a:p>
          <a:p>
            <a:pPr lvl="1"/>
            <a:r>
              <a:rPr lang="en-US" dirty="0"/>
              <a:t>Depends on risk</a:t>
            </a:r>
          </a:p>
        </p:txBody>
      </p:sp>
      <p:sp>
        <p:nvSpPr>
          <p:cNvPr id="4" name="TextBox 3">
            <a:extLst>
              <a:ext uri="{FF2B5EF4-FFF2-40B4-BE49-F238E27FC236}">
                <a16:creationId xmlns:a16="http://schemas.microsoft.com/office/drawing/2014/main" id="{6B144200-028A-4A70-8F16-9E7B092591F4}"/>
              </a:ext>
            </a:extLst>
          </p:cNvPr>
          <p:cNvSpPr txBox="1"/>
          <p:nvPr/>
        </p:nvSpPr>
        <p:spPr>
          <a:xfrm>
            <a:off x="4976030" y="3589866"/>
            <a:ext cx="6250940" cy="23046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CDC EMS </a:t>
            </a:r>
            <a:r>
              <a:rPr lang="en-US" sz="2000" u="sng" dirty="0"/>
              <a:t>Interim</a:t>
            </a:r>
            <a:r>
              <a:rPr lang="en-US" sz="2000" dirty="0"/>
              <a:t> Guidelines</a:t>
            </a:r>
          </a:p>
        </p:txBody>
      </p:sp>
    </p:spTree>
    <p:extLst>
      <p:ext uri="{BB962C8B-B14F-4D97-AF65-F5344CB8AC3E}">
        <p14:creationId xmlns:p14="http://schemas.microsoft.com/office/powerpoint/2010/main" val="1523519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71A12D88-2B8E-43E0-9E13-F7165E6086B4}"/>
              </a:ext>
            </a:extLst>
          </p:cNvPr>
          <p:cNvSpPr>
            <a:spLocks noGrp="1"/>
          </p:cNvSpPr>
          <p:nvPr>
            <p:ph type="title"/>
          </p:nvPr>
        </p:nvSpPr>
        <p:spPr>
          <a:xfrm>
            <a:off x="1098468" y="885651"/>
            <a:ext cx="3229803" cy="4624603"/>
          </a:xfrm>
        </p:spPr>
        <p:txBody>
          <a:bodyPr>
            <a:normAutofit/>
          </a:bodyPr>
          <a:lstStyle/>
          <a:p>
            <a:r>
              <a:rPr lang="en-US" b="1" dirty="0">
                <a:solidFill>
                  <a:srgbClr val="FFFFFF"/>
                </a:solidFill>
              </a:rPr>
              <a:t>PPE</a:t>
            </a:r>
          </a:p>
        </p:txBody>
      </p:sp>
      <p:sp>
        <p:nvSpPr>
          <p:cNvPr id="3" name="Content Placeholder 2">
            <a:extLst>
              <a:ext uri="{FF2B5EF4-FFF2-40B4-BE49-F238E27FC236}">
                <a16:creationId xmlns:a16="http://schemas.microsoft.com/office/drawing/2014/main" id="{2052CE11-46E8-400E-BE12-856A90FD1817}"/>
              </a:ext>
            </a:extLst>
          </p:cNvPr>
          <p:cNvSpPr>
            <a:spLocks noGrp="1"/>
          </p:cNvSpPr>
          <p:nvPr>
            <p:ph idx="1"/>
          </p:nvPr>
        </p:nvSpPr>
        <p:spPr>
          <a:xfrm>
            <a:off x="4978708" y="885651"/>
            <a:ext cx="6525220" cy="4616849"/>
          </a:xfrm>
        </p:spPr>
        <p:txBody>
          <a:bodyPr anchor="ctr">
            <a:normAutofit/>
          </a:bodyPr>
          <a:lstStyle/>
          <a:p>
            <a:endParaRPr lang="en-US" sz="2400" dirty="0"/>
          </a:p>
          <a:p>
            <a:r>
              <a:rPr lang="en-US" sz="2400" dirty="0"/>
              <a:t>Gloves – double gloves are not needed</a:t>
            </a:r>
          </a:p>
          <a:p>
            <a:r>
              <a:rPr lang="en-US" sz="2400" dirty="0"/>
              <a:t>Cover gown or coveralls</a:t>
            </a:r>
          </a:p>
          <a:p>
            <a:r>
              <a:rPr lang="en-US" sz="2400" dirty="0"/>
              <a:t>Protective eyewear</a:t>
            </a:r>
          </a:p>
          <a:p>
            <a:r>
              <a:rPr lang="en-US" sz="2400" dirty="0"/>
              <a:t>Surgical masks/ respirators</a:t>
            </a:r>
          </a:p>
        </p:txBody>
      </p:sp>
    </p:spTree>
    <p:extLst>
      <p:ext uri="{BB962C8B-B14F-4D97-AF65-F5344CB8AC3E}">
        <p14:creationId xmlns:p14="http://schemas.microsoft.com/office/powerpoint/2010/main" val="1191859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7D1849B-253A-4EA9-8361-66B493ECC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347" y="0"/>
            <a:ext cx="5295305" cy="6858000"/>
          </a:xfrm>
          <a:prstGeom prst="rect">
            <a:avLst/>
          </a:prstGeom>
        </p:spPr>
      </p:pic>
    </p:spTree>
    <p:extLst>
      <p:ext uri="{BB962C8B-B14F-4D97-AF65-F5344CB8AC3E}">
        <p14:creationId xmlns:p14="http://schemas.microsoft.com/office/powerpoint/2010/main" val="2864470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C3EFD13-3CD8-4457-B029-DD736C9E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AA9B61C3-6D3C-4B90-B343-810EC252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2216693"/>
            <a:ext cx="7447880" cy="353107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CD68EF6-6943-4770-97C0-F9DEDAB0DCF3}"/>
              </a:ext>
            </a:extLst>
          </p:cNvPr>
          <p:cNvSpPr>
            <a:spLocks noGrp="1"/>
          </p:cNvSpPr>
          <p:nvPr>
            <p:ph type="ctrTitle"/>
          </p:nvPr>
        </p:nvSpPr>
        <p:spPr>
          <a:xfrm>
            <a:off x="4903099" y="2571909"/>
            <a:ext cx="5875165" cy="2826912"/>
          </a:xfrm>
        </p:spPr>
        <p:txBody>
          <a:bodyPr anchor="ctr">
            <a:normAutofit/>
          </a:bodyPr>
          <a:lstStyle/>
          <a:p>
            <a:pPr algn="l"/>
            <a:r>
              <a:rPr lang="en-US" dirty="0">
                <a:solidFill>
                  <a:srgbClr val="FFFFFF"/>
                </a:solidFill>
              </a:rPr>
              <a:t>Exposure</a:t>
            </a:r>
          </a:p>
        </p:txBody>
      </p:sp>
      <p:sp>
        <p:nvSpPr>
          <p:cNvPr id="15" name="Freeform 5">
            <a:extLst>
              <a:ext uri="{FF2B5EF4-FFF2-40B4-BE49-F238E27FC236}">
                <a16:creationId xmlns:a16="http://schemas.microsoft.com/office/drawing/2014/main" id="{C1257FDB-F578-4AA9-844B-CF6CFA2F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1515074"/>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9999F923-F60C-4033-A0C7-BA36D1A44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1172042"/>
            <a:ext cx="687754" cy="382023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F8C27FAF-AD0A-489C-A7B5-16CBFBB06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987643"/>
            <a:ext cx="347200" cy="3699706"/>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8">
            <a:extLst>
              <a:ext uri="{FF2B5EF4-FFF2-40B4-BE49-F238E27FC236}">
                <a16:creationId xmlns:a16="http://schemas.microsoft.com/office/drawing/2014/main" id="{583B1E3E-6E8E-4E48-9EA6-56F1E306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40829" y="965200"/>
            <a:ext cx="330415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Subtitle 5">
            <a:extLst>
              <a:ext uri="{FF2B5EF4-FFF2-40B4-BE49-F238E27FC236}">
                <a16:creationId xmlns:a16="http://schemas.microsoft.com/office/drawing/2014/main" id="{3547D166-5B68-433D-9448-FF38EF63376B}"/>
              </a:ext>
            </a:extLst>
          </p:cNvPr>
          <p:cNvSpPr>
            <a:spLocks noGrp="1"/>
          </p:cNvSpPr>
          <p:nvPr>
            <p:ph type="subTitle" idx="1"/>
          </p:nvPr>
        </p:nvSpPr>
        <p:spPr>
          <a:xfrm>
            <a:off x="1262562" y="1286933"/>
            <a:ext cx="2653285" cy="2843319"/>
          </a:xfrm>
        </p:spPr>
        <p:txBody>
          <a:bodyPr anchor="ctr">
            <a:normAutofit/>
          </a:bodyPr>
          <a:lstStyle/>
          <a:p>
            <a:r>
              <a:rPr lang="en-US" sz="4800" dirty="0">
                <a:solidFill>
                  <a:srgbClr val="FFFFFF"/>
                </a:solidFill>
              </a:rPr>
              <a:t>Define</a:t>
            </a:r>
          </a:p>
        </p:txBody>
      </p:sp>
      <p:sp>
        <p:nvSpPr>
          <p:cNvPr id="4" name="Slide Number Placeholder 3">
            <a:extLst>
              <a:ext uri="{FF2B5EF4-FFF2-40B4-BE49-F238E27FC236}">
                <a16:creationId xmlns:a16="http://schemas.microsoft.com/office/drawing/2014/main" id="{5E767E9D-E1EF-42E7-8C35-06BC652C37AA}"/>
              </a:ext>
            </a:extLst>
          </p:cNvPr>
          <p:cNvSpPr>
            <a:spLocks noGrp="1"/>
          </p:cNvSpPr>
          <p:nvPr>
            <p:ph type="sldNum" sz="quarter" idx="12"/>
          </p:nvPr>
        </p:nvSpPr>
        <p:spPr>
          <a:xfrm>
            <a:off x="10707624" y="6382512"/>
            <a:ext cx="685800" cy="320040"/>
          </a:xfrm>
        </p:spPr>
        <p:txBody>
          <a:bodyPr>
            <a:normAutofit/>
          </a:bodyPr>
          <a:lstStyle/>
          <a:p>
            <a:pPr>
              <a:spcAft>
                <a:spcPts val="600"/>
              </a:spcAft>
              <a:defRPr/>
            </a:pPr>
            <a:fld id="{EEA00BE9-8C9E-433D-B2E0-A6DDB2851578}" type="slidenum">
              <a:rPr lang="en-US" sz="1000"/>
              <a:pPr>
                <a:spcAft>
                  <a:spcPts val="600"/>
                </a:spcAft>
                <a:defRPr/>
              </a:pPr>
              <a:t>26</a:t>
            </a:fld>
            <a:endParaRPr lang="en-US" sz="1000" dirty="0"/>
          </a:p>
        </p:txBody>
      </p:sp>
    </p:spTree>
    <p:extLst>
      <p:ext uri="{BB962C8B-B14F-4D97-AF65-F5344CB8AC3E}">
        <p14:creationId xmlns:p14="http://schemas.microsoft.com/office/powerpoint/2010/main" val="25241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8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08364D6B-825C-496F-B936-17819D8B7DC5}"/>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Exposure</a:t>
            </a:r>
          </a:p>
        </p:txBody>
      </p:sp>
      <p:sp>
        <p:nvSpPr>
          <p:cNvPr id="3" name="Content Placeholder 2">
            <a:extLst>
              <a:ext uri="{FF2B5EF4-FFF2-40B4-BE49-F238E27FC236}">
                <a16:creationId xmlns:a16="http://schemas.microsoft.com/office/drawing/2014/main" id="{38BC5209-77BC-4609-8527-CFF1EC19987C}"/>
              </a:ext>
            </a:extLst>
          </p:cNvPr>
          <p:cNvSpPr>
            <a:spLocks noGrp="1"/>
          </p:cNvSpPr>
          <p:nvPr>
            <p:ph idx="1"/>
          </p:nvPr>
        </p:nvSpPr>
        <p:spPr>
          <a:xfrm>
            <a:off x="4978708" y="885651"/>
            <a:ext cx="6525220" cy="4616849"/>
          </a:xfrm>
        </p:spPr>
        <p:txBody>
          <a:bodyPr anchor="ctr">
            <a:normAutofit/>
          </a:bodyPr>
          <a:lstStyle/>
          <a:p>
            <a:r>
              <a:rPr lang="en-US" sz="2400" dirty="0"/>
              <a:t>Risk Assessment -  Patient s/s and duration of exposure</a:t>
            </a:r>
          </a:p>
          <a:p>
            <a:endParaRPr lang="en-US" sz="2400" dirty="0"/>
          </a:p>
          <a:p>
            <a:pPr lvl="1"/>
            <a:r>
              <a:rPr lang="en-US" u="sng" dirty="0"/>
              <a:t>High Risk </a:t>
            </a:r>
            <a:r>
              <a:rPr lang="en-US" dirty="0"/>
              <a:t>– HCP performed or were present when AGPs were performed on patients with COVID-19 without use of PPE</a:t>
            </a:r>
          </a:p>
          <a:p>
            <a:pPr lvl="1"/>
            <a:endParaRPr lang="en-US" dirty="0"/>
          </a:p>
          <a:p>
            <a:pPr lvl="1"/>
            <a:r>
              <a:rPr lang="en-US" u="sng" dirty="0"/>
              <a:t>Medium Risk </a:t>
            </a:r>
            <a:r>
              <a:rPr lang="en-US" dirty="0"/>
              <a:t>– prolonged close contact with COVID-19 patients and HCP hands or mucous membranes were exposed</a:t>
            </a:r>
          </a:p>
        </p:txBody>
      </p:sp>
      <p:sp>
        <p:nvSpPr>
          <p:cNvPr id="4" name="Slide Number Placeholder 3">
            <a:extLst>
              <a:ext uri="{FF2B5EF4-FFF2-40B4-BE49-F238E27FC236}">
                <a16:creationId xmlns:a16="http://schemas.microsoft.com/office/drawing/2014/main" id="{D298446A-273D-4AFD-8A64-C45CDFD5974D}"/>
              </a:ext>
            </a:extLst>
          </p:cNvPr>
          <p:cNvSpPr>
            <a:spLocks noGrp="1"/>
          </p:cNvSpPr>
          <p:nvPr>
            <p:ph type="sldNum" sz="quarter" idx="12"/>
          </p:nvPr>
        </p:nvSpPr>
        <p:spPr>
          <a:xfrm>
            <a:off x="10707624" y="6382512"/>
            <a:ext cx="685800" cy="320040"/>
          </a:xfrm>
        </p:spPr>
        <p:txBody>
          <a:bodyPr>
            <a:normAutofit/>
          </a:bodyPr>
          <a:lstStyle/>
          <a:p>
            <a:pPr>
              <a:spcAft>
                <a:spcPts val="600"/>
              </a:spcAft>
              <a:defRPr/>
            </a:pPr>
            <a:fld id="{EEA00BE9-8C9E-433D-B2E0-A6DDB2851578}" type="slidenum">
              <a:rPr lang="en-US" sz="1000"/>
              <a:pPr>
                <a:spcAft>
                  <a:spcPts val="600"/>
                </a:spcAft>
                <a:defRPr/>
              </a:pPr>
              <a:t>27</a:t>
            </a:fld>
            <a:endParaRPr lang="en-US" sz="1000" dirty="0"/>
          </a:p>
        </p:txBody>
      </p:sp>
    </p:spTree>
    <p:extLst>
      <p:ext uri="{BB962C8B-B14F-4D97-AF65-F5344CB8AC3E}">
        <p14:creationId xmlns:p14="http://schemas.microsoft.com/office/powerpoint/2010/main" val="3545543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CC1F105E-2CFD-4F9B-B659-ECC6AC6D2970}"/>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b="1" kern="1200" dirty="0">
                <a:solidFill>
                  <a:schemeClr val="accent1"/>
                </a:solidFill>
                <a:latin typeface="+mj-lt"/>
                <a:ea typeface="+mj-ea"/>
                <a:cs typeface="+mj-cs"/>
              </a:rPr>
              <a:t>Work Restriction</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DAF913E-18CA-45C8-8C74-D9D3ED1E5990}"/>
              </a:ext>
            </a:extLst>
          </p:cNvPr>
          <p:cNvSpPr>
            <a:spLocks noGrp="1"/>
          </p:cNvSpPr>
          <p:nvPr>
            <p:ph idx="1"/>
          </p:nvPr>
        </p:nvSpPr>
        <p:spPr>
          <a:xfrm>
            <a:off x="4976030" y="963507"/>
            <a:ext cx="6250940" cy="2304627"/>
          </a:xfrm>
        </p:spPr>
        <p:txBody>
          <a:bodyPr vert="horz" lIns="91440" tIns="45720" rIns="91440" bIns="45720" rtlCol="0" anchor="b">
            <a:normAutofit/>
          </a:bodyPr>
          <a:lstStyle/>
          <a:p>
            <a:endParaRPr lang="en-US" sz="2000" dirty="0"/>
          </a:p>
          <a:p>
            <a:r>
              <a:rPr lang="en-US" sz="2000" dirty="0"/>
              <a:t>EMS agencies should develop sick-leave policies for EMS personnel that are nonpunitive, flexible, and consistent with public health guidance. Ensure all EMS personnel, including staff who are not directly employed by the healthcare facility but provide essential daily services, are aware of the sick-leave policies.</a:t>
            </a:r>
          </a:p>
        </p:txBody>
      </p:sp>
      <p:sp>
        <p:nvSpPr>
          <p:cNvPr id="5" name="TextBox 4">
            <a:extLst>
              <a:ext uri="{FF2B5EF4-FFF2-40B4-BE49-F238E27FC236}">
                <a16:creationId xmlns:a16="http://schemas.microsoft.com/office/drawing/2014/main" id="{B010B217-B511-4A19-BAB3-9252D47BB593}"/>
              </a:ext>
            </a:extLst>
          </p:cNvPr>
          <p:cNvSpPr txBox="1"/>
          <p:nvPr/>
        </p:nvSpPr>
        <p:spPr>
          <a:xfrm>
            <a:off x="4976030" y="3589866"/>
            <a:ext cx="6250940" cy="23046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CDC EMS Interim Guidelines</a:t>
            </a:r>
          </a:p>
        </p:txBody>
      </p:sp>
    </p:spTree>
    <p:extLst>
      <p:ext uri="{BB962C8B-B14F-4D97-AF65-F5344CB8AC3E}">
        <p14:creationId xmlns:p14="http://schemas.microsoft.com/office/powerpoint/2010/main" val="2805340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730" name="Picture 2" descr="Image result for isolation&quot;">
            <a:extLst>
              <a:ext uri="{FF2B5EF4-FFF2-40B4-BE49-F238E27FC236}">
                <a16:creationId xmlns:a16="http://schemas.microsoft.com/office/drawing/2014/main" id="{6575182F-D375-412E-A2AD-76519C2B71F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316" b="5307"/>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25DA999-0DF0-4FDE-B5A1-5AC27D7581AB}"/>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US" sz="6000" dirty="0"/>
              <a:t>Quarantine </a:t>
            </a:r>
          </a:p>
        </p:txBody>
      </p:sp>
      <p:cxnSp>
        <p:nvCxnSpPr>
          <p:cNvPr id="73" name="Straight Connector 72">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F38A8426-5536-4B57-8A02-FF3B9D2942C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EA00BE9-8C9E-433D-B2E0-A6DDB2851578}" type="slidenum">
              <a:rPr lang="en-US">
                <a:solidFill>
                  <a:schemeClr val="tx1">
                    <a:alpha val="80000"/>
                  </a:schemeClr>
                </a:solidFill>
                <a:latin typeface="Calibri" panose="020F0502020204030204"/>
              </a:rPr>
              <a:pPr>
                <a:spcAft>
                  <a:spcPts val="600"/>
                </a:spcAft>
                <a:defRPr/>
              </a:pPr>
              <a:t>29</a:t>
            </a:fld>
            <a:endParaRPr lang="en-US" dirty="0">
              <a:solidFill>
                <a:schemeClr val="tx1">
                  <a:alpha val="80000"/>
                </a:schemeClr>
              </a:solidFill>
              <a:latin typeface="Calibri" panose="020F0502020204030204"/>
            </a:endParaRPr>
          </a:p>
        </p:txBody>
      </p:sp>
    </p:spTree>
    <p:extLst>
      <p:ext uri="{BB962C8B-B14F-4D97-AF65-F5344CB8AC3E}">
        <p14:creationId xmlns:p14="http://schemas.microsoft.com/office/powerpoint/2010/main" val="190599546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78">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80"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 name="Title 4">
            <a:extLst>
              <a:ext uri="{FF2B5EF4-FFF2-40B4-BE49-F238E27FC236}">
                <a16:creationId xmlns:a16="http://schemas.microsoft.com/office/drawing/2014/main" id="{8E8CD7D6-4412-47FB-99BD-9D24D95E3FDB}"/>
              </a:ext>
            </a:extLst>
          </p:cNvPr>
          <p:cNvSpPr>
            <a:spLocks noGrp="1"/>
          </p:cNvSpPr>
          <p:nvPr>
            <p:ph type="title"/>
          </p:nvPr>
        </p:nvSpPr>
        <p:spPr>
          <a:xfrm>
            <a:off x="1098468" y="885651"/>
            <a:ext cx="3229803" cy="4624603"/>
          </a:xfrm>
        </p:spPr>
        <p:txBody>
          <a:bodyPr>
            <a:normAutofit/>
          </a:bodyPr>
          <a:lstStyle/>
          <a:p>
            <a:r>
              <a:rPr lang="en-US" b="1" dirty="0">
                <a:solidFill>
                  <a:srgbClr val="FFFFFF"/>
                </a:solidFill>
              </a:rPr>
              <a:t>Causative Organism</a:t>
            </a:r>
          </a:p>
        </p:txBody>
      </p:sp>
      <p:sp useBgFill="1">
        <p:nvSpPr>
          <p:cNvPr id="6" name="Content Placeholder 5">
            <a:extLst>
              <a:ext uri="{FF2B5EF4-FFF2-40B4-BE49-F238E27FC236}">
                <a16:creationId xmlns:a16="http://schemas.microsoft.com/office/drawing/2014/main" id="{C87E2BDC-4290-4505-985F-D197A20CA985}"/>
              </a:ext>
            </a:extLst>
          </p:cNvPr>
          <p:cNvSpPr>
            <a:spLocks noGrp="1"/>
          </p:cNvSpPr>
          <p:nvPr>
            <p:ph idx="1"/>
          </p:nvPr>
        </p:nvSpPr>
        <p:spPr>
          <a:xfrm>
            <a:off x="4978708" y="885651"/>
            <a:ext cx="6525220" cy="4616849"/>
          </a:xfrm>
        </p:spPr>
        <p:txBody>
          <a:bodyPr anchor="ctr">
            <a:normAutofit/>
          </a:bodyPr>
          <a:lstStyle/>
          <a:p>
            <a:endParaRPr lang="en-US" sz="2400" dirty="0"/>
          </a:p>
          <a:p>
            <a:r>
              <a:rPr lang="en-US" sz="4800" dirty="0"/>
              <a:t>SARS CoV -2 Virus</a:t>
            </a:r>
          </a:p>
        </p:txBody>
      </p:sp>
    </p:spTree>
    <p:extLst>
      <p:ext uri="{BB962C8B-B14F-4D97-AF65-F5344CB8AC3E}">
        <p14:creationId xmlns:p14="http://schemas.microsoft.com/office/powerpoint/2010/main" val="1501243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766FAE-2C33-4B4C-9E18-22B09BFC3B57}"/>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Treatment Possibilities</a:t>
            </a:r>
          </a:p>
        </p:txBody>
      </p:sp>
      <p:graphicFrame>
        <p:nvGraphicFramePr>
          <p:cNvPr id="5" name="Content Placeholder 2">
            <a:extLst>
              <a:ext uri="{FF2B5EF4-FFF2-40B4-BE49-F238E27FC236}">
                <a16:creationId xmlns:a16="http://schemas.microsoft.com/office/drawing/2014/main" id="{727D3576-F658-4365-9FED-EE97C0E42A4E}"/>
              </a:ext>
            </a:extLst>
          </p:cNvPr>
          <p:cNvGraphicFramePr>
            <a:graphicFrameLocks noGrp="1"/>
          </p:cNvGraphicFramePr>
          <p:nvPr>
            <p:ph idx="1"/>
            <p:extLst>
              <p:ext uri="{D42A27DB-BD31-4B8C-83A1-F6EECF244321}">
                <p14:modId xmlns:p14="http://schemas.microsoft.com/office/powerpoint/2010/main" val="42637932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058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6ED4-D05F-4D5A-A8F2-868287C7A8C8}"/>
              </a:ext>
            </a:extLst>
          </p:cNvPr>
          <p:cNvSpPr>
            <a:spLocks noGrp="1"/>
          </p:cNvSpPr>
          <p:nvPr>
            <p:ph type="title"/>
          </p:nvPr>
        </p:nvSpPr>
        <p:spPr/>
        <p:txBody>
          <a:bodyPr/>
          <a:lstStyle/>
          <a:p>
            <a:r>
              <a:rPr lang="en-US" b="1" dirty="0">
                <a:solidFill>
                  <a:schemeClr val="tx1"/>
                </a:solidFill>
              </a:rPr>
              <a:t>Questions from the Infection Control Community</a:t>
            </a:r>
          </a:p>
        </p:txBody>
      </p:sp>
      <p:sp>
        <p:nvSpPr>
          <p:cNvPr id="3" name="Content Placeholder 2">
            <a:extLst>
              <a:ext uri="{FF2B5EF4-FFF2-40B4-BE49-F238E27FC236}">
                <a16:creationId xmlns:a16="http://schemas.microsoft.com/office/drawing/2014/main" id="{62E61FC3-7B4B-40CD-B933-7122385AC47F}"/>
              </a:ext>
            </a:extLst>
          </p:cNvPr>
          <p:cNvSpPr>
            <a:spLocks noGrp="1"/>
          </p:cNvSpPr>
          <p:nvPr>
            <p:ph idx="1"/>
          </p:nvPr>
        </p:nvSpPr>
        <p:spPr/>
        <p:txBody>
          <a:bodyPr/>
          <a:lstStyle/>
          <a:p>
            <a:pPr marL="0" indent="0">
              <a:spcBef>
                <a:spcPts val="0"/>
              </a:spcBef>
              <a:buSzPts val="1000"/>
              <a:buNone/>
              <a:tabLst>
                <a:tab pos="457200" algn="l"/>
              </a:tabLst>
            </a:pPr>
            <a:endParaRPr lang="en-US" dirty="0">
              <a:solidFill>
                <a:srgbClr val="333333"/>
              </a:solidFill>
              <a:latin typeface="Helvetica" panose="020B0604020202020204" pitchFamily="34" charset="0"/>
              <a:ea typeface="Times New Roman" panose="02020603050405020304" pitchFamily="18" charset="0"/>
            </a:endParaRPr>
          </a:p>
          <a:p>
            <a:pPr marL="0" indent="0">
              <a:spcBef>
                <a:spcPts val="0"/>
              </a:spcBef>
              <a:buSzPts val="1000"/>
              <a:buNone/>
              <a:tabLst>
                <a:tab pos="457200" algn="l"/>
              </a:tabLst>
            </a:pPr>
            <a:r>
              <a:rPr lang="en-US" dirty="0">
                <a:solidFill>
                  <a:srgbClr val="333333"/>
                </a:solidFill>
                <a:latin typeface="Helvetica" panose="020B0604020202020204" pitchFamily="34" charset="0"/>
                <a:ea typeface="Times New Roman" panose="02020603050405020304" pitchFamily="18" charset="0"/>
              </a:rPr>
              <a:t> Substitutions, alternatives, reuse and reprocessing of</a:t>
            </a:r>
          </a:p>
          <a:p>
            <a:pPr marL="0" indent="0">
              <a:spcBef>
                <a:spcPts val="0"/>
              </a:spcBef>
              <a:buSzPts val="1000"/>
              <a:buNone/>
              <a:tabLst>
                <a:tab pos="457200" algn="l"/>
              </a:tabLst>
            </a:pPr>
            <a:r>
              <a:rPr lang="en-US" dirty="0">
                <a:solidFill>
                  <a:srgbClr val="333333"/>
                </a:solidFill>
                <a:latin typeface="Helvetica" panose="020B0604020202020204" pitchFamily="34" charset="0"/>
                <a:ea typeface="Times New Roman" panose="02020603050405020304" pitchFamily="18" charset="0"/>
              </a:rPr>
              <a:t>   gowns, goggles, and masks/respirators to conserve</a:t>
            </a:r>
          </a:p>
          <a:p>
            <a:pPr marL="0" indent="0">
              <a:spcBef>
                <a:spcPts val="0"/>
              </a:spcBef>
              <a:buSzPts val="1000"/>
              <a:buNone/>
              <a:tabLst>
                <a:tab pos="457200" algn="l"/>
              </a:tabLst>
            </a:pPr>
            <a:r>
              <a:rPr lang="en-US" dirty="0">
                <a:solidFill>
                  <a:srgbClr val="333333"/>
                </a:solidFill>
                <a:latin typeface="Helvetica" panose="020B0604020202020204" pitchFamily="34" charset="0"/>
                <a:ea typeface="Times New Roman" panose="02020603050405020304" pitchFamily="18" charset="0"/>
              </a:rPr>
              <a:t>   supplies</a:t>
            </a:r>
          </a:p>
          <a:p>
            <a:pPr marL="0" indent="0">
              <a:spcBef>
                <a:spcPts val="0"/>
              </a:spcBef>
              <a:buSzPts val="1000"/>
              <a:buNone/>
              <a:tabLst>
                <a:tab pos="457200" algn="l"/>
              </a:tabLst>
            </a:pPr>
            <a:endParaRPr lang="en-US" dirty="0">
              <a:solidFill>
                <a:srgbClr val="333333"/>
              </a:solidFill>
              <a:latin typeface="Calibri" panose="020F0502020204030204" pitchFamily="34" charset="0"/>
              <a:ea typeface="Calibri" panose="020F0502020204030204" pitchFamily="34" charset="0"/>
            </a:endParaRPr>
          </a:p>
          <a:p>
            <a:pPr marL="0" indent="0">
              <a:spcBef>
                <a:spcPts val="0"/>
              </a:spcBef>
              <a:buSzPts val="1000"/>
              <a:buNone/>
              <a:tabLst>
                <a:tab pos="457200" algn="l"/>
              </a:tabLst>
            </a:pPr>
            <a:r>
              <a:rPr lang="en-US" dirty="0">
                <a:solidFill>
                  <a:srgbClr val="333333"/>
                </a:solidFill>
                <a:latin typeface="Helvetica" panose="020B0604020202020204" pitchFamily="34" charset="0"/>
                <a:ea typeface="Times New Roman" panose="02020603050405020304" pitchFamily="18" charset="0"/>
              </a:rPr>
              <a:t> Accessing PPE for patients receiving care at home</a:t>
            </a:r>
          </a:p>
          <a:p>
            <a:pPr marL="0" indent="0">
              <a:spcBef>
                <a:spcPts val="0"/>
              </a:spcBef>
              <a:buSzPts val="1000"/>
              <a:buNone/>
              <a:tabLst>
                <a:tab pos="457200" algn="l"/>
              </a:tabLst>
            </a:pPr>
            <a:endParaRPr lang="en-US" dirty="0">
              <a:solidFill>
                <a:srgbClr val="333333"/>
              </a:solidFill>
              <a:latin typeface="Calibri" panose="020F0502020204030204" pitchFamily="34" charset="0"/>
              <a:ea typeface="Calibri" panose="020F0502020204030204" pitchFamily="34" charset="0"/>
            </a:endParaRPr>
          </a:p>
          <a:p>
            <a:r>
              <a:rPr lang="en-US" dirty="0">
                <a:solidFill>
                  <a:srgbClr val="333333"/>
                </a:solidFill>
                <a:latin typeface="Helvetica" panose="020B0604020202020204" pitchFamily="34" charset="0"/>
                <a:ea typeface="Times New Roman" panose="02020603050405020304" pitchFamily="18" charset="0"/>
              </a:rPr>
              <a:t>Education of staff and patients to prevent </a:t>
            </a:r>
            <a:r>
              <a:rPr lang="en-US" b="1" dirty="0">
                <a:solidFill>
                  <a:srgbClr val="333333"/>
                </a:solidFill>
                <a:latin typeface="Helvetica" panose="020B0604020202020204" pitchFamily="34" charset="0"/>
                <a:ea typeface="Times New Roman" panose="02020603050405020304" pitchFamily="18" charset="0"/>
              </a:rPr>
              <a:t>misuse</a:t>
            </a:r>
            <a:r>
              <a:rPr lang="en-US" dirty="0">
                <a:solidFill>
                  <a:srgbClr val="333333"/>
                </a:solidFill>
                <a:latin typeface="Helvetica" panose="020B0604020202020204" pitchFamily="34" charset="0"/>
                <a:ea typeface="Times New Roman" panose="02020603050405020304" pitchFamily="18" charset="0"/>
              </a:rPr>
              <a:t> and </a:t>
            </a:r>
            <a:r>
              <a:rPr lang="en-US" b="1" dirty="0">
                <a:solidFill>
                  <a:srgbClr val="333333"/>
                </a:solidFill>
                <a:latin typeface="Helvetica" panose="020B0604020202020204" pitchFamily="34" charset="0"/>
                <a:ea typeface="Times New Roman" panose="02020603050405020304" pitchFamily="18" charset="0"/>
              </a:rPr>
              <a:t>overuse </a:t>
            </a:r>
            <a:r>
              <a:rPr lang="en-US" dirty="0">
                <a:solidFill>
                  <a:srgbClr val="333333"/>
                </a:solidFill>
                <a:latin typeface="Helvetica" panose="020B0604020202020204" pitchFamily="34" charset="0"/>
                <a:ea typeface="Times New Roman" panose="02020603050405020304" pitchFamily="18" charset="0"/>
              </a:rPr>
              <a:t>of PPE</a:t>
            </a:r>
            <a:endParaRPr lang="en-US" dirty="0"/>
          </a:p>
          <a:p>
            <a:endParaRPr lang="en-US" dirty="0"/>
          </a:p>
        </p:txBody>
      </p:sp>
    </p:spTree>
    <p:extLst>
      <p:ext uri="{BB962C8B-B14F-4D97-AF65-F5344CB8AC3E}">
        <p14:creationId xmlns:p14="http://schemas.microsoft.com/office/powerpoint/2010/main" val="1713495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897CE4-220B-465F-B1C1-B8192DC18BA1}"/>
              </a:ext>
            </a:extLst>
          </p:cNvPr>
          <p:cNvSpPr>
            <a:spLocks noGrp="1"/>
          </p:cNvSpPr>
          <p:nvPr>
            <p:ph type="title"/>
          </p:nvPr>
        </p:nvSpPr>
        <p:spPr>
          <a:xfrm>
            <a:off x="838200" y="365125"/>
            <a:ext cx="10515600" cy="1325563"/>
          </a:xfrm>
        </p:spPr>
        <p:txBody>
          <a:bodyPr>
            <a:normAutofit/>
          </a:bodyPr>
          <a:lstStyle/>
          <a:p>
            <a:pPr algn="ctr"/>
            <a:r>
              <a:rPr lang="en-US" b="1" dirty="0"/>
              <a:t>Unresolved Issues - Quarantine</a:t>
            </a:r>
          </a:p>
        </p:txBody>
      </p:sp>
      <p:graphicFrame>
        <p:nvGraphicFramePr>
          <p:cNvPr id="7" name="Content Placeholder 4">
            <a:extLst>
              <a:ext uri="{FF2B5EF4-FFF2-40B4-BE49-F238E27FC236}">
                <a16:creationId xmlns:a16="http://schemas.microsoft.com/office/drawing/2014/main" id="{F2A7B494-A932-4E74-B374-41DF8194D2E0}"/>
              </a:ext>
            </a:extLst>
          </p:cNvPr>
          <p:cNvGraphicFramePr>
            <a:graphicFrameLocks noGrp="1"/>
          </p:cNvGraphicFramePr>
          <p:nvPr>
            <p:ph idx="1"/>
            <p:extLst>
              <p:ext uri="{D42A27DB-BD31-4B8C-83A1-F6EECF244321}">
                <p14:modId xmlns:p14="http://schemas.microsoft.com/office/powerpoint/2010/main" val="358035422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781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9B5F94-B4BB-4A42-A2B5-2CF3252AB8B3}"/>
              </a:ext>
            </a:extLst>
          </p:cNvPr>
          <p:cNvSpPr>
            <a:spLocks noGrp="1"/>
          </p:cNvSpPr>
          <p:nvPr>
            <p:ph type="title"/>
          </p:nvPr>
        </p:nvSpPr>
        <p:spPr/>
        <p:txBody>
          <a:bodyPr/>
          <a:lstStyle/>
          <a:p>
            <a:r>
              <a:rPr lang="en-US" b="1" dirty="0"/>
              <a:t>CDC – Statement of Shortage of N95s</a:t>
            </a:r>
          </a:p>
        </p:txBody>
      </p:sp>
      <p:sp>
        <p:nvSpPr>
          <p:cNvPr id="5" name="Content Placeholder 4">
            <a:extLst>
              <a:ext uri="{FF2B5EF4-FFF2-40B4-BE49-F238E27FC236}">
                <a16:creationId xmlns:a16="http://schemas.microsoft.com/office/drawing/2014/main" id="{A4C3A7A1-97F6-40EC-AA21-FF0A60D88C83}"/>
              </a:ext>
            </a:extLst>
          </p:cNvPr>
          <p:cNvSpPr>
            <a:spLocks noGrp="1"/>
          </p:cNvSpPr>
          <p:nvPr>
            <p:ph idx="1"/>
          </p:nvPr>
        </p:nvSpPr>
        <p:spPr/>
        <p:txBody>
          <a:bodyPr/>
          <a:lstStyle/>
          <a:p>
            <a:endParaRPr lang="en-US" dirty="0"/>
          </a:p>
          <a:p>
            <a:r>
              <a:rPr lang="en-US" dirty="0"/>
              <a:t>Interim Infection Prevention and Control Recommendations for Patients with Suspected Coronavirus Disease 2019 –</a:t>
            </a:r>
          </a:p>
          <a:p>
            <a:pPr lvl="1"/>
            <a:endParaRPr lang="en-US" dirty="0"/>
          </a:p>
          <a:p>
            <a:pPr lvl="1"/>
            <a:r>
              <a:rPr lang="en-US" dirty="0"/>
              <a:t>Update PPE –</a:t>
            </a:r>
          </a:p>
          <a:p>
            <a:pPr marL="457200" lvl="1" indent="0">
              <a:buNone/>
            </a:pPr>
            <a:r>
              <a:rPr lang="en-US" dirty="0"/>
              <a:t>   “Based on local and regional situational analysis of PPE supplies, facemasks are an acceptable alternative when the supply chain of respirators cannot meet the demand”</a:t>
            </a:r>
          </a:p>
        </p:txBody>
      </p:sp>
      <p:sp>
        <p:nvSpPr>
          <p:cNvPr id="6" name="TextBox 5">
            <a:extLst>
              <a:ext uri="{FF2B5EF4-FFF2-40B4-BE49-F238E27FC236}">
                <a16:creationId xmlns:a16="http://schemas.microsoft.com/office/drawing/2014/main" id="{5A6DE550-1474-4D01-BBEC-B9EFD947C358}"/>
              </a:ext>
            </a:extLst>
          </p:cNvPr>
          <p:cNvSpPr txBox="1"/>
          <p:nvPr/>
        </p:nvSpPr>
        <p:spPr>
          <a:xfrm>
            <a:off x="6187736" y="6489577"/>
            <a:ext cx="2153538" cy="369332"/>
          </a:xfrm>
          <a:prstGeom prst="rect">
            <a:avLst/>
          </a:prstGeom>
          <a:noFill/>
        </p:spPr>
        <p:txBody>
          <a:bodyPr wrap="none" rtlCol="0">
            <a:spAutoFit/>
          </a:bodyPr>
          <a:lstStyle/>
          <a:p>
            <a:r>
              <a:rPr lang="en-US" dirty="0"/>
              <a:t>CDC, March 10, 2020</a:t>
            </a:r>
          </a:p>
        </p:txBody>
      </p:sp>
    </p:spTree>
    <p:extLst>
      <p:ext uri="{BB962C8B-B14F-4D97-AF65-F5344CB8AC3E}">
        <p14:creationId xmlns:p14="http://schemas.microsoft.com/office/powerpoint/2010/main" val="2871538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C893C4D-D687-4D79-B548-7C9E8AD1CE25}"/>
              </a:ext>
            </a:extLst>
          </p:cNvPr>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b="1" kern="1200">
                <a:solidFill>
                  <a:schemeClr val="accent1"/>
                </a:solidFill>
                <a:latin typeface="+mj-lt"/>
                <a:ea typeface="+mj-ea"/>
                <a:cs typeface="+mj-cs"/>
              </a:rPr>
              <a:t>Center for Medicare &amp; Medicaid Services</a:t>
            </a:r>
          </a:p>
        </p:txBody>
      </p:sp>
      <p:cxnSp>
        <p:nvCxnSpPr>
          <p:cNvPr id="13" name="Straight Connector 1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B3EAB7E3-083C-483A-9E31-FE59EE2EE9AB}"/>
              </a:ext>
            </a:extLst>
          </p:cNvPr>
          <p:cNvSpPr>
            <a:spLocks noGrp="1"/>
          </p:cNvSpPr>
          <p:nvPr>
            <p:ph idx="1"/>
          </p:nvPr>
        </p:nvSpPr>
        <p:spPr>
          <a:xfrm>
            <a:off x="4976030" y="963507"/>
            <a:ext cx="6250940" cy="2304627"/>
          </a:xfrm>
        </p:spPr>
        <p:txBody>
          <a:bodyPr vert="horz" lIns="91440" tIns="45720" rIns="91440" bIns="45720" rtlCol="0" anchor="b">
            <a:normAutofit/>
          </a:bodyPr>
          <a:lstStyle/>
          <a:p>
            <a:endParaRPr lang="en-US" sz="2000"/>
          </a:p>
          <a:p>
            <a:r>
              <a:rPr lang="en-US" sz="2000"/>
              <a:t>“today’s CMS memo implements CDC guidance by stating that facemasks are an acceptable temporary alternative to respirator”…</a:t>
            </a:r>
          </a:p>
        </p:txBody>
      </p:sp>
      <p:sp>
        <p:nvSpPr>
          <p:cNvPr id="6" name="TextBox 5">
            <a:extLst>
              <a:ext uri="{FF2B5EF4-FFF2-40B4-BE49-F238E27FC236}">
                <a16:creationId xmlns:a16="http://schemas.microsoft.com/office/drawing/2014/main" id="{72ABCBCE-8200-4497-9575-1B2F6015391D}"/>
              </a:ext>
            </a:extLst>
          </p:cNvPr>
          <p:cNvSpPr txBox="1"/>
          <p:nvPr/>
        </p:nvSpPr>
        <p:spPr>
          <a:xfrm>
            <a:off x="4976030" y="3589866"/>
            <a:ext cx="6250940" cy="23046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CMS, March 11, 2020</a:t>
            </a:r>
          </a:p>
        </p:txBody>
      </p:sp>
    </p:spTree>
    <p:extLst>
      <p:ext uri="{BB962C8B-B14F-4D97-AF65-F5344CB8AC3E}">
        <p14:creationId xmlns:p14="http://schemas.microsoft.com/office/powerpoint/2010/main" val="11991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13EA-C0B8-4EDD-8C31-D8D334E7BC1D}"/>
              </a:ext>
            </a:extLst>
          </p:cNvPr>
          <p:cNvSpPr>
            <a:spLocks noGrp="1"/>
          </p:cNvSpPr>
          <p:nvPr>
            <p:ph type="title"/>
          </p:nvPr>
        </p:nvSpPr>
        <p:spPr/>
        <p:txBody>
          <a:bodyPr/>
          <a:lstStyle/>
          <a:p>
            <a:r>
              <a:rPr lang="en-US" b="1" dirty="0"/>
              <a:t>FDA Statement of Masks - Shortages</a:t>
            </a:r>
          </a:p>
        </p:txBody>
      </p:sp>
      <p:sp>
        <p:nvSpPr>
          <p:cNvPr id="3" name="Content Placeholder 2">
            <a:extLst>
              <a:ext uri="{FF2B5EF4-FFF2-40B4-BE49-F238E27FC236}">
                <a16:creationId xmlns:a16="http://schemas.microsoft.com/office/drawing/2014/main" id="{6C3F6EA3-0957-4747-9056-48B06AB83769}"/>
              </a:ext>
            </a:extLst>
          </p:cNvPr>
          <p:cNvSpPr>
            <a:spLocks noGrp="1"/>
          </p:cNvSpPr>
          <p:nvPr>
            <p:ph idx="1"/>
          </p:nvPr>
        </p:nvSpPr>
        <p:spPr/>
        <p:txBody>
          <a:bodyPr>
            <a:normAutofit fontScale="47500" lnSpcReduction="20000"/>
          </a:bodyPr>
          <a:lstStyle/>
          <a:p>
            <a:endParaRPr lang="en-US" dirty="0"/>
          </a:p>
          <a:p>
            <a:r>
              <a:rPr lang="en-US" b="1" dirty="0"/>
              <a:t>If Surgical Masks and/or Gowns Are Running Low:</a:t>
            </a:r>
          </a:p>
          <a:p>
            <a:endParaRPr lang="en-US" dirty="0"/>
          </a:p>
          <a:p>
            <a:pPr lvl="1"/>
            <a:r>
              <a:rPr lang="en-US" sz="2900" dirty="0"/>
              <a:t>Extend the use of single use gowns for healthcare providers without changing the gown between patients with the same infectious disease diagnosis or exposure who are maintained in a confined area. If the gown becomes contaminated, replace it.</a:t>
            </a:r>
          </a:p>
          <a:p>
            <a:pPr lvl="1"/>
            <a:r>
              <a:rPr lang="en-US" sz="2900" dirty="0"/>
              <a:t>Use surgical masks and/or gowns that meet CDC recommendations and/or ANSI standards for fluid resistance and bacterial filtration efficiency.</a:t>
            </a:r>
          </a:p>
          <a:p>
            <a:pPr lvl="1"/>
            <a:r>
              <a:rPr lang="en-US" sz="2900" dirty="0"/>
              <a:t>Prioritize the use of unexpired FDA-cleared surgical masks for healthcare providers in procedures where it is important to protect the healthcare provider and/or the patient from risk of exposure to blood and body fluids.</a:t>
            </a:r>
          </a:p>
          <a:p>
            <a:pPr lvl="1"/>
            <a:endParaRPr lang="en-US" sz="2900" dirty="0"/>
          </a:p>
          <a:p>
            <a:pPr lvl="1"/>
            <a:r>
              <a:rPr lang="en-US" sz="2900" dirty="0"/>
              <a:t>Use surgical masks beyond the manufacturer-designated shelf life in a setting where there is a lower risk of transmission(e.g., non-surgical). The user should visibly inspect the product prior to use and, if there are concerns (such as degraded materials or visible tears), discard the product.</a:t>
            </a:r>
          </a:p>
          <a:p>
            <a:pPr lvl="1"/>
            <a:endParaRPr lang="en-US" sz="2900" dirty="0"/>
          </a:p>
          <a:p>
            <a:pPr lvl="1"/>
            <a:r>
              <a:rPr lang="en-US" sz="2900" dirty="0"/>
              <a:t>Re-use surgical masks during care for multiple patients where they are used to protect the healthcare provider from an activity with low transmission risk (such as dispensing medications) and thus do not create a risk to the healthcare provider or patient. If the mask becomes contaminated, replace it.</a:t>
            </a:r>
          </a:p>
          <a:p>
            <a:pPr lvl="1"/>
            <a:endParaRPr lang="en-US" sz="2900" dirty="0"/>
          </a:p>
          <a:p>
            <a:pPr lvl="1"/>
            <a:r>
              <a:rPr lang="en-US" sz="2900" dirty="0"/>
              <a:t>Be aware that counterfeit masks and gowns may be on the market, especially during this time of reduced supply.</a:t>
            </a:r>
          </a:p>
          <a:p>
            <a:pPr marL="0" indent="0">
              <a:buNone/>
            </a:pPr>
            <a:br>
              <a:rPr lang="en-US" sz="2900" dirty="0"/>
            </a:br>
            <a:endParaRPr lang="en-US" sz="2900" dirty="0"/>
          </a:p>
        </p:txBody>
      </p:sp>
      <p:sp>
        <p:nvSpPr>
          <p:cNvPr id="4" name="TextBox 3">
            <a:extLst>
              <a:ext uri="{FF2B5EF4-FFF2-40B4-BE49-F238E27FC236}">
                <a16:creationId xmlns:a16="http://schemas.microsoft.com/office/drawing/2014/main" id="{91777627-1B9D-414A-9C5C-392C441311E2}"/>
              </a:ext>
            </a:extLst>
          </p:cNvPr>
          <p:cNvSpPr txBox="1"/>
          <p:nvPr/>
        </p:nvSpPr>
        <p:spPr>
          <a:xfrm>
            <a:off x="5770485" y="6391922"/>
            <a:ext cx="2494626" cy="369332"/>
          </a:xfrm>
          <a:prstGeom prst="rect">
            <a:avLst/>
          </a:prstGeom>
          <a:noFill/>
        </p:spPr>
        <p:txBody>
          <a:bodyPr wrap="square" rtlCol="0">
            <a:spAutoFit/>
          </a:bodyPr>
          <a:lstStyle/>
          <a:p>
            <a:r>
              <a:rPr lang="en-US" dirty="0"/>
              <a:t>FDA, March 11, 2020</a:t>
            </a:r>
          </a:p>
        </p:txBody>
      </p:sp>
    </p:spTree>
    <p:extLst>
      <p:ext uri="{BB962C8B-B14F-4D97-AF65-F5344CB8AC3E}">
        <p14:creationId xmlns:p14="http://schemas.microsoft.com/office/powerpoint/2010/main" val="660893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9985-EAA3-4A97-914E-48219A5829E8}"/>
              </a:ext>
            </a:extLst>
          </p:cNvPr>
          <p:cNvSpPr>
            <a:spLocks noGrp="1"/>
          </p:cNvSpPr>
          <p:nvPr>
            <p:ph type="title"/>
          </p:nvPr>
        </p:nvSpPr>
        <p:spPr/>
        <p:txBody>
          <a:bodyPr/>
          <a:lstStyle/>
          <a:p>
            <a:r>
              <a:rPr lang="en-US" b="1" dirty="0"/>
              <a:t>Getting Medications</a:t>
            </a:r>
          </a:p>
        </p:txBody>
      </p:sp>
      <p:sp>
        <p:nvSpPr>
          <p:cNvPr id="3" name="Content Placeholder 2">
            <a:extLst>
              <a:ext uri="{FF2B5EF4-FFF2-40B4-BE49-F238E27FC236}">
                <a16:creationId xmlns:a16="http://schemas.microsoft.com/office/drawing/2014/main" id="{A8433B8E-049F-4E88-9FEF-D27CD801FD65}"/>
              </a:ext>
            </a:extLst>
          </p:cNvPr>
          <p:cNvSpPr>
            <a:spLocks noGrp="1"/>
          </p:cNvSpPr>
          <p:nvPr>
            <p:ph idx="1"/>
          </p:nvPr>
        </p:nvSpPr>
        <p:spPr/>
        <p:txBody>
          <a:bodyPr/>
          <a:lstStyle/>
          <a:p>
            <a:endParaRPr lang="en-US" dirty="0"/>
          </a:p>
          <a:p>
            <a:endParaRPr lang="en-US" dirty="0"/>
          </a:p>
          <a:p>
            <a:r>
              <a:rPr lang="en-US" dirty="0"/>
              <a:t>There is discussion regarding extending refill times and Extending mail in service</a:t>
            </a:r>
          </a:p>
          <a:p>
            <a:endParaRPr lang="en-US" dirty="0"/>
          </a:p>
          <a:p>
            <a:r>
              <a:rPr lang="en-US" dirty="0"/>
              <a:t>Nothing has been mentioned about funds to pay for medication</a:t>
            </a:r>
          </a:p>
        </p:txBody>
      </p:sp>
    </p:spTree>
    <p:extLst>
      <p:ext uri="{BB962C8B-B14F-4D97-AF65-F5344CB8AC3E}">
        <p14:creationId xmlns:p14="http://schemas.microsoft.com/office/powerpoint/2010/main" val="513586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white sign&#10;&#10;Description automatically generated">
            <a:extLst>
              <a:ext uri="{FF2B5EF4-FFF2-40B4-BE49-F238E27FC236}">
                <a16:creationId xmlns:a16="http://schemas.microsoft.com/office/drawing/2014/main" id="{79E47234-03B1-4FDC-B12A-979360871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9" y="1606295"/>
            <a:ext cx="2846363" cy="4255313"/>
          </a:xfrm>
          <a:prstGeom prst="rect">
            <a:avLst/>
          </a:prstGeom>
        </p:spPr>
      </p:pic>
    </p:spTree>
    <p:extLst>
      <p:ext uri="{BB962C8B-B14F-4D97-AF65-F5344CB8AC3E}">
        <p14:creationId xmlns:p14="http://schemas.microsoft.com/office/powerpoint/2010/main" val="2837932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58E966-456A-48F4-81B4-C4D0C0020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54331"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6901"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8912"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1" y="1124043"/>
            <a:ext cx="6477233"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F04457C-B678-40CD-B24C-6B7DF07DCF8B}"/>
              </a:ext>
            </a:extLst>
          </p:cNvPr>
          <p:cNvSpPr>
            <a:spLocks noGrp="1"/>
          </p:cNvSpPr>
          <p:nvPr>
            <p:ph type="title"/>
          </p:nvPr>
        </p:nvSpPr>
        <p:spPr>
          <a:xfrm>
            <a:off x="1371599" y="1445775"/>
            <a:ext cx="5385391" cy="3342435"/>
          </a:xfrm>
        </p:spPr>
        <p:txBody>
          <a:bodyPr vert="horz" lIns="91440" tIns="45720" rIns="91440" bIns="45720" rtlCol="0" anchor="ctr">
            <a:normAutofit/>
          </a:bodyPr>
          <a:lstStyle/>
          <a:p>
            <a:pPr algn="r"/>
            <a:r>
              <a:rPr lang="en-US" b="1" kern="1200">
                <a:solidFill>
                  <a:srgbClr val="FFFFFF"/>
                </a:solidFill>
                <a:latin typeface="+mj-lt"/>
                <a:ea typeface="+mj-ea"/>
                <a:cs typeface="+mj-cs"/>
              </a:rPr>
              <a:t>Questions ?</a:t>
            </a:r>
          </a:p>
        </p:txBody>
      </p:sp>
      <p:sp>
        <p:nvSpPr>
          <p:cNvPr id="3" name="Text Placeholder 2">
            <a:extLst>
              <a:ext uri="{FF2B5EF4-FFF2-40B4-BE49-F238E27FC236}">
                <a16:creationId xmlns:a16="http://schemas.microsoft.com/office/drawing/2014/main" id="{8BDEA66B-54B9-4D56-B0E3-F2D89BF685EF}"/>
              </a:ext>
            </a:extLst>
          </p:cNvPr>
          <p:cNvSpPr>
            <a:spLocks noGrp="1"/>
          </p:cNvSpPr>
          <p:nvPr>
            <p:ph type="body" idx="1"/>
          </p:nvPr>
        </p:nvSpPr>
        <p:spPr>
          <a:xfrm>
            <a:off x="7927225" y="1483341"/>
            <a:ext cx="3682853" cy="3472651"/>
          </a:xfrm>
        </p:spPr>
        <p:txBody>
          <a:bodyPr vert="horz" lIns="91440" tIns="45720" rIns="91440" bIns="45720" rtlCol="0" anchor="ctr">
            <a:normAutofit/>
          </a:bodyPr>
          <a:lstStyle/>
          <a:p>
            <a:endParaRPr lang="en-US" sz="2800" kern="1200">
              <a:solidFill>
                <a:schemeClr val="tx1"/>
              </a:solidFill>
              <a:latin typeface="+mn-lt"/>
              <a:ea typeface="+mn-ea"/>
              <a:cs typeface="+mn-cs"/>
            </a:endParaRPr>
          </a:p>
          <a:p>
            <a:r>
              <a:rPr lang="en-US" sz="2800" b="1" kern="1200">
                <a:solidFill>
                  <a:schemeClr val="tx1"/>
                </a:solidFill>
                <a:latin typeface="+mn-lt"/>
                <a:ea typeface="+mn-ea"/>
                <a:cs typeface="+mn-cs"/>
              </a:rPr>
              <a:t>703-365-8388</a:t>
            </a:r>
          </a:p>
          <a:p>
            <a:r>
              <a:rPr lang="en-US" sz="2800" b="1" kern="1200">
                <a:solidFill>
                  <a:schemeClr val="tx1"/>
                </a:solidFill>
                <a:latin typeface="+mn-lt"/>
                <a:ea typeface="+mn-ea"/>
                <a:cs typeface="+mn-cs"/>
              </a:rPr>
              <a:t>info@ic-ec.com</a:t>
            </a:r>
          </a:p>
        </p:txBody>
      </p:sp>
    </p:spTree>
    <p:extLst>
      <p:ext uri="{BB962C8B-B14F-4D97-AF65-F5344CB8AC3E}">
        <p14:creationId xmlns:p14="http://schemas.microsoft.com/office/powerpoint/2010/main" val="228979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071723A-CF26-4534-89C4-B73C60B66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79570B8-A1F0-45BA-881E-728CB053E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AC4F8715-86BE-45B6-95A5-47A5FACAB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25" name="Rectangle 64">
              <a:extLst>
                <a:ext uri="{FF2B5EF4-FFF2-40B4-BE49-F238E27FC236}">
                  <a16:creationId xmlns:a16="http://schemas.microsoft.com/office/drawing/2014/main" id="{F53C0DC6-9E0C-47D2-9CE9-9A4FC1A34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6">
              <a:extLst>
                <a:ext uri="{FF2B5EF4-FFF2-40B4-BE49-F238E27FC236}">
                  <a16:creationId xmlns:a16="http://schemas.microsoft.com/office/drawing/2014/main" id="{57EB1DDD-E4DC-4CB4-8E6A-8069F209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4">
              <a:extLst>
                <a:ext uri="{FF2B5EF4-FFF2-40B4-BE49-F238E27FC236}">
                  <a16:creationId xmlns:a16="http://schemas.microsoft.com/office/drawing/2014/main" id="{3D37EC1E-6F49-43C8-BC65-C83C08D44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66">
              <a:extLst>
                <a:ext uri="{FF2B5EF4-FFF2-40B4-BE49-F238E27FC236}">
                  <a16:creationId xmlns:a16="http://schemas.microsoft.com/office/drawing/2014/main" id="{630BC77E-4582-4B1B-9056-2C72A3BA7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64">
              <a:extLst>
                <a:ext uri="{FF2B5EF4-FFF2-40B4-BE49-F238E27FC236}">
                  <a16:creationId xmlns:a16="http://schemas.microsoft.com/office/drawing/2014/main" id="{F29D9F05-3A76-43E9-AA73-4C9FEF491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66">
              <a:extLst>
                <a:ext uri="{FF2B5EF4-FFF2-40B4-BE49-F238E27FC236}">
                  <a16:creationId xmlns:a16="http://schemas.microsoft.com/office/drawing/2014/main" id="{DC2DF832-A01F-4B6C-AF36-7501ADB7F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64">
              <a:extLst>
                <a:ext uri="{FF2B5EF4-FFF2-40B4-BE49-F238E27FC236}">
                  <a16:creationId xmlns:a16="http://schemas.microsoft.com/office/drawing/2014/main" id="{6204DE4B-5C31-4C29-B566-B5DD62807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66">
              <a:extLst>
                <a:ext uri="{FF2B5EF4-FFF2-40B4-BE49-F238E27FC236}">
                  <a16:creationId xmlns:a16="http://schemas.microsoft.com/office/drawing/2014/main" id="{69BB2C49-3420-4E8C-9E85-FCEE9D6FF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4">
              <a:extLst>
                <a:ext uri="{FF2B5EF4-FFF2-40B4-BE49-F238E27FC236}">
                  <a16:creationId xmlns:a16="http://schemas.microsoft.com/office/drawing/2014/main" id="{2B62A775-8103-4588-AD2E-AFE76FE9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66">
              <a:extLst>
                <a:ext uri="{FF2B5EF4-FFF2-40B4-BE49-F238E27FC236}">
                  <a16:creationId xmlns:a16="http://schemas.microsoft.com/office/drawing/2014/main" id="{B170052E-88FF-42A1-8C38-E3906782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64">
              <a:extLst>
                <a:ext uri="{FF2B5EF4-FFF2-40B4-BE49-F238E27FC236}">
                  <a16:creationId xmlns:a16="http://schemas.microsoft.com/office/drawing/2014/main" id="{AFAFBB55-A237-4BB8-9BC1-70E51E186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66">
              <a:extLst>
                <a:ext uri="{FF2B5EF4-FFF2-40B4-BE49-F238E27FC236}">
                  <a16:creationId xmlns:a16="http://schemas.microsoft.com/office/drawing/2014/main" id="{CC5D358B-9A84-4167-BD06-5F3DCEAFE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a16="http://schemas.microsoft.com/office/drawing/2014/main" id="{A7C1323A-4221-4D82-A549-EE210916E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79875FCB-4062-40DC-86BA-A06DEDC92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41" name="Rectangle 66">
              <a:extLst>
                <a:ext uri="{FF2B5EF4-FFF2-40B4-BE49-F238E27FC236}">
                  <a16:creationId xmlns:a16="http://schemas.microsoft.com/office/drawing/2014/main" id="{CDFE6C0F-76BC-4390-BE1F-0D100E6A9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66">
              <a:extLst>
                <a:ext uri="{FF2B5EF4-FFF2-40B4-BE49-F238E27FC236}">
                  <a16:creationId xmlns:a16="http://schemas.microsoft.com/office/drawing/2014/main" id="{1A03DCAF-28BC-4C75-AAC8-3D24138F4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66">
              <a:extLst>
                <a:ext uri="{FF2B5EF4-FFF2-40B4-BE49-F238E27FC236}">
                  <a16:creationId xmlns:a16="http://schemas.microsoft.com/office/drawing/2014/main" id="{FE4326A3-E595-4557-A87D-EA78DB38A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66">
              <a:extLst>
                <a:ext uri="{FF2B5EF4-FFF2-40B4-BE49-F238E27FC236}">
                  <a16:creationId xmlns:a16="http://schemas.microsoft.com/office/drawing/2014/main" id="{145EA5AA-19B5-4C4E-99D4-F9847FB2A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66">
              <a:extLst>
                <a:ext uri="{FF2B5EF4-FFF2-40B4-BE49-F238E27FC236}">
                  <a16:creationId xmlns:a16="http://schemas.microsoft.com/office/drawing/2014/main" id="{863EB629-FEE8-4662-9F27-76F299145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66">
              <a:extLst>
                <a:ext uri="{FF2B5EF4-FFF2-40B4-BE49-F238E27FC236}">
                  <a16:creationId xmlns:a16="http://schemas.microsoft.com/office/drawing/2014/main" id="{EBD273A8-ED79-4555-BFED-FA9F9F125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62">
              <a:extLst>
                <a:ext uri="{FF2B5EF4-FFF2-40B4-BE49-F238E27FC236}">
                  <a16:creationId xmlns:a16="http://schemas.microsoft.com/office/drawing/2014/main" id="{EE225BB3-C045-41BE-A15F-9A2FAB43A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59">
              <a:extLst>
                <a:ext uri="{FF2B5EF4-FFF2-40B4-BE49-F238E27FC236}">
                  <a16:creationId xmlns:a16="http://schemas.microsoft.com/office/drawing/2014/main" id="{45525061-377C-40FC-87DF-64E3842CF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64">
              <a:extLst>
                <a:ext uri="{FF2B5EF4-FFF2-40B4-BE49-F238E27FC236}">
                  <a16:creationId xmlns:a16="http://schemas.microsoft.com/office/drawing/2014/main" id="{CE8D29BA-785E-424B-94AB-89AB5D39A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62">
              <a:extLst>
                <a:ext uri="{FF2B5EF4-FFF2-40B4-BE49-F238E27FC236}">
                  <a16:creationId xmlns:a16="http://schemas.microsoft.com/office/drawing/2014/main" id="{3078D929-B46E-49AE-95C5-D4BBE6BFE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9">
              <a:extLst>
                <a:ext uri="{FF2B5EF4-FFF2-40B4-BE49-F238E27FC236}">
                  <a16:creationId xmlns:a16="http://schemas.microsoft.com/office/drawing/2014/main" id="{077B5E15-2C9C-4FB7-974B-01C262A26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62">
              <a:extLst>
                <a:ext uri="{FF2B5EF4-FFF2-40B4-BE49-F238E27FC236}">
                  <a16:creationId xmlns:a16="http://schemas.microsoft.com/office/drawing/2014/main" id="{4B517E8C-6C9D-46E1-96CD-611528E2C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62">
              <a:extLst>
                <a:ext uri="{FF2B5EF4-FFF2-40B4-BE49-F238E27FC236}">
                  <a16:creationId xmlns:a16="http://schemas.microsoft.com/office/drawing/2014/main" id="{ED2E15D0-AA66-4B2D-B1A9-F44A8D306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62">
              <a:extLst>
                <a:ext uri="{FF2B5EF4-FFF2-40B4-BE49-F238E27FC236}">
                  <a16:creationId xmlns:a16="http://schemas.microsoft.com/office/drawing/2014/main" id="{88F7A7DC-183F-485F-A061-7453D840C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9">
              <a:extLst>
                <a:ext uri="{FF2B5EF4-FFF2-40B4-BE49-F238E27FC236}">
                  <a16:creationId xmlns:a16="http://schemas.microsoft.com/office/drawing/2014/main" id="{A599CFFF-CBF8-4ED4-BEDB-DD80C81A89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2">
              <a:extLst>
                <a:ext uri="{FF2B5EF4-FFF2-40B4-BE49-F238E27FC236}">
                  <a16:creationId xmlns:a16="http://schemas.microsoft.com/office/drawing/2014/main" id="{5CEE3A6C-4284-48D1-992C-1033F50AE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9">
              <a:extLst>
                <a:ext uri="{FF2B5EF4-FFF2-40B4-BE49-F238E27FC236}">
                  <a16:creationId xmlns:a16="http://schemas.microsoft.com/office/drawing/2014/main" id="{7BF1A0E7-B888-43E9-852B-975800517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62">
              <a:extLst>
                <a:ext uri="{FF2B5EF4-FFF2-40B4-BE49-F238E27FC236}">
                  <a16:creationId xmlns:a16="http://schemas.microsoft.com/office/drawing/2014/main" id="{8A9FA87B-B5E9-4A39-9352-4143089B0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64">
              <a:extLst>
                <a:ext uri="{FF2B5EF4-FFF2-40B4-BE49-F238E27FC236}">
                  <a16:creationId xmlns:a16="http://schemas.microsoft.com/office/drawing/2014/main" id="{9BBA7400-FDF0-43F1-BDF5-57E40391A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66">
              <a:extLst>
                <a:ext uri="{FF2B5EF4-FFF2-40B4-BE49-F238E27FC236}">
                  <a16:creationId xmlns:a16="http://schemas.microsoft.com/office/drawing/2014/main" id="{F90AD8D6-D86A-4BE6-86BF-0BB157819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4">
              <a:extLst>
                <a:ext uri="{FF2B5EF4-FFF2-40B4-BE49-F238E27FC236}">
                  <a16:creationId xmlns:a16="http://schemas.microsoft.com/office/drawing/2014/main" id="{0DB38E2D-2456-4806-A150-8BDD9301FC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6">
              <a:extLst>
                <a:ext uri="{FF2B5EF4-FFF2-40B4-BE49-F238E27FC236}">
                  <a16:creationId xmlns:a16="http://schemas.microsoft.com/office/drawing/2014/main" id="{05770D8D-8011-4C1B-AA14-BA547FFEE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59">
              <a:extLst>
                <a:ext uri="{FF2B5EF4-FFF2-40B4-BE49-F238E27FC236}">
                  <a16:creationId xmlns:a16="http://schemas.microsoft.com/office/drawing/2014/main" id="{E81412CA-9C13-4F2A-BEE1-DE91E0670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2">
              <a:extLst>
                <a:ext uri="{FF2B5EF4-FFF2-40B4-BE49-F238E27FC236}">
                  <a16:creationId xmlns:a16="http://schemas.microsoft.com/office/drawing/2014/main" id="{E1CDFDFD-F13E-432E-84AB-C0EB3DA5C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2">
              <a:extLst>
                <a:ext uri="{FF2B5EF4-FFF2-40B4-BE49-F238E27FC236}">
                  <a16:creationId xmlns:a16="http://schemas.microsoft.com/office/drawing/2014/main" id="{799E44C7-E20F-4283-AF6A-2BE5B86BA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59">
              <a:extLst>
                <a:ext uri="{FF2B5EF4-FFF2-40B4-BE49-F238E27FC236}">
                  <a16:creationId xmlns:a16="http://schemas.microsoft.com/office/drawing/2014/main" id="{E73F4DE8-DBEF-4FFC-B54A-C39FA544D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4">
              <a:extLst>
                <a:ext uri="{FF2B5EF4-FFF2-40B4-BE49-F238E27FC236}">
                  <a16:creationId xmlns:a16="http://schemas.microsoft.com/office/drawing/2014/main" id="{C917661E-0C97-400D-A42A-0F3045F7F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6">
              <a:extLst>
                <a:ext uri="{FF2B5EF4-FFF2-40B4-BE49-F238E27FC236}">
                  <a16:creationId xmlns:a16="http://schemas.microsoft.com/office/drawing/2014/main" id="{320CC855-DE3E-485A-BD52-88D340DB4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2">
              <a:extLst>
                <a:ext uri="{FF2B5EF4-FFF2-40B4-BE49-F238E27FC236}">
                  <a16:creationId xmlns:a16="http://schemas.microsoft.com/office/drawing/2014/main" id="{74938349-96F0-4152-BF8C-FA191AD36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59">
              <a:extLst>
                <a:ext uri="{FF2B5EF4-FFF2-40B4-BE49-F238E27FC236}">
                  <a16:creationId xmlns:a16="http://schemas.microsoft.com/office/drawing/2014/main" id="{2172AF58-4C9C-46AF-8E0D-800A7F95C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2">
              <a:extLst>
                <a:ext uri="{FF2B5EF4-FFF2-40B4-BE49-F238E27FC236}">
                  <a16:creationId xmlns:a16="http://schemas.microsoft.com/office/drawing/2014/main" id="{A4D85ED2-47A8-44FF-89FB-FC7708B42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64">
              <a:extLst>
                <a:ext uri="{FF2B5EF4-FFF2-40B4-BE49-F238E27FC236}">
                  <a16:creationId xmlns:a16="http://schemas.microsoft.com/office/drawing/2014/main" id="{696D64A3-6A52-4B47-A935-EF12E4912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66">
              <a:extLst>
                <a:ext uri="{FF2B5EF4-FFF2-40B4-BE49-F238E27FC236}">
                  <a16:creationId xmlns:a16="http://schemas.microsoft.com/office/drawing/2014/main" id="{AF687E52-1FE3-47E2-A4D6-1CBF0C16B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64">
              <a:extLst>
                <a:ext uri="{FF2B5EF4-FFF2-40B4-BE49-F238E27FC236}">
                  <a16:creationId xmlns:a16="http://schemas.microsoft.com/office/drawing/2014/main" id="{40FF26C2-38CE-45FB-A241-8FC0FA655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66">
              <a:extLst>
                <a:ext uri="{FF2B5EF4-FFF2-40B4-BE49-F238E27FC236}">
                  <a16:creationId xmlns:a16="http://schemas.microsoft.com/office/drawing/2014/main" id="{EFA29703-DADB-4E5C-90BB-6254388F7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59">
              <a:extLst>
                <a:ext uri="{FF2B5EF4-FFF2-40B4-BE49-F238E27FC236}">
                  <a16:creationId xmlns:a16="http://schemas.microsoft.com/office/drawing/2014/main" id="{30C11F2B-8504-4DF3-BA15-D65DE1441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62">
              <a:extLst>
                <a:ext uri="{FF2B5EF4-FFF2-40B4-BE49-F238E27FC236}">
                  <a16:creationId xmlns:a16="http://schemas.microsoft.com/office/drawing/2014/main" id="{6E7789C0-583F-4A84-ABC6-419BD2116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2">
              <a:extLst>
                <a:ext uri="{FF2B5EF4-FFF2-40B4-BE49-F238E27FC236}">
                  <a16:creationId xmlns:a16="http://schemas.microsoft.com/office/drawing/2014/main" id="{27D16600-921D-4C0E-BF80-706E929CD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59">
              <a:extLst>
                <a:ext uri="{FF2B5EF4-FFF2-40B4-BE49-F238E27FC236}">
                  <a16:creationId xmlns:a16="http://schemas.microsoft.com/office/drawing/2014/main" id="{C0426924-77B5-43B5-9564-FF40B12D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64">
              <a:extLst>
                <a:ext uri="{FF2B5EF4-FFF2-40B4-BE49-F238E27FC236}">
                  <a16:creationId xmlns:a16="http://schemas.microsoft.com/office/drawing/2014/main" id="{F8A7D0EA-C364-441A-B50F-4CFC1A133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66">
              <a:extLst>
                <a:ext uri="{FF2B5EF4-FFF2-40B4-BE49-F238E27FC236}">
                  <a16:creationId xmlns:a16="http://schemas.microsoft.com/office/drawing/2014/main" id="{9C19BC70-2FF1-408E-9A75-96CA601F4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729ADB8F-3E65-4A9C-BEA8-93676111F4FD}"/>
              </a:ext>
            </a:extLst>
          </p:cNvPr>
          <p:cNvSpPr>
            <a:spLocks noGrp="1"/>
          </p:cNvSpPr>
          <p:nvPr>
            <p:ph type="title"/>
          </p:nvPr>
        </p:nvSpPr>
        <p:spPr bwMode="auto">
          <a:xfrm>
            <a:off x="1141965" y="1321743"/>
            <a:ext cx="3787482" cy="4277890"/>
          </a:xfrm>
          <a:prstGeom prst="rect">
            <a:avLst/>
          </a:prstGeom>
        </p:spPr>
        <p:txBody>
          <a:bodyPr anchor="ctr">
            <a:normAutofit/>
          </a:bodyPr>
          <a:lstStyle/>
          <a:p>
            <a:r>
              <a:rPr lang="en-US" sz="4800" b="1" dirty="0">
                <a:solidFill>
                  <a:srgbClr val="FFFFFF"/>
                </a:solidFill>
              </a:rPr>
              <a:t>Signs &amp; Symptoms</a:t>
            </a:r>
          </a:p>
        </p:txBody>
      </p:sp>
      <p:sp>
        <p:nvSpPr>
          <p:cNvPr id="15" name="Slide Number Placeholder 3">
            <a:extLst>
              <a:ext uri="{FF2B5EF4-FFF2-40B4-BE49-F238E27FC236}">
                <a16:creationId xmlns:a16="http://schemas.microsoft.com/office/drawing/2014/main" id="{20131ABC-D0B7-4618-BACA-84BE398EC98E}"/>
              </a:ext>
            </a:extLst>
          </p:cNvPr>
          <p:cNvSpPr>
            <a:spLocks noGrp="1"/>
          </p:cNvSpPr>
          <p:nvPr>
            <p:ph type="sldNum" sz="quarter" idx="12"/>
          </p:nvPr>
        </p:nvSpPr>
        <p:spPr>
          <a:xfrm>
            <a:off x="8785168" y="6492240"/>
            <a:ext cx="2743200" cy="365125"/>
          </a:xfrm>
        </p:spPr>
        <p:txBody>
          <a:bodyPr>
            <a:normAutofit/>
          </a:bodyPr>
          <a:lstStyle/>
          <a:p>
            <a:pPr>
              <a:spcAft>
                <a:spcPts val="600"/>
              </a:spcAft>
              <a:defRPr/>
            </a:pPr>
            <a:fld id="{EEA00BE9-8C9E-433D-B2E0-A6DDB2851578}" type="slidenum">
              <a:rPr lang="en-US">
                <a:solidFill>
                  <a:srgbClr val="898989"/>
                </a:solidFill>
              </a:rPr>
              <a:pPr>
                <a:spcAft>
                  <a:spcPts val="600"/>
                </a:spcAft>
                <a:defRPr/>
              </a:pPr>
              <a:t>4</a:t>
            </a:fld>
            <a:endParaRPr lang="en-US" dirty="0">
              <a:solidFill>
                <a:srgbClr val="898989"/>
              </a:solidFill>
            </a:endParaRPr>
          </a:p>
        </p:txBody>
      </p:sp>
      <p:graphicFrame>
        <p:nvGraphicFramePr>
          <p:cNvPr id="5" name="Content Placeholder 2">
            <a:extLst>
              <a:ext uri="{FF2B5EF4-FFF2-40B4-BE49-F238E27FC236}">
                <a16:creationId xmlns:a16="http://schemas.microsoft.com/office/drawing/2014/main" id="{EDE2CB5D-AF61-4317-B568-BD9B13FFAB6D}"/>
              </a:ext>
            </a:extLst>
          </p:cNvPr>
          <p:cNvGraphicFramePr>
            <a:graphicFrameLocks noGrp="1"/>
          </p:cNvGraphicFramePr>
          <p:nvPr>
            <p:ph idx="1"/>
            <p:extLst>
              <p:ext uri="{D42A27DB-BD31-4B8C-83A1-F6EECF244321}">
                <p14:modId xmlns:p14="http://schemas.microsoft.com/office/powerpoint/2010/main" val="4111382016"/>
              </p:ext>
            </p:extLst>
          </p:nvPr>
        </p:nvGraphicFramePr>
        <p:xfrm>
          <a:off x="6035039" y="926649"/>
          <a:ext cx="5574597" cy="5051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611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994221-91A7-4D3E-812E-54F380DBF9F7}"/>
              </a:ext>
            </a:extLst>
          </p:cNvPr>
          <p:cNvSpPr>
            <a:spLocks noGrp="1"/>
          </p:cNvSpPr>
          <p:nvPr>
            <p:ph type="title"/>
          </p:nvPr>
        </p:nvSpPr>
        <p:spPr>
          <a:xfrm>
            <a:off x="838200" y="620742"/>
            <a:ext cx="10515600" cy="1325563"/>
          </a:xfrm>
        </p:spPr>
        <p:txBody>
          <a:bodyPr vert="horz" lIns="91440" tIns="45720" rIns="91440" bIns="45720" rtlCol="0" anchor="ctr">
            <a:normAutofit/>
          </a:bodyPr>
          <a:lstStyle/>
          <a:p>
            <a:r>
              <a:rPr lang="en-US" b="1" kern="1200" dirty="0">
                <a:solidFill>
                  <a:srgbClr val="FFFFFF"/>
                </a:solidFill>
                <a:latin typeface="+mj-lt"/>
                <a:ea typeface="+mj-ea"/>
                <a:cs typeface="+mj-cs"/>
              </a:rPr>
              <a:t>Risk Groups</a:t>
            </a:r>
          </a:p>
        </p:txBody>
      </p:sp>
      <p:cxnSp>
        <p:nvCxnSpPr>
          <p:cNvPr id="14"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42AA5F-06B7-4226-AC18-04F29EF86FD2}"/>
              </a:ext>
            </a:extLst>
          </p:cNvPr>
          <p:cNvSpPr>
            <a:spLocks noGrp="1"/>
          </p:cNvSpPr>
          <p:nvPr>
            <p:ph idx="1"/>
          </p:nvPr>
        </p:nvSpPr>
        <p:spPr>
          <a:xfrm>
            <a:off x="838200" y="2266345"/>
            <a:ext cx="5097780" cy="3910617"/>
          </a:xfrm>
        </p:spPr>
        <p:txBody>
          <a:bodyPr vert="horz" lIns="91440" tIns="45720" rIns="91440" bIns="45720" rtlCol="0">
            <a:normAutofit/>
          </a:bodyPr>
          <a:lstStyle/>
          <a:p>
            <a:endParaRPr lang="en-US" sz="2400" dirty="0">
              <a:solidFill>
                <a:srgbClr val="FFFFFF"/>
              </a:solidFill>
            </a:endParaRPr>
          </a:p>
          <a:p>
            <a:endParaRPr lang="en-US" sz="2400" dirty="0">
              <a:solidFill>
                <a:srgbClr val="FFFFFF"/>
              </a:solidFill>
            </a:endParaRPr>
          </a:p>
          <a:p>
            <a:r>
              <a:rPr lang="en-US" sz="2400" dirty="0">
                <a:solidFill>
                  <a:srgbClr val="FFFFFF"/>
                </a:solidFill>
              </a:rPr>
              <a:t>Older adults</a:t>
            </a:r>
          </a:p>
          <a:p>
            <a:r>
              <a:rPr lang="en-US" sz="2400" dirty="0">
                <a:solidFill>
                  <a:srgbClr val="FFFFFF"/>
                </a:solidFill>
              </a:rPr>
              <a:t>People who have serious chronic medical conditions like:</a:t>
            </a:r>
          </a:p>
          <a:p>
            <a:pPr lvl="1"/>
            <a:r>
              <a:rPr lang="en-US" dirty="0">
                <a:solidFill>
                  <a:srgbClr val="FFFFFF"/>
                </a:solidFill>
              </a:rPr>
              <a:t>Heart disease</a:t>
            </a:r>
          </a:p>
          <a:p>
            <a:pPr lvl="1"/>
            <a:r>
              <a:rPr lang="en-US" dirty="0">
                <a:solidFill>
                  <a:srgbClr val="FFFFFF"/>
                </a:solidFill>
              </a:rPr>
              <a:t>Diabetes</a:t>
            </a:r>
          </a:p>
          <a:p>
            <a:pPr lvl="1"/>
            <a:r>
              <a:rPr lang="en-US" dirty="0">
                <a:solidFill>
                  <a:srgbClr val="FFFFFF"/>
                </a:solidFill>
              </a:rPr>
              <a:t>Lung disease</a:t>
            </a:r>
          </a:p>
          <a:p>
            <a:pPr lvl="1"/>
            <a:r>
              <a:rPr lang="en-US" dirty="0">
                <a:solidFill>
                  <a:srgbClr val="FFFFFF"/>
                </a:solidFill>
              </a:rPr>
              <a:t>Immunocompromised – any age </a:t>
            </a:r>
          </a:p>
          <a:p>
            <a:endParaRPr lang="en-US" sz="2400" dirty="0">
              <a:solidFill>
                <a:srgbClr val="FFFFFF"/>
              </a:solidFill>
            </a:endParaRPr>
          </a:p>
        </p:txBody>
      </p:sp>
      <p:sp>
        <p:nvSpPr>
          <p:cNvPr id="4" name="TextBox 3">
            <a:extLst>
              <a:ext uri="{FF2B5EF4-FFF2-40B4-BE49-F238E27FC236}">
                <a16:creationId xmlns:a16="http://schemas.microsoft.com/office/drawing/2014/main" id="{A6E3E58C-CAC7-44EB-AA97-3C30463F6EA3}"/>
              </a:ext>
            </a:extLst>
          </p:cNvPr>
          <p:cNvSpPr txBox="1"/>
          <p:nvPr/>
        </p:nvSpPr>
        <p:spPr>
          <a:xfrm>
            <a:off x="6256020" y="2266345"/>
            <a:ext cx="5097780" cy="391061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solidFill>
                  <a:srgbClr val="FFFFFF"/>
                </a:solidFill>
              </a:rPr>
              <a:t>CDC, March 9, 2020</a:t>
            </a:r>
          </a:p>
        </p:txBody>
      </p:sp>
    </p:spTree>
    <p:extLst>
      <p:ext uri="{BB962C8B-B14F-4D97-AF65-F5344CB8AC3E}">
        <p14:creationId xmlns:p14="http://schemas.microsoft.com/office/powerpoint/2010/main" val="270576847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5F1078-ECBA-4DDC-92CC-5F1EA959D8B9}"/>
              </a:ext>
            </a:extLst>
          </p:cNvPr>
          <p:cNvSpPr>
            <a:spLocks noGrp="1"/>
          </p:cNvSpPr>
          <p:nvPr>
            <p:ph type="title"/>
          </p:nvPr>
        </p:nvSpPr>
        <p:spPr bwMode="auto">
          <a:xfrm>
            <a:off x="1292225" y="228603"/>
            <a:ext cx="9574214" cy="1325563"/>
          </a:xfrm>
          <a:prstGeom prst="rect">
            <a:avLst/>
          </a:prstGeom>
          <a:noFill/>
          <a:ln w="9525">
            <a:noFill/>
            <a:miter lim="800000"/>
            <a:headEnd/>
            <a:tailEnd/>
          </a:ln>
        </p:spPr>
        <p:txBody>
          <a:bodyPr wrap="square" anchor="ctr">
            <a:normAutofit/>
          </a:bodyPr>
          <a:lstStyle/>
          <a:p>
            <a:r>
              <a:rPr lang="en-US" b="1" dirty="0"/>
              <a:t>Close Contact - Defined</a:t>
            </a:r>
          </a:p>
        </p:txBody>
      </p:sp>
      <p:sp>
        <p:nvSpPr>
          <p:cNvPr id="15" name="Slide Number Placeholder 3">
            <a:extLst>
              <a:ext uri="{FF2B5EF4-FFF2-40B4-BE49-F238E27FC236}">
                <a16:creationId xmlns:a16="http://schemas.microsoft.com/office/drawing/2014/main" id="{D13D7C2D-2A91-412F-87CA-F507F5FE6353}"/>
              </a:ext>
            </a:extLst>
          </p:cNvPr>
          <p:cNvSpPr>
            <a:spLocks noGrp="1"/>
          </p:cNvSpPr>
          <p:nvPr>
            <p:ph type="sldNum" sz="quarter" idx="12"/>
          </p:nvPr>
        </p:nvSpPr>
        <p:spPr>
          <a:xfrm>
            <a:off x="10125075" y="6421439"/>
            <a:ext cx="857250" cy="365125"/>
          </a:xfrm>
        </p:spPr>
        <p:txBody>
          <a:bodyPr/>
          <a:lstStyle/>
          <a:p>
            <a:pPr>
              <a:spcAft>
                <a:spcPts val="600"/>
              </a:spcAft>
              <a:defRPr/>
            </a:pPr>
            <a:fld id="{9951461A-ACB2-4AA7-845C-9E9638D14BBE}" type="slidenum">
              <a:rPr lang="en-US"/>
              <a:pPr>
                <a:spcAft>
                  <a:spcPts val="600"/>
                </a:spcAft>
                <a:defRPr/>
              </a:pPr>
              <a:t>6</a:t>
            </a:fld>
            <a:endParaRPr lang="en-US" dirty="0"/>
          </a:p>
        </p:txBody>
      </p:sp>
      <p:graphicFrame>
        <p:nvGraphicFramePr>
          <p:cNvPr id="10" name="Content Placeholder 7">
            <a:extLst>
              <a:ext uri="{FF2B5EF4-FFF2-40B4-BE49-F238E27FC236}">
                <a16:creationId xmlns:a16="http://schemas.microsoft.com/office/drawing/2014/main" id="{E790F478-49E6-4C31-B525-B1F57BBEDAD6}"/>
              </a:ext>
            </a:extLst>
          </p:cNvPr>
          <p:cNvGraphicFramePr>
            <a:graphicFrameLocks noGrp="1"/>
          </p:cNvGraphicFramePr>
          <p:nvPr>
            <p:ph type="tbl" idx="1"/>
          </p:nvPr>
        </p:nvGraphicFramePr>
        <p:xfrm>
          <a:off x="1292225" y="1676407"/>
          <a:ext cx="9607550" cy="442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04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C54547-7422-44AF-9EDA-D61429642FB2}"/>
              </a:ext>
            </a:extLst>
          </p:cNvPr>
          <p:cNvSpPr>
            <a:spLocks noGrp="1"/>
          </p:cNvSpPr>
          <p:nvPr>
            <p:ph type="title"/>
          </p:nvPr>
        </p:nvSpPr>
        <p:spPr/>
        <p:txBody>
          <a:bodyPr/>
          <a:lstStyle/>
          <a:p>
            <a:r>
              <a:rPr lang="en-US" dirty="0">
                <a:solidFill>
                  <a:schemeClr val="tx1"/>
                </a:solidFill>
              </a:rPr>
              <a:t>  COVID-19</a:t>
            </a:r>
          </a:p>
        </p:txBody>
      </p:sp>
      <p:sp>
        <p:nvSpPr>
          <p:cNvPr id="7" name="Text Placeholder 6">
            <a:extLst>
              <a:ext uri="{FF2B5EF4-FFF2-40B4-BE49-F238E27FC236}">
                <a16:creationId xmlns:a16="http://schemas.microsoft.com/office/drawing/2014/main" id="{6C73953C-ED95-4EDC-86FD-408DF04E8FA4}"/>
              </a:ext>
            </a:extLst>
          </p:cNvPr>
          <p:cNvSpPr>
            <a:spLocks noGrp="1"/>
          </p:cNvSpPr>
          <p:nvPr>
            <p:ph type="body" idx="1"/>
          </p:nvPr>
        </p:nvSpPr>
        <p:spPr/>
        <p:txBody>
          <a:bodyPr/>
          <a:lstStyle/>
          <a:p>
            <a:r>
              <a:rPr lang="en-US" u="sng" dirty="0">
                <a:solidFill>
                  <a:schemeClr val="tx1"/>
                </a:solidFill>
              </a:rPr>
              <a:t>Clinical Features</a:t>
            </a:r>
          </a:p>
        </p:txBody>
      </p:sp>
      <p:sp>
        <p:nvSpPr>
          <p:cNvPr id="8" name="Content Placeholder 7">
            <a:extLst>
              <a:ext uri="{FF2B5EF4-FFF2-40B4-BE49-F238E27FC236}">
                <a16:creationId xmlns:a16="http://schemas.microsoft.com/office/drawing/2014/main" id="{BE712005-72AC-478A-B4C2-38EAD11BC5FD}"/>
              </a:ext>
            </a:extLst>
          </p:cNvPr>
          <p:cNvSpPr>
            <a:spLocks noGrp="1"/>
          </p:cNvSpPr>
          <p:nvPr>
            <p:ph sz="half" idx="2"/>
          </p:nvPr>
        </p:nvSpPr>
        <p:spPr/>
        <p:txBody>
          <a:bodyPr/>
          <a:lstStyle/>
          <a:p>
            <a:r>
              <a:rPr lang="en-US" dirty="0"/>
              <a:t>Fever &amp; symptoms of lower respiratory illness</a:t>
            </a:r>
          </a:p>
          <a:p>
            <a:endParaRPr lang="en-US" dirty="0"/>
          </a:p>
          <a:p>
            <a:endParaRPr lang="en-US" dirty="0"/>
          </a:p>
          <a:p>
            <a:r>
              <a:rPr lang="en-US" dirty="0"/>
              <a:t>Fever or symptoms of lower respiratory infection</a:t>
            </a:r>
          </a:p>
        </p:txBody>
      </p:sp>
      <p:sp>
        <p:nvSpPr>
          <p:cNvPr id="9" name="Text Placeholder 8">
            <a:extLst>
              <a:ext uri="{FF2B5EF4-FFF2-40B4-BE49-F238E27FC236}">
                <a16:creationId xmlns:a16="http://schemas.microsoft.com/office/drawing/2014/main" id="{FBBAD360-C4D6-46CE-86D9-C6508B7BE006}"/>
              </a:ext>
            </a:extLst>
          </p:cNvPr>
          <p:cNvSpPr>
            <a:spLocks noGrp="1"/>
          </p:cNvSpPr>
          <p:nvPr>
            <p:ph type="body" sz="quarter" idx="3"/>
          </p:nvPr>
        </p:nvSpPr>
        <p:spPr/>
        <p:txBody>
          <a:bodyPr/>
          <a:lstStyle/>
          <a:p>
            <a:r>
              <a:rPr lang="en-US" u="sng" dirty="0">
                <a:solidFill>
                  <a:schemeClr val="tx1"/>
                </a:solidFill>
              </a:rPr>
              <a:t>Epidemiologic Risk</a:t>
            </a:r>
          </a:p>
        </p:txBody>
      </p:sp>
      <p:sp>
        <p:nvSpPr>
          <p:cNvPr id="10" name="Content Placeholder 9">
            <a:extLst>
              <a:ext uri="{FF2B5EF4-FFF2-40B4-BE49-F238E27FC236}">
                <a16:creationId xmlns:a16="http://schemas.microsoft.com/office/drawing/2014/main" id="{64D120A3-2481-49D0-A4FC-FAE26BCE8D35}"/>
              </a:ext>
            </a:extLst>
          </p:cNvPr>
          <p:cNvSpPr>
            <a:spLocks noGrp="1"/>
          </p:cNvSpPr>
          <p:nvPr>
            <p:ph sz="quarter" idx="4"/>
          </p:nvPr>
        </p:nvSpPr>
        <p:spPr/>
        <p:txBody>
          <a:bodyPr>
            <a:normAutofit/>
          </a:bodyPr>
          <a:lstStyle/>
          <a:p>
            <a:r>
              <a:rPr lang="en-US" sz="2400" dirty="0"/>
              <a:t>Travel from Wuhan City, China</a:t>
            </a:r>
          </a:p>
          <a:p>
            <a:r>
              <a:rPr lang="en-US" sz="2400" dirty="0"/>
              <a:t>OR</a:t>
            </a:r>
          </a:p>
          <a:p>
            <a:r>
              <a:rPr lang="en-US" sz="2400" dirty="0"/>
              <a:t>14 days before symptoms, close contact with a person under investigation (PUI) while that person was ill</a:t>
            </a:r>
          </a:p>
          <a:p>
            <a:r>
              <a:rPr lang="en-US" sz="2400" dirty="0"/>
              <a:t>14 days close contact with a ill laboratory-confirmed patient</a:t>
            </a:r>
          </a:p>
        </p:txBody>
      </p:sp>
      <p:sp>
        <p:nvSpPr>
          <p:cNvPr id="11" name="TextBox 10">
            <a:extLst>
              <a:ext uri="{FF2B5EF4-FFF2-40B4-BE49-F238E27FC236}">
                <a16:creationId xmlns:a16="http://schemas.microsoft.com/office/drawing/2014/main" id="{E4F64858-A1B1-49E4-B526-2556E55BA09D}"/>
              </a:ext>
            </a:extLst>
          </p:cNvPr>
          <p:cNvSpPr txBox="1"/>
          <p:nvPr/>
        </p:nvSpPr>
        <p:spPr>
          <a:xfrm>
            <a:off x="4572000" y="6324600"/>
            <a:ext cx="2375342" cy="369332"/>
          </a:xfrm>
          <a:prstGeom prst="rect">
            <a:avLst/>
          </a:prstGeom>
          <a:noFill/>
        </p:spPr>
        <p:txBody>
          <a:bodyPr wrap="square" rtlCol="0">
            <a:spAutoFit/>
          </a:bodyPr>
          <a:lstStyle/>
          <a:p>
            <a:r>
              <a:rPr lang="en-US" dirty="0">
                <a:solidFill>
                  <a:schemeClr val="bg1"/>
                </a:solidFill>
              </a:rPr>
              <a:t>CDC Jan. 17, 2020</a:t>
            </a:r>
          </a:p>
        </p:txBody>
      </p:sp>
      <p:pic>
        <p:nvPicPr>
          <p:cNvPr id="3" name="Picture 2" descr="A picture containing drawing&#10;&#10;Description automatically generated">
            <a:extLst>
              <a:ext uri="{FF2B5EF4-FFF2-40B4-BE49-F238E27FC236}">
                <a16:creationId xmlns:a16="http://schemas.microsoft.com/office/drawing/2014/main" id="{0377BC10-F3C8-4E59-A3DF-07C797829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219076"/>
            <a:ext cx="1381125" cy="1381125"/>
          </a:xfrm>
          <a:prstGeom prst="rect">
            <a:avLst/>
          </a:prstGeom>
        </p:spPr>
      </p:pic>
    </p:spTree>
    <p:extLst>
      <p:ext uri="{BB962C8B-B14F-4D97-AF65-F5344CB8AC3E}">
        <p14:creationId xmlns:p14="http://schemas.microsoft.com/office/powerpoint/2010/main" val="415250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20">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856EC5AC-4A56-4962-ADED-27BF85CBC1A8}"/>
              </a:ext>
            </a:extLst>
          </p:cNvPr>
          <p:cNvSpPr>
            <a:spLocks noGrp="1"/>
          </p:cNvSpPr>
          <p:nvPr>
            <p:ph type="title"/>
          </p:nvPr>
        </p:nvSpPr>
        <p:spPr>
          <a:xfrm>
            <a:off x="1047280" y="788894"/>
            <a:ext cx="10306520" cy="880730"/>
          </a:xfrm>
          <a:prstGeom prst="rect">
            <a:avLst/>
          </a:prstGeom>
        </p:spPr>
        <p:txBody>
          <a:bodyPr>
            <a:normAutofit/>
          </a:bodyPr>
          <a:lstStyle/>
          <a:p>
            <a:r>
              <a:rPr lang="en-US" sz="4000" b="1" dirty="0">
                <a:solidFill>
                  <a:srgbClr val="FFFFFF"/>
                </a:solidFill>
              </a:rPr>
              <a:t>Mode of Transmission</a:t>
            </a:r>
          </a:p>
        </p:txBody>
      </p:sp>
      <p:graphicFrame>
        <p:nvGraphicFramePr>
          <p:cNvPr id="10" name="Content Placeholder 7">
            <a:extLst>
              <a:ext uri="{FF2B5EF4-FFF2-40B4-BE49-F238E27FC236}">
                <a16:creationId xmlns:a16="http://schemas.microsoft.com/office/drawing/2014/main" id="{A4E5D18A-C8EA-4479-B963-45DA9EEA455C}"/>
              </a:ext>
            </a:extLst>
          </p:cNvPr>
          <p:cNvGraphicFramePr>
            <a:graphicFrameLocks noGrp="1"/>
          </p:cNvGraphicFramePr>
          <p:nvPr>
            <p:ph idx="1"/>
            <p:extLst>
              <p:ext uri="{D42A27DB-BD31-4B8C-83A1-F6EECF244321}">
                <p14:modId xmlns:p14="http://schemas.microsoft.com/office/powerpoint/2010/main" val="2824207403"/>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126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71D78376-4AC4-4569-A600-213A6BFEAD00}"/>
              </a:ext>
            </a:extLst>
          </p:cNvPr>
          <p:cNvSpPr>
            <a:spLocks noGrp="1"/>
          </p:cNvSpPr>
          <p:nvPr>
            <p:ph type="title"/>
          </p:nvPr>
        </p:nvSpPr>
        <p:spPr>
          <a:xfrm>
            <a:off x="1098468" y="885651"/>
            <a:ext cx="3229803" cy="4624603"/>
          </a:xfrm>
        </p:spPr>
        <p:txBody>
          <a:bodyPr>
            <a:normAutofit/>
          </a:bodyPr>
          <a:lstStyle/>
          <a:p>
            <a:r>
              <a:rPr lang="en-US" b="1">
                <a:solidFill>
                  <a:srgbClr val="FFFFFF"/>
                </a:solidFill>
              </a:rPr>
              <a:t>Incubation Period</a:t>
            </a:r>
          </a:p>
        </p:txBody>
      </p:sp>
      <p:sp>
        <p:nvSpPr>
          <p:cNvPr id="5" name="Content Placeholder 4">
            <a:extLst>
              <a:ext uri="{FF2B5EF4-FFF2-40B4-BE49-F238E27FC236}">
                <a16:creationId xmlns:a16="http://schemas.microsoft.com/office/drawing/2014/main" id="{1196BD78-7F3C-4FE5-B970-4081EDAD775F}"/>
              </a:ext>
            </a:extLst>
          </p:cNvPr>
          <p:cNvSpPr>
            <a:spLocks noGrp="1"/>
          </p:cNvSpPr>
          <p:nvPr>
            <p:ph idx="1"/>
          </p:nvPr>
        </p:nvSpPr>
        <p:spPr>
          <a:xfrm>
            <a:off x="4978708" y="885651"/>
            <a:ext cx="6525220" cy="4616849"/>
          </a:xfrm>
        </p:spPr>
        <p:txBody>
          <a:bodyPr anchor="ctr">
            <a:normAutofit/>
          </a:bodyPr>
          <a:lstStyle/>
          <a:p>
            <a:endParaRPr lang="en-US" sz="2400" dirty="0"/>
          </a:p>
          <a:p>
            <a:r>
              <a:rPr lang="en-US" sz="2400" dirty="0"/>
              <a:t>14 days after exposure</a:t>
            </a:r>
          </a:p>
          <a:p>
            <a:endParaRPr lang="en-US" sz="2400" dirty="0"/>
          </a:p>
          <a:p>
            <a:pPr marL="0" indent="0">
              <a:buNone/>
            </a:pPr>
            <a:endParaRPr lang="en-US" sz="2400" dirty="0"/>
          </a:p>
        </p:txBody>
      </p:sp>
    </p:spTree>
    <p:extLst>
      <p:ext uri="{BB962C8B-B14F-4D97-AF65-F5344CB8AC3E}">
        <p14:creationId xmlns:p14="http://schemas.microsoft.com/office/powerpoint/2010/main" val="298267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3270</Words>
  <Application>Microsoft Office PowerPoint</Application>
  <PresentationFormat>Widescreen</PresentationFormat>
  <Paragraphs>352</Paragraphs>
  <Slides>38</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Calibri Light</vt:lpstr>
      <vt:lpstr>Courier New</vt:lpstr>
      <vt:lpstr>Helvetica</vt:lpstr>
      <vt:lpstr>Merriweather</vt:lpstr>
      <vt:lpstr>Open Sans</vt:lpstr>
      <vt:lpstr>Tw Cen MT</vt:lpstr>
      <vt:lpstr>Wingdings</vt:lpstr>
      <vt:lpstr>Office Theme</vt:lpstr>
      <vt:lpstr>COVID - 19</vt:lpstr>
      <vt:lpstr>Novel Coronavirus  - COVID-19</vt:lpstr>
      <vt:lpstr>Causative Organism</vt:lpstr>
      <vt:lpstr>Signs &amp; Symptoms</vt:lpstr>
      <vt:lpstr>Risk Groups</vt:lpstr>
      <vt:lpstr>Close Contact - Defined</vt:lpstr>
      <vt:lpstr>  COVID-19</vt:lpstr>
      <vt:lpstr>Mode of Transmission</vt:lpstr>
      <vt:lpstr>Incubation Period</vt:lpstr>
      <vt:lpstr>Testing Issues</vt:lpstr>
      <vt:lpstr>Conflicting statements from CDC</vt:lpstr>
      <vt:lpstr>CDC - Transmission</vt:lpstr>
      <vt:lpstr>CDC – Feb. 28, 2020</vt:lpstr>
      <vt:lpstr>PowerPoint Presentation</vt:lpstr>
      <vt:lpstr>PowerPoint Presentation</vt:lpstr>
      <vt:lpstr>Interim EMS Guidelines – COVID-19</vt:lpstr>
      <vt:lpstr>Environmental Controls</vt:lpstr>
      <vt:lpstr>NIOSH Statement</vt:lpstr>
      <vt:lpstr>Cleaning / Disinfection</vt:lpstr>
      <vt:lpstr>Cleaning </vt:lpstr>
      <vt:lpstr>Importance of Cleaning !</vt:lpstr>
      <vt:lpstr>Prevention</vt:lpstr>
      <vt:lpstr> Respiratory Protection</vt:lpstr>
      <vt:lpstr>PPE</vt:lpstr>
      <vt:lpstr>PowerPoint Presentation</vt:lpstr>
      <vt:lpstr>Exposure</vt:lpstr>
      <vt:lpstr>Exposure</vt:lpstr>
      <vt:lpstr>Work Restriction</vt:lpstr>
      <vt:lpstr>Quarantine </vt:lpstr>
      <vt:lpstr>Treatment Possibilities</vt:lpstr>
      <vt:lpstr>Questions from the Infection Control Community</vt:lpstr>
      <vt:lpstr>Unresolved Issues - Quarantine</vt:lpstr>
      <vt:lpstr>CDC – Statement of Shortage of N95s</vt:lpstr>
      <vt:lpstr>Center for Medicare &amp; Medicaid Services</vt:lpstr>
      <vt:lpstr>FDA Statement of Masks - Shortages</vt:lpstr>
      <vt:lpstr>Getting Medications</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- 19</dc:title>
  <dc:creator>KATHERINE WEST</dc:creator>
  <cp:lastModifiedBy>KATHERINE WEST</cp:lastModifiedBy>
  <cp:revision>1</cp:revision>
  <dcterms:created xsi:type="dcterms:W3CDTF">2020-03-11T21:36:21Z</dcterms:created>
  <dcterms:modified xsi:type="dcterms:W3CDTF">2020-03-11T22:02:33Z</dcterms:modified>
</cp:coreProperties>
</file>