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65" r:id="rId5"/>
    <p:sldId id="258" r:id="rId6"/>
    <p:sldId id="259" r:id="rId7"/>
    <p:sldId id="266" r:id="rId8"/>
    <p:sldId id="261" r:id="rId9"/>
    <p:sldId id="260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76632"/>
  </p:normalViewPr>
  <p:slideViewPr>
    <p:cSldViewPr snapToGrid="0" snapToObjects="1">
      <p:cViewPr varScale="1">
        <p:scale>
          <a:sx n="60" d="100"/>
          <a:sy n="60" d="100"/>
        </p:scale>
        <p:origin x="1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99950-B3F7-F54E-BCC9-1AFBAD9B0F2F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862A0-FC69-7C4A-B978-02249A5C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2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</a:t>
            </a:r>
            <a:r>
              <a:rPr lang="en-US" dirty="0" err="1"/>
              <a:t>pLSI</a:t>
            </a:r>
            <a:r>
              <a:rPr lang="en-US" dirty="0"/>
              <a:t> interventions: 734,531. Proportions on slide are of this total.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862A0-FC69-7C4A-B978-02249A5C1B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</a:t>
            </a:r>
            <a:r>
              <a:rPr lang="en-US" dirty="0" err="1"/>
              <a:t>pLSI</a:t>
            </a:r>
            <a:r>
              <a:rPr lang="en-US" dirty="0"/>
              <a:t> interventions: 734,531. Proportions on slide are of this total.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862A0-FC69-7C4A-B978-02249A5C1B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3534-D0EB-C34B-8617-05EEA8BC5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B0C3B-E28D-B743-84EE-775AE613E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28F8-25B9-FD4D-BF13-D9AFF47B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33B8-BEEE-234A-BBA3-FF0185C7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0C01B-86B9-AC46-A8AB-1DF956FE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5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54FB4-AC1E-1E42-89B0-4107FE0B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62527-0433-4F4A-A37E-6DBEE536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32270-5355-FF42-AC96-DF5D4652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42D72-5110-DF46-BA03-F9BB87FE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F4CBF-4010-E346-AB0C-F5D4762C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4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D12F1-670B-1D40-BB8F-84A4C4F1C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8080A-5EA0-BE43-B80A-952592D57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3F6B2-92E4-8346-B8DD-5BCDFE4F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FD696-0514-1F4A-B4A7-2CFC18A5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6BACF-59EB-7441-B058-07BD2C8E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8D0B-C7B5-9240-ABD1-03BAB536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4953-2F1A-DD42-9023-CF4208806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AD0D9-C1FA-0B4A-9894-602C742E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8B605-0B9C-1B4A-9BAE-37074C9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AF761-772B-354E-8EF1-B8DC9219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8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9537-462F-4248-9961-A574ABDE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16DFA-E83C-5843-A4F4-4A7C77542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9FE10-811D-B141-A7C5-418241E8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EE039-D876-9845-AB62-90BE94FA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A0D9F-BFE0-6D42-B810-268D71BA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C237-BA69-474D-A776-407F0D70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2F12A-CC26-0640-8A04-0F10F3106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85CBA-A71B-2245-BA1B-3F8EAF8DB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9377E-502D-E546-BF32-AB307211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F63C8-6567-954A-8E04-B868F631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77012-C057-1640-924F-CCA08B3D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2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3415-8A77-0E43-9877-F90B4943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6ED8C-6471-5841-8E9A-D79595BA6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03BB4-6470-6C42-ADBC-5DC5E8A0D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2A546-ECC5-B942-B8CA-AC7F1B65C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36C2D9-05C1-EE41-AA32-5EC110552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F5C5E-8784-7D47-B3B1-648E5A52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E5E366-E796-1846-B4FD-8E46AD91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2795B-89C9-154D-92DC-1E14FDAF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7D0F-8DED-6147-A43E-E35789D7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B2BDB-4DA0-F041-937A-C3ABBC04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556A6-8026-3943-B20E-C47479E1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59BCE-C8CE-E84F-9962-E9203C04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7DE48-9557-964A-95A8-EFF84FF1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5E882-D79A-3A48-BFA7-93AED5C6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B2759-5DBC-F54B-A8E4-2DD16C98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3CDD-18A3-DF46-83D2-ED938178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71A08-5A41-BB43-91CA-51F67E8C2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4E187-2EC2-8048-856C-D05213245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4DE08-2D84-2745-96F9-317F0430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FF537-FDB4-9F41-99EB-DDE5D729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F3069-A9FA-A347-BC92-93152841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CA7A-EAF9-1942-A452-B65A6817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51FDE-17A5-A34F-B9D8-8C5C1B141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5F79F-066B-B049-9ADE-34F3C64A5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0AF1A-DCDF-4846-98E1-50BF1D30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BDAC3-51DB-2C45-9229-C0A68A7D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038A-6940-6B49-9BEE-51E3E88E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8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5CA4AB-15D5-B549-915C-10746097B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17191" b="26247"/>
          <a:stretch/>
        </p:blipFill>
        <p:spPr>
          <a:xfrm>
            <a:off x="-55419" y="40553"/>
            <a:ext cx="12247419" cy="6817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3109CE-551E-FD4D-8B70-6ED1604329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"/>
          </a:blip>
          <a:stretch>
            <a:fillRect/>
          </a:stretch>
        </p:blipFill>
        <p:spPr>
          <a:xfrm>
            <a:off x="6033654" y="523192"/>
            <a:ext cx="6015720" cy="60157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461B2-8A40-4547-96E2-AC8F9385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EAAE6-74DA-7643-B308-2013098D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558DF-201A-C040-9234-9B2E33816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20C6-413E-9544-AA53-2DFEE7004A01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06FD3-D6C6-FB40-BA48-D3048A6C0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895B2-B0C1-6449-8960-8EF3669DF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FB24C-7869-4B44-BC7D-7A54B67F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1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C198-7270-1C40-85E7-4F7596050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5" y="1122363"/>
            <a:ext cx="11396869" cy="2387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merican Typewriter" panose="02090604020004020304" pitchFamily="18" charset="77"/>
              </a:rPr>
              <a:t>Using Red Lights and Sirens for Emergency Ambulance Response: How Often Are Potentially Life Saving Interventions Performed?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7E3A2-BD1A-BB41-809B-CCD6CE818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Jeffrey L. Jarvis, MD, EMT-P. Vaughn Hamilton, MA, EMT-P. Mike </a:t>
            </a:r>
            <a:r>
              <a:rPr lang="en-US" dirty="0" err="1">
                <a:latin typeface="American Typewriter" panose="02090604020004020304" pitchFamily="18" charset="77"/>
              </a:rPr>
              <a:t>Taigman</a:t>
            </a:r>
            <a:r>
              <a:rPr lang="en-US" dirty="0">
                <a:latin typeface="American Typewriter" panose="02090604020004020304" pitchFamily="18" charset="77"/>
              </a:rPr>
              <a:t>, MA. Lawrence H. Brown, PhD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84B3E-88BA-4D42-8925-50CB9975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57" y="5257800"/>
            <a:ext cx="691186" cy="873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EA4C9-3E55-BD4D-813A-039991BE8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18" y="5257800"/>
            <a:ext cx="626635" cy="863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FD113C-5D6F-B947-8D2A-6918792A9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859"/>
          <a:stretch/>
        </p:blipFill>
        <p:spPr>
          <a:xfrm>
            <a:off x="4189715" y="4969565"/>
            <a:ext cx="3353353" cy="580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A7095-4C95-644E-B566-25B2F1974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715" y="5735637"/>
            <a:ext cx="3299188" cy="58075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504FAA5-E18F-034A-9224-DF7F2B7B13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154" b="43076"/>
          <a:stretch/>
        </p:blipFill>
        <p:spPr>
          <a:xfrm>
            <a:off x="8920695" y="5349875"/>
            <a:ext cx="2375621" cy="5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18A0F5-778D-5042-9BC5-781DDDBF5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5" y="1504122"/>
            <a:ext cx="11958670" cy="507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573E1-0940-5C4D-A61B-0EB06CE6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182"/>
          <a:stretch/>
        </p:blipFill>
        <p:spPr>
          <a:xfrm>
            <a:off x="67678" y="135834"/>
            <a:ext cx="12026348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3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262F-40A5-8D44-9975-E05FFB48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6E78-9C83-FB4E-8DAB-A46C81B1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RLS response to scene common (86%)</a:t>
            </a:r>
          </a:p>
          <a:p>
            <a:r>
              <a:rPr lang="en-US" dirty="0" err="1">
                <a:latin typeface="American Typewriter" panose="02090604020004020304" pitchFamily="18" charset="77"/>
              </a:rPr>
              <a:t>pLSI</a:t>
            </a:r>
            <a:r>
              <a:rPr lang="en-US" dirty="0">
                <a:latin typeface="American Typewriter" panose="02090604020004020304" pitchFamily="18" charset="77"/>
              </a:rPr>
              <a:t> at any time rare (7%)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RLS response can likely be safely targeted to call nature.</a:t>
            </a:r>
          </a:p>
          <a:p>
            <a:endParaRPr lang="en-US" dirty="0">
              <a:latin typeface="American Typewriter" panose="02090604020004020304" pitchFamily="18" charset="77"/>
            </a:endParaRPr>
          </a:p>
          <a:p>
            <a:r>
              <a:rPr lang="en-US" dirty="0">
                <a:latin typeface="American Typewriter" panose="02090604020004020304" pitchFamily="18" charset="77"/>
              </a:rPr>
              <a:t>Threshold Examples:</a:t>
            </a:r>
          </a:p>
          <a:p>
            <a:pPr lvl="1"/>
            <a:r>
              <a:rPr lang="en-US" dirty="0">
                <a:latin typeface="American Typewriter" panose="02090604020004020304" pitchFamily="18" charset="77"/>
              </a:rPr>
              <a:t>5% -&gt; 47% RLS Reduction</a:t>
            </a:r>
          </a:p>
          <a:p>
            <a:pPr lvl="1"/>
            <a:r>
              <a:rPr lang="en-US" dirty="0">
                <a:latin typeface="American Typewriter" panose="02090604020004020304" pitchFamily="18" charset="77"/>
              </a:rPr>
              <a:t>10% -&gt; 62% RLS Reduction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2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D1F567-B4BF-4444-9655-E8218ABA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all devoid of conflicts.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DA695-2AC4-654F-9C2F-47C0BE362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8646-BD8F-9B42-97A0-E27461EA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DF144-25B8-0F47-8F65-396E310B4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dirty="0">
                <a:latin typeface="American Typewriter" panose="02090604020004020304" pitchFamily="18" charset="77"/>
              </a:rPr>
              <a:t>EMS response with Red Lights &amp; Sirens (RLS) is associated with increased collisions, injuries, and only marginal time savings.</a:t>
            </a:r>
          </a:p>
          <a:p>
            <a:pPr marL="571500" indent="-571500"/>
            <a:endParaRPr lang="en-US" dirty="0">
              <a:latin typeface="American Typewriter" panose="02090604020004020304" pitchFamily="18" charset="77"/>
            </a:endParaRPr>
          </a:p>
          <a:p>
            <a:pPr marL="571500" indent="-571500"/>
            <a:r>
              <a:rPr lang="en-US" u="sng" dirty="0">
                <a:latin typeface="American Typewriter" panose="02090604020004020304" pitchFamily="18" charset="77"/>
              </a:rPr>
              <a:t>Goal:</a:t>
            </a:r>
            <a:r>
              <a:rPr lang="en-US" dirty="0">
                <a:latin typeface="American Typewriter" panose="02090604020004020304" pitchFamily="18" charset="77"/>
              </a:rPr>
              <a:t> Describe the proportion of RLS responses with potentially life saving (PLSI) interventions, by call nature.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9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8646-BD8F-9B42-97A0-E27461EA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DF144-25B8-0F47-8F65-396E310B4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dirty="0">
                <a:latin typeface="American Typewriter" panose="02090604020004020304" pitchFamily="18" charset="77"/>
              </a:rPr>
              <a:t>RLS should be treated like any other medical intervention: </a:t>
            </a:r>
          </a:p>
          <a:p>
            <a:pPr marL="571500" indent="-571500"/>
            <a:endParaRPr lang="en-US" dirty="0">
              <a:latin typeface="American Typewriter" panose="02090604020004020304" pitchFamily="18" charset="77"/>
            </a:endParaRPr>
          </a:p>
          <a:p>
            <a:pPr marL="571500" indent="-571500"/>
            <a:r>
              <a:rPr lang="en-US" dirty="0">
                <a:latin typeface="American Typewriter" panose="02090604020004020304" pitchFamily="18" charset="77"/>
              </a:rPr>
              <a:t>Use only with favorable risk/benefit ratio.</a:t>
            </a:r>
          </a:p>
          <a:p>
            <a:pPr marL="571500" indent="-571500"/>
            <a:endParaRPr lang="en-US" dirty="0">
              <a:latin typeface="American Typewriter" panose="02090604020004020304" pitchFamily="18" charset="77"/>
            </a:endParaRPr>
          </a:p>
          <a:p>
            <a:pPr marL="571500" indent="-571500"/>
            <a:r>
              <a:rPr lang="en-US" dirty="0">
                <a:latin typeface="American Typewriter" panose="02090604020004020304" pitchFamily="18" charset="77"/>
              </a:rPr>
              <a:t>Benefit is unknown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4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FE7F-82E1-F443-A512-3D557F9D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97CC-B2EB-364A-90D8-5A71A521A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dirty="0">
                <a:latin typeface="American Typewriter" panose="02090604020004020304" pitchFamily="18" charset="77"/>
              </a:rPr>
              <a:t>ESO dataset, 1/1/18 – 12/31/18</a:t>
            </a:r>
          </a:p>
          <a:p>
            <a:pPr marL="571500" indent="-571500"/>
            <a:r>
              <a:rPr lang="en-US" dirty="0">
                <a:latin typeface="American Typewriter" panose="02090604020004020304" pitchFamily="18" charset="77"/>
              </a:rPr>
              <a:t>Retrospective descriptive analysis</a:t>
            </a:r>
          </a:p>
          <a:p>
            <a:pPr marL="571500" indent="-571500"/>
            <a:r>
              <a:rPr lang="en-US" u="sng" dirty="0">
                <a:latin typeface="American Typewriter" panose="02090604020004020304" pitchFamily="18" charset="77"/>
              </a:rPr>
              <a:t>Inclusion:</a:t>
            </a:r>
            <a:r>
              <a:rPr lang="en-US" dirty="0">
                <a:latin typeface="American Typewriter" panose="02090604020004020304" pitchFamily="18" charset="77"/>
              </a:rPr>
              <a:t> All 911 responses to the scene</a:t>
            </a:r>
          </a:p>
          <a:p>
            <a:pPr marL="571500" indent="-571500"/>
            <a:r>
              <a:rPr lang="en-US" u="sng" dirty="0">
                <a:latin typeface="American Typewriter" panose="02090604020004020304" pitchFamily="18" charset="77"/>
              </a:rPr>
              <a:t>Exclusion</a:t>
            </a:r>
            <a:r>
              <a:rPr lang="en-US" dirty="0">
                <a:latin typeface="American Typewriter" panose="02090604020004020304" pitchFamily="18" charset="77"/>
              </a:rPr>
              <a:t>: Missing call nature, no patient contact</a:t>
            </a:r>
          </a:p>
          <a:p>
            <a:pPr marL="571500" indent="-571500"/>
            <a:r>
              <a:rPr lang="en-US" u="sng" dirty="0">
                <a:latin typeface="American Typewriter" panose="02090604020004020304" pitchFamily="18" charset="77"/>
              </a:rPr>
              <a:t>PLSI:</a:t>
            </a:r>
            <a:r>
              <a:rPr lang="en-US" dirty="0">
                <a:latin typeface="American Typewriter" panose="02090604020004020304" pitchFamily="18" charset="77"/>
              </a:rPr>
              <a:t> “any intervention which might, according to standard clinical guidelines, be considered necessary to reverse a critical condition or rapidly improve hemodynamic stability”. </a:t>
            </a:r>
          </a:p>
          <a:p>
            <a:pPr marL="571500" indent="-571500"/>
            <a:endParaRPr lang="en-US" u="sng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0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441A-D64C-1A4B-B1DE-2566CFDD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CFED-773F-8B4F-BD23-7165D784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3,843,123/7,574,879 (51%) 911 calls with documented call nature and patient contact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ALS crew: 3,012,057 (78%)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Urban 79%, Rural 21%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Community 66%, FD 13%, Private, 6%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Paid 79%, Mixed 18%, Volunteer 1%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86% RLS response to scene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13% RLS transport to hospital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7% had any PLSI performed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9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481CC9-0203-C145-9B4E-09B37A40A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70702"/>
              </p:ext>
            </p:extLst>
          </p:nvPr>
        </p:nvGraphicFramePr>
        <p:xfrm>
          <a:off x="404026" y="1121618"/>
          <a:ext cx="11257885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365">
                  <a:extLst>
                    <a:ext uri="{9D8B030D-6E8A-4147-A177-3AD203B41FA5}">
                      <a16:colId xmlns:a16="http://schemas.microsoft.com/office/drawing/2014/main" val="2475186160"/>
                    </a:ext>
                  </a:extLst>
                </a:gridCol>
                <a:gridCol w="3326296">
                  <a:extLst>
                    <a:ext uri="{9D8B030D-6E8A-4147-A177-3AD203B41FA5}">
                      <a16:colId xmlns:a16="http://schemas.microsoft.com/office/drawing/2014/main" val="3745381315"/>
                    </a:ext>
                  </a:extLst>
                </a:gridCol>
                <a:gridCol w="2955235">
                  <a:extLst>
                    <a:ext uri="{9D8B030D-6E8A-4147-A177-3AD203B41FA5}">
                      <a16:colId xmlns:a16="http://schemas.microsoft.com/office/drawing/2014/main" val="4193055428"/>
                    </a:ext>
                  </a:extLst>
                </a:gridCol>
                <a:gridCol w="2994989">
                  <a:extLst>
                    <a:ext uri="{9D8B030D-6E8A-4147-A177-3AD203B41FA5}">
                      <a16:colId xmlns:a16="http://schemas.microsoft.com/office/drawing/2014/main" val="1099869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Adenosine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CPR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Intubation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SGA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968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AED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Defibrillation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Lorazepam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Stroke Alert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116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Amiodarone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Diazepam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merican Typewriter" panose="02090604020004020304" pitchFamily="18" charset="77"/>
                        </a:rPr>
                        <a:t>Magills</a:t>
                      </a:r>
                      <a:endParaRPr lang="en-US" sz="2000" dirty="0">
                        <a:latin typeface="American Typewriter" panose="02090604020004020304" pitchFamily="18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Suction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4895667"/>
                  </a:ext>
                </a:extLst>
              </a:tr>
              <a:tr h="34650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Atropine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Dobutamine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Midazolam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Surgical Airway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93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Back Blows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Dopamine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Naloxone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merican Typewriter" panose="02090604020004020304" pitchFamily="18" charset="77"/>
                        </a:rPr>
                        <a:t>tPA</a:t>
                      </a:r>
                      <a:endParaRPr lang="en-US" sz="2000" dirty="0">
                        <a:latin typeface="American Typewriter" panose="02090604020004020304" pitchFamily="18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42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Blood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Epinephrine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NIPPV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Tourniquet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564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BLS Airway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Glucagon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merican Typewriter" panose="02090604020004020304" pitchFamily="18" charset="77"/>
                        </a:rPr>
                        <a:t>Norepi</a:t>
                      </a:r>
                      <a:endParaRPr lang="en-US" sz="2000" dirty="0">
                        <a:latin typeface="American Typewriter" panose="02090604020004020304" pitchFamily="18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Trach Replacement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446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Calcium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Glucose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OB Delivery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Trauma Alert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772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STEMI Alert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Heimlich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Pacing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merican Typewriter" panose="02090604020004020304" pitchFamily="18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6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Cardioversion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Hemostatic Agent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Pleural Decompression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merican Typewriter" panose="02090604020004020304" pitchFamily="18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140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Chest Seal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merican Typewriter" panose="02090604020004020304" pitchFamily="18" charset="77"/>
                        </a:rPr>
                        <a:t>Hydroxycobalamin</a:t>
                      </a:r>
                      <a:endParaRPr lang="en-US" sz="2000" dirty="0">
                        <a:latin typeface="American Typewriter" panose="02090604020004020304" pitchFamily="18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merican Typewriter" panose="02090604020004020304" pitchFamily="18" charset="77"/>
                        </a:rPr>
                        <a:t>Sepsis Alert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merican Typewriter" panose="02090604020004020304" pitchFamily="18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89809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F09EC9-99E1-5740-B108-E1744B423642}"/>
              </a:ext>
            </a:extLst>
          </p:cNvPr>
          <p:cNvSpPr txBox="1"/>
          <p:nvPr/>
        </p:nvSpPr>
        <p:spPr>
          <a:xfrm>
            <a:off x="404026" y="231319"/>
            <a:ext cx="1138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erican Typewriter" panose="02090604020004020304" pitchFamily="18" charset="77"/>
              </a:rPr>
              <a:t>Potentially Life Saving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5423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481CC9-0203-C145-9B4E-09B37A40A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418969"/>
              </p:ext>
            </p:extLst>
          </p:nvPr>
        </p:nvGraphicFramePr>
        <p:xfrm>
          <a:off x="516835" y="1121618"/>
          <a:ext cx="10959547" cy="5151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79304">
                  <a:extLst>
                    <a:ext uri="{9D8B030D-6E8A-4147-A177-3AD203B41FA5}">
                      <a16:colId xmlns:a16="http://schemas.microsoft.com/office/drawing/2014/main" val="2475186160"/>
                    </a:ext>
                  </a:extLst>
                </a:gridCol>
                <a:gridCol w="3222872">
                  <a:extLst>
                    <a:ext uri="{9D8B030D-6E8A-4147-A177-3AD203B41FA5}">
                      <a16:colId xmlns:a16="http://schemas.microsoft.com/office/drawing/2014/main" val="3745381315"/>
                    </a:ext>
                  </a:extLst>
                </a:gridCol>
                <a:gridCol w="4357371">
                  <a:extLst>
                    <a:ext uri="{9D8B030D-6E8A-4147-A177-3AD203B41FA5}">
                      <a16:colId xmlns:a16="http://schemas.microsoft.com/office/drawing/2014/main" val="3839796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merican Typewriter" panose="02090604020004020304" pitchFamily="18" charset="77"/>
                        </a:rPr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merican Typewriter" panose="02090604020004020304" pitchFamily="18" charset="77"/>
                        </a:rPr>
                        <a:t>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merican Typewriter" panose="02090604020004020304" pitchFamily="18" charset="77"/>
                        </a:rPr>
                        <a:t>Administrations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8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69,036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79,676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6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BLS Airway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62,898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87,118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9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Naloxone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56,351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74,757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93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Epinephrine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47,128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157,282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2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Midazolam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39,480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52,547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4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Intubation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35,616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45,250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46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CPR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33,659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49,039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72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NIPPV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32,740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33,595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596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Suction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29,256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36,017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40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Trauma Alert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20,365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merican Typewriter" panose="02090604020004020304" pitchFamily="18" charset="77"/>
                        </a:rPr>
                        <a:t>20,494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9809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F09EC9-99E1-5740-B108-E1744B423642}"/>
              </a:ext>
            </a:extLst>
          </p:cNvPr>
          <p:cNvSpPr txBox="1"/>
          <p:nvPr/>
        </p:nvSpPr>
        <p:spPr>
          <a:xfrm>
            <a:off x="404026" y="231319"/>
            <a:ext cx="1138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erican Typewriter" panose="02090604020004020304" pitchFamily="18" charset="77"/>
              </a:rPr>
              <a:t>Top 10 Potentially Life Saving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21184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D13A93-FFF8-F04B-86CD-9562202C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" y="877956"/>
            <a:ext cx="12026348" cy="51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415</Words>
  <Application>Microsoft Macintosh PowerPoint</Application>
  <PresentationFormat>Widescreen</PresentationFormat>
  <Paragraphs>116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American Typewriter</vt:lpstr>
      <vt:lpstr>Arial</vt:lpstr>
      <vt:lpstr>Calibri</vt:lpstr>
      <vt:lpstr>Calibri Light</vt:lpstr>
      <vt:lpstr>Office Theme</vt:lpstr>
      <vt:lpstr>Using Red Lights and Sirens for Emergency Ambulance Response: How Often Are Potentially Life Saving Interventions Performed?</vt:lpstr>
      <vt:lpstr>We are all devoid of conflicts.</vt:lpstr>
      <vt:lpstr>Background</vt:lpstr>
      <vt:lpstr>Clinical Importance</vt:lpstr>
      <vt:lpstr>Methods</vt:lpstr>
      <vt:lpstr>Results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Yield of Using Red Lights &amp; Sirens for Emergency Ambulance Calls:  How Often Are Potentially Life-Saving Interventions Performed?</dc:title>
  <dc:creator>Jeff Jarvis</dc:creator>
  <cp:lastModifiedBy>Mary Hedges</cp:lastModifiedBy>
  <cp:revision>10</cp:revision>
  <dcterms:created xsi:type="dcterms:W3CDTF">2019-11-25T23:08:33Z</dcterms:created>
  <dcterms:modified xsi:type="dcterms:W3CDTF">2020-08-12T16:08:15Z</dcterms:modified>
</cp:coreProperties>
</file>