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0"/>
  </p:notesMasterIdLst>
  <p:sldIdLst>
    <p:sldId id="257" r:id="rId2"/>
    <p:sldId id="258" r:id="rId3"/>
    <p:sldId id="259" r:id="rId4"/>
    <p:sldId id="260" r:id="rId5"/>
    <p:sldId id="262" r:id="rId6"/>
    <p:sldId id="266" r:id="rId7"/>
    <p:sldId id="261" r:id="rId8"/>
    <p:sldId id="264" r:id="rId9"/>
    <p:sldId id="265" r:id="rId10"/>
    <p:sldId id="269" r:id="rId11"/>
    <p:sldId id="267" r:id="rId12"/>
    <p:sldId id="272" r:id="rId13"/>
    <p:sldId id="270" r:id="rId14"/>
    <p:sldId id="274" r:id="rId15"/>
    <p:sldId id="275" r:id="rId16"/>
    <p:sldId id="276" r:id="rId17"/>
    <p:sldId id="277" r:id="rId18"/>
    <p:sldId id="27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vin McGinnisNASEMSOACTIVEOffice365" initials="KM" lastIdx="1" clrIdx="0">
    <p:extLst>
      <p:ext uri="{19B8F6BF-5375-455C-9EA6-DF929625EA0E}">
        <p15:presenceInfo xmlns:p15="http://schemas.microsoft.com/office/powerpoint/2012/main" userId="a55832d4ed9b439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94686"/>
  </p:normalViewPr>
  <p:slideViewPr>
    <p:cSldViewPr snapToGrid="0">
      <p:cViewPr varScale="1">
        <p:scale>
          <a:sx n="93" d="100"/>
          <a:sy n="93" d="100"/>
        </p:scale>
        <p:origin x="8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174FE-E323-4931-A39E-A18005EF23CB}" type="datetimeFigureOut">
              <a:rPr lang="en-US" smtClean="0"/>
              <a:t>7/22/20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3341C8-2450-4770-960A-C99702B74580}" type="slidenum">
              <a:rPr lang="en-US" smtClean="0"/>
              <a:t>‹#›</a:t>
            </a:fld>
            <a:endParaRPr lang="en-US"/>
          </a:p>
        </p:txBody>
      </p:sp>
    </p:spTree>
    <p:extLst>
      <p:ext uri="{BB962C8B-B14F-4D97-AF65-F5344CB8AC3E}">
        <p14:creationId xmlns:p14="http://schemas.microsoft.com/office/powerpoint/2010/main" val="218092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3341C8-2450-4770-960A-C99702B74580}" type="slidenum">
              <a:rPr lang="en-US" smtClean="0"/>
              <a:t>1</a:t>
            </a:fld>
            <a:endParaRPr lang="en-US"/>
          </a:p>
        </p:txBody>
      </p:sp>
    </p:spTree>
    <p:extLst>
      <p:ext uri="{BB962C8B-B14F-4D97-AF65-F5344CB8AC3E}">
        <p14:creationId xmlns:p14="http://schemas.microsoft.com/office/powerpoint/2010/main" val="2935305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undercounted (many large states are unknowns).</a:t>
            </a:r>
          </a:p>
        </p:txBody>
      </p:sp>
      <p:sp>
        <p:nvSpPr>
          <p:cNvPr id="4" name="Slide Number Placeholder 3"/>
          <p:cNvSpPr>
            <a:spLocks noGrp="1"/>
          </p:cNvSpPr>
          <p:nvPr>
            <p:ph type="sldNum" sz="quarter" idx="5"/>
          </p:nvPr>
        </p:nvSpPr>
        <p:spPr/>
        <p:txBody>
          <a:bodyPr/>
          <a:lstStyle/>
          <a:p>
            <a:fld id="{FC3341C8-2450-4770-960A-C99702B74580}" type="slidenum">
              <a:rPr lang="en-US" smtClean="0"/>
              <a:t>12</a:t>
            </a:fld>
            <a:endParaRPr lang="en-US"/>
          </a:p>
        </p:txBody>
      </p:sp>
    </p:spTree>
    <p:extLst>
      <p:ext uri="{BB962C8B-B14F-4D97-AF65-F5344CB8AC3E}">
        <p14:creationId xmlns:p14="http://schemas.microsoft.com/office/powerpoint/2010/main" val="3647486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1" u="none" strike="noStrike" baseline="0" dirty="0">
                <a:solidFill>
                  <a:srgbClr val="3477B2"/>
                </a:solidFill>
                <a:latin typeface="PalatinoLinotype-Italic"/>
              </a:rPr>
              <a:t>How does the state acquire EMS response and patient care data from the following agency types?</a:t>
            </a:r>
          </a:p>
          <a:p>
            <a:pPr algn="l"/>
            <a:r>
              <a:rPr lang="en-US" sz="1200" b="0" i="1" u="none" strike="noStrike" baseline="0" dirty="0">
                <a:solidFill>
                  <a:srgbClr val="3477B2"/>
                </a:solidFill>
                <a:latin typeface="PalatinoLinotype-Italic"/>
              </a:rPr>
              <a:t>- Submission required through regulation/law (includes effective</a:t>
            </a:r>
          </a:p>
          <a:p>
            <a:pPr algn="l"/>
            <a:r>
              <a:rPr lang="en-US" sz="1200" b="0" i="1" u="none" strike="noStrike" baseline="0" dirty="0">
                <a:solidFill>
                  <a:srgbClr val="3477B2"/>
                </a:solidFill>
                <a:latin typeface="PalatinoLinotype-Italic"/>
              </a:rPr>
              <a:t>enforcement provisions)</a:t>
            </a:r>
          </a:p>
          <a:p>
            <a:pPr algn="l"/>
            <a:r>
              <a:rPr lang="en-US" sz="1200" b="0" i="1" u="none" strike="noStrike" baseline="0" dirty="0">
                <a:solidFill>
                  <a:srgbClr val="3477B2"/>
                </a:solidFill>
                <a:latin typeface="PalatinoLinotype-Italic"/>
              </a:rPr>
              <a:t>- Submission required through regulation/law (with no effective</a:t>
            </a:r>
          </a:p>
          <a:p>
            <a:pPr algn="l"/>
            <a:r>
              <a:rPr lang="en-US" sz="1200" b="0" i="1" u="none" strike="noStrike" baseline="0" dirty="0">
                <a:solidFill>
                  <a:srgbClr val="3477B2"/>
                </a:solidFill>
                <a:latin typeface="PalatinoLinotype-Italic"/>
              </a:rPr>
              <a:t>enforcement provisions)</a:t>
            </a:r>
          </a:p>
          <a:p>
            <a:pPr algn="l"/>
            <a:r>
              <a:rPr lang="en-US" sz="1200" b="0" i="1" u="none" strike="noStrike" baseline="0" dirty="0">
                <a:solidFill>
                  <a:srgbClr val="3477B2"/>
                </a:solidFill>
                <a:latin typeface="PalatinoLinotype-Italic"/>
              </a:rPr>
              <a:t>- Submission not required through regulation/law, but highly encouraged/</a:t>
            </a:r>
          </a:p>
          <a:p>
            <a:pPr algn="l"/>
            <a:r>
              <a:rPr lang="en-US" sz="1200" b="0" i="1" u="none" strike="noStrike" baseline="0" dirty="0">
                <a:solidFill>
                  <a:srgbClr val="3477B2"/>
                </a:solidFill>
                <a:latin typeface="PalatinoLinotype-Italic"/>
              </a:rPr>
              <a:t>enabled to submit</a:t>
            </a:r>
          </a:p>
          <a:p>
            <a:pPr algn="l"/>
            <a:r>
              <a:rPr lang="en-US" sz="1200" b="0" i="1" u="none" strike="noStrike" baseline="0" dirty="0">
                <a:solidFill>
                  <a:srgbClr val="3477B2"/>
                </a:solidFill>
                <a:latin typeface="PalatinoLinotype-Italic"/>
              </a:rPr>
              <a:t>- No requirements, but plan to require submission in the next few years</a:t>
            </a:r>
          </a:p>
          <a:p>
            <a:pPr algn="l"/>
            <a:r>
              <a:rPr lang="en-US" sz="1200" b="0" i="1" u="none" strike="noStrike" baseline="0" dirty="0">
                <a:solidFill>
                  <a:srgbClr val="3477B2"/>
                </a:solidFill>
                <a:latin typeface="PalatinoLinotype-Italic"/>
              </a:rPr>
              <a:t>- No plans to require submission in the near future</a:t>
            </a:r>
            <a:endParaRPr lang="en-US" dirty="0"/>
          </a:p>
        </p:txBody>
      </p:sp>
      <p:sp>
        <p:nvSpPr>
          <p:cNvPr id="4" name="Slide Number Placeholder 3"/>
          <p:cNvSpPr>
            <a:spLocks noGrp="1"/>
          </p:cNvSpPr>
          <p:nvPr>
            <p:ph type="sldNum" sz="quarter" idx="5"/>
          </p:nvPr>
        </p:nvSpPr>
        <p:spPr/>
        <p:txBody>
          <a:bodyPr/>
          <a:lstStyle/>
          <a:p>
            <a:fld id="{FC3341C8-2450-4770-960A-C99702B74580}" type="slidenum">
              <a:rPr lang="en-US" smtClean="0"/>
              <a:t>13</a:t>
            </a:fld>
            <a:endParaRPr lang="en-US"/>
          </a:p>
        </p:txBody>
      </p:sp>
    </p:spTree>
    <p:extLst>
      <p:ext uri="{BB962C8B-B14F-4D97-AF65-F5344CB8AC3E}">
        <p14:creationId xmlns:p14="http://schemas.microsoft.com/office/powerpoint/2010/main" val="2048268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800" b="0" i="0" u="none" strike="noStrike" baseline="0" dirty="0">
                <a:latin typeface="PalatinoLinotype-Roman"/>
              </a:rPr>
              <a:t>7 </a:t>
            </a:r>
            <a:r>
              <a:rPr lang="en-US" sz="1200" b="0" i="0" u="none" strike="noStrike" baseline="0" dirty="0">
                <a:latin typeface="PalatinoLinotype-Roman"/>
              </a:rPr>
              <a:t>The original question from the survey asked for states to “indicate the level of state EMS office</a:t>
            </a:r>
          </a:p>
          <a:p>
            <a:pPr algn="l"/>
            <a:r>
              <a:rPr lang="en-US" sz="1200" b="0" i="0" u="none" strike="noStrike" baseline="0" dirty="0">
                <a:latin typeface="PalatinoLinotype-Roman"/>
              </a:rPr>
              <a:t>participation” with the following options: </a:t>
            </a:r>
            <a:r>
              <a:rPr lang="en-US" sz="1200" b="0" i="1" u="none" strike="noStrike" baseline="0" dirty="0">
                <a:latin typeface="PalatinoLinotype-Italic"/>
              </a:rPr>
              <a:t>co-located in the same organization; leadership; coordination and</a:t>
            </a:r>
          </a:p>
          <a:p>
            <a:pPr algn="l"/>
            <a:r>
              <a:rPr lang="en-US" sz="1200" b="0" i="1" u="none" strike="noStrike" baseline="0" dirty="0">
                <a:latin typeface="PalatinoLinotype-Italic"/>
              </a:rPr>
              <a:t>planning; operational role; do not participate</a:t>
            </a:r>
            <a:r>
              <a:rPr lang="en-US" sz="1200" b="0" i="0" u="none" strike="noStrike" baseline="0" dirty="0">
                <a:latin typeface="PalatinoLinotype-Roman"/>
              </a:rPr>
              <a:t>. The first four options were grouped into “Participate” for the</a:t>
            </a:r>
          </a:p>
          <a:p>
            <a:pPr algn="l"/>
            <a:r>
              <a:rPr lang="en-US" sz="1200" b="0" i="0" u="none" strike="noStrike" baseline="0" dirty="0">
                <a:latin typeface="PalatinoLinotype-Roman"/>
              </a:rPr>
              <a:t>purpose of simplification.</a:t>
            </a:r>
            <a:endParaRPr lang="en-US" dirty="0"/>
          </a:p>
        </p:txBody>
      </p:sp>
      <p:sp>
        <p:nvSpPr>
          <p:cNvPr id="4" name="Slide Number Placeholder 3"/>
          <p:cNvSpPr>
            <a:spLocks noGrp="1"/>
          </p:cNvSpPr>
          <p:nvPr>
            <p:ph type="sldNum" sz="quarter" idx="5"/>
          </p:nvPr>
        </p:nvSpPr>
        <p:spPr/>
        <p:txBody>
          <a:bodyPr/>
          <a:lstStyle/>
          <a:p>
            <a:fld id="{FC3341C8-2450-4770-960A-C99702B74580}" type="slidenum">
              <a:rPr lang="en-US" smtClean="0"/>
              <a:t>17</a:t>
            </a:fld>
            <a:endParaRPr lang="en-US"/>
          </a:p>
        </p:txBody>
      </p:sp>
    </p:spTree>
    <p:extLst>
      <p:ext uri="{BB962C8B-B14F-4D97-AF65-F5344CB8AC3E}">
        <p14:creationId xmlns:p14="http://schemas.microsoft.com/office/powerpoint/2010/main" val="3644954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kumimoji="0" lang="en-US" sz="1800" b="0" i="0" u="none" strike="noStrike" kern="1200" cap="none" spc="0" normalizeH="0" baseline="0" noProof="0" dirty="0">
                <a:ln>
                  <a:noFill/>
                </a:ln>
                <a:solidFill>
                  <a:prstClr val="black"/>
                </a:solidFill>
                <a:effectLst/>
                <a:uLnTx/>
                <a:uFillTx/>
                <a:latin typeface="PalatinoLinotype-Roman"/>
                <a:ea typeface="+mn-ea"/>
                <a:cs typeface="+mn-cs"/>
              </a:rPr>
              <a:t>Louisiana, American Samoa, and Puerto Rico are the missing in this count. </a:t>
            </a:r>
            <a:r>
              <a:rPr lang="en-US" sz="1200" b="0" i="0" u="none" strike="noStrike" baseline="0" dirty="0">
                <a:latin typeface="PalatinoLinotype-Roman"/>
              </a:rPr>
              <a:t>The survey question itself recognizes that one EMS agency may operate and be licensed for multiple</a:t>
            </a:r>
          </a:p>
          <a:p>
            <a:pPr algn="l"/>
            <a:r>
              <a:rPr lang="en-US" sz="1200" b="0" i="0" u="none" strike="noStrike" baseline="0" dirty="0">
                <a:latin typeface="PalatinoLinotype-Roman"/>
              </a:rPr>
              <a:t>services (e.g. “911 Response (Scene) with Transport” and “Air Medical Service”) and appear to be multiple agencies (while, in another state, that agency might have but one license and appear to be one agency). Some states issue licenses for each county, ambulance base or jurisdiction in which an EMS agency</a:t>
            </a:r>
          </a:p>
          <a:p>
            <a:pPr algn="l"/>
            <a:r>
              <a:rPr lang="en-US" sz="1200" b="0" i="0" u="none" strike="noStrike" baseline="0" dirty="0">
                <a:latin typeface="PalatinoLinotype-Roman"/>
              </a:rPr>
              <a:t>operates. Others may issue one license per agency regardless of how many places that agency bases its equipment and staff and how many jurisdictions it serves.</a:t>
            </a:r>
            <a:endParaRPr lang="en-US" dirty="0"/>
          </a:p>
        </p:txBody>
      </p:sp>
      <p:sp>
        <p:nvSpPr>
          <p:cNvPr id="4" name="Slide Number Placeholder 3"/>
          <p:cNvSpPr>
            <a:spLocks noGrp="1"/>
          </p:cNvSpPr>
          <p:nvPr>
            <p:ph type="sldNum" sz="quarter" idx="5"/>
          </p:nvPr>
        </p:nvSpPr>
        <p:spPr/>
        <p:txBody>
          <a:bodyPr/>
          <a:lstStyle/>
          <a:p>
            <a:fld id="{FC3341C8-2450-4770-960A-C99702B74580}" type="slidenum">
              <a:rPr lang="en-US" smtClean="0"/>
              <a:t>2</a:t>
            </a:fld>
            <a:endParaRPr lang="en-US"/>
          </a:p>
        </p:txBody>
      </p:sp>
    </p:spTree>
    <p:extLst>
      <p:ext uri="{BB962C8B-B14F-4D97-AF65-F5344CB8AC3E}">
        <p14:creationId xmlns:p14="http://schemas.microsoft.com/office/powerpoint/2010/main" val="3305400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PalatinoLinotype-Roman"/>
              </a:rPr>
              <a:t>Ambulance, first response, and air medical agencies that are typical EMS 911 responders comprise 18,981 (82%) of the overall agencies documented. Agencies</a:t>
            </a:r>
          </a:p>
          <a:p>
            <a:pPr algn="l"/>
            <a:r>
              <a:rPr lang="en-US" sz="1800" b="0" i="0" u="none" strike="noStrike" baseline="0" dirty="0">
                <a:latin typeface="PalatinoLinotype-Roman"/>
              </a:rPr>
              <a:t>that provide interfacility/specialty ground transport are 1,988 (9%) of the total. Many 911 responding</a:t>
            </a:r>
          </a:p>
          <a:p>
            <a:pPr algn="l"/>
            <a:r>
              <a:rPr lang="en-US" sz="1800" b="0" i="0" u="none" strike="noStrike" baseline="0" dirty="0">
                <a:latin typeface="PalatinoLinotype-Roman"/>
              </a:rPr>
              <a:t>ambulances serve in this capacity as well.</a:t>
            </a:r>
            <a:endParaRPr lang="en-US" dirty="0"/>
          </a:p>
        </p:txBody>
      </p:sp>
      <p:sp>
        <p:nvSpPr>
          <p:cNvPr id="4" name="Slide Number Placeholder 3"/>
          <p:cNvSpPr>
            <a:spLocks noGrp="1"/>
          </p:cNvSpPr>
          <p:nvPr>
            <p:ph type="sldNum" sz="quarter" idx="5"/>
          </p:nvPr>
        </p:nvSpPr>
        <p:spPr/>
        <p:txBody>
          <a:bodyPr/>
          <a:lstStyle/>
          <a:p>
            <a:fld id="{FC3341C8-2450-4770-960A-C99702B74580}" type="slidenum">
              <a:rPr lang="en-US" smtClean="0"/>
              <a:t>3</a:t>
            </a:fld>
            <a:endParaRPr lang="en-US"/>
          </a:p>
        </p:txBody>
      </p:sp>
    </p:spTree>
    <p:extLst>
      <p:ext uri="{BB962C8B-B14F-4D97-AF65-F5344CB8AC3E}">
        <p14:creationId xmlns:p14="http://schemas.microsoft.com/office/powerpoint/2010/main" val="3427313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PalatinoLinotype-Roman"/>
              </a:rPr>
              <a:t>The Grand Total of 19,520 agencies is consistent with the figure discussed above for agencies</a:t>
            </a:r>
          </a:p>
          <a:p>
            <a:pPr algn="l"/>
            <a:r>
              <a:rPr lang="en-US" sz="1200" b="0" i="0" u="none" strike="noStrike" baseline="0" dirty="0">
                <a:latin typeface="PalatinoLinotype-Roman"/>
              </a:rPr>
              <a:t>categorized functionally as 911 responders with and without transport, air medical services and</a:t>
            </a:r>
          </a:p>
          <a:p>
            <a:pPr algn="l"/>
            <a:r>
              <a:rPr lang="en-US" sz="1200" b="0" i="0" u="none" strike="noStrike" baseline="0" dirty="0">
                <a:latin typeface="PalatinoLinotype-Roman"/>
              </a:rPr>
              <a:t>interfacility/ground specialty services (approximately 21,000). A comparison of number of agencies by</a:t>
            </a:r>
          </a:p>
          <a:p>
            <a:pPr algn="l"/>
            <a:r>
              <a:rPr lang="en-US" sz="1200" b="0" i="0" u="none" strike="noStrike" baseline="0" dirty="0">
                <a:latin typeface="PalatinoLinotype-Roman"/>
              </a:rPr>
              <a:t>function (e.g. 911 response without transport) and level (e.g. emergency medical responder) is tempting</a:t>
            </a:r>
          </a:p>
          <a:p>
            <a:pPr algn="l"/>
            <a:r>
              <a:rPr lang="en-US" sz="1200" b="0" i="0" u="none" strike="noStrike" baseline="0" dirty="0">
                <a:latin typeface="PalatinoLinotype-Roman"/>
              </a:rPr>
              <a:t>but ultimately not informative.</a:t>
            </a:r>
            <a:endParaRPr lang="en-US" dirty="0"/>
          </a:p>
        </p:txBody>
      </p:sp>
      <p:sp>
        <p:nvSpPr>
          <p:cNvPr id="4" name="Slide Number Placeholder 3"/>
          <p:cNvSpPr>
            <a:spLocks noGrp="1"/>
          </p:cNvSpPr>
          <p:nvPr>
            <p:ph type="sldNum" sz="quarter" idx="5"/>
          </p:nvPr>
        </p:nvSpPr>
        <p:spPr/>
        <p:txBody>
          <a:bodyPr/>
          <a:lstStyle/>
          <a:p>
            <a:fld id="{FC3341C8-2450-4770-960A-C99702B74580}" type="slidenum">
              <a:rPr lang="en-US" smtClean="0"/>
              <a:t>4</a:t>
            </a:fld>
            <a:endParaRPr lang="en-US"/>
          </a:p>
        </p:txBody>
      </p:sp>
    </p:spTree>
    <p:extLst>
      <p:ext uri="{BB962C8B-B14F-4D97-AF65-F5344CB8AC3E}">
        <p14:creationId xmlns:p14="http://schemas.microsoft.com/office/powerpoint/2010/main" val="3374759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PalatinoLinotype-Roman"/>
              </a:rPr>
              <a:t>The Grand Total of 87,781 EMS vehicles in operation </a:t>
            </a:r>
            <a:r>
              <a:rPr lang="en-US" sz="1200" b="1" i="1" u="none" strike="noStrike" baseline="0" dirty="0">
                <a:highlight>
                  <a:srgbClr val="FFFF00"/>
                </a:highlight>
                <a:latin typeface="PalatinoLinotype-Roman"/>
              </a:rPr>
              <a:t>whether licensed by a state EMS or not </a:t>
            </a:r>
            <a:r>
              <a:rPr lang="en-US" sz="1200" b="0" i="0" u="none" strike="noStrike" baseline="0" dirty="0">
                <a:latin typeface="PalatinoLinotype-Roman"/>
              </a:rPr>
              <a:t>does not include numbers in American Samoa, Iowa, Louisiana, Nebraska, or Puerto Rico. Vehicles in Pennsylvania could not be broken out by type.</a:t>
            </a:r>
            <a:endParaRPr lang="en-US" dirty="0"/>
          </a:p>
        </p:txBody>
      </p:sp>
      <p:sp>
        <p:nvSpPr>
          <p:cNvPr id="4" name="Slide Number Placeholder 3"/>
          <p:cNvSpPr>
            <a:spLocks noGrp="1"/>
          </p:cNvSpPr>
          <p:nvPr>
            <p:ph type="sldNum" sz="quarter" idx="5"/>
          </p:nvPr>
        </p:nvSpPr>
        <p:spPr/>
        <p:txBody>
          <a:bodyPr/>
          <a:lstStyle/>
          <a:p>
            <a:fld id="{FC3341C8-2450-4770-960A-C99702B74580}" type="slidenum">
              <a:rPr lang="en-US" smtClean="0"/>
              <a:t>5</a:t>
            </a:fld>
            <a:endParaRPr lang="en-US"/>
          </a:p>
        </p:txBody>
      </p:sp>
    </p:spTree>
    <p:extLst>
      <p:ext uri="{BB962C8B-B14F-4D97-AF65-F5344CB8AC3E}">
        <p14:creationId xmlns:p14="http://schemas.microsoft.com/office/powerpoint/2010/main" val="227217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PalatinoLinotype-Roman"/>
              </a:rPr>
              <a:t>The most commonly and consistently licensed EMS professionals are emergency medical technicians,</a:t>
            </a:r>
          </a:p>
          <a:p>
            <a:pPr algn="l"/>
            <a:r>
              <a:rPr lang="en-US" sz="1200" b="0" i="0" u="none" strike="noStrike" baseline="0" dirty="0">
                <a:latin typeface="PalatinoLinotype-Roman"/>
              </a:rPr>
              <a:t>advanced emergency medical technicians (including other levels between emergency medical</a:t>
            </a:r>
          </a:p>
          <a:p>
            <a:pPr algn="l"/>
            <a:r>
              <a:rPr lang="en-US" sz="1200" b="0" i="0" u="none" strike="noStrike" baseline="0" dirty="0">
                <a:latin typeface="PalatinoLinotype-Roman"/>
              </a:rPr>
              <a:t>technician and paramedic), and paramedics. A total of 855,674 of these professionals were identified.</a:t>
            </a:r>
          </a:p>
          <a:p>
            <a:pPr algn="l"/>
            <a:r>
              <a:rPr lang="en-US" sz="1200" b="0" i="0" u="none" strike="noStrike" baseline="0" dirty="0">
                <a:latin typeface="PalatinoLinotype-Roman"/>
              </a:rPr>
              <a:t>Emergency medical technicians constitute 63% of these, while 6% are advanced emergency medical</a:t>
            </a:r>
          </a:p>
          <a:p>
            <a:pPr algn="l"/>
            <a:r>
              <a:rPr lang="en-US" sz="1200" b="0" i="0" u="none" strike="noStrike" baseline="0" dirty="0">
                <a:latin typeface="PalatinoLinotype-Roman"/>
              </a:rPr>
              <a:t>technicians (including other levels between emergency medical technician and paramedic), and 31%</a:t>
            </a:r>
          </a:p>
          <a:p>
            <a:pPr algn="l"/>
            <a:r>
              <a:rPr lang="en-US" sz="1200" b="0" i="0" u="none" strike="noStrike" baseline="0" dirty="0">
                <a:latin typeface="PalatinoLinotype-Roman"/>
              </a:rPr>
              <a:t>are paramedics. Emergency Medical Responders are licensed in some states and not in others.</a:t>
            </a:r>
            <a:endParaRPr lang="en-US" dirty="0"/>
          </a:p>
        </p:txBody>
      </p:sp>
      <p:sp>
        <p:nvSpPr>
          <p:cNvPr id="4" name="Slide Number Placeholder 3"/>
          <p:cNvSpPr>
            <a:spLocks noGrp="1"/>
          </p:cNvSpPr>
          <p:nvPr>
            <p:ph type="sldNum" sz="quarter" idx="5"/>
          </p:nvPr>
        </p:nvSpPr>
        <p:spPr/>
        <p:txBody>
          <a:bodyPr/>
          <a:lstStyle/>
          <a:p>
            <a:fld id="{FC3341C8-2450-4770-960A-C99702B74580}" type="slidenum">
              <a:rPr lang="en-US" smtClean="0"/>
              <a:t>6</a:t>
            </a:fld>
            <a:endParaRPr lang="en-US"/>
          </a:p>
        </p:txBody>
      </p:sp>
    </p:spTree>
    <p:extLst>
      <p:ext uri="{BB962C8B-B14F-4D97-AF65-F5344CB8AC3E}">
        <p14:creationId xmlns:p14="http://schemas.microsoft.com/office/powerpoint/2010/main" val="660176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“Legacy” license levels….dare it be called that!</a:t>
            </a:r>
          </a:p>
        </p:txBody>
      </p:sp>
      <p:sp>
        <p:nvSpPr>
          <p:cNvPr id="4" name="Slide Number Placeholder 3"/>
          <p:cNvSpPr>
            <a:spLocks noGrp="1"/>
          </p:cNvSpPr>
          <p:nvPr>
            <p:ph type="sldNum" sz="quarter" idx="5"/>
          </p:nvPr>
        </p:nvSpPr>
        <p:spPr/>
        <p:txBody>
          <a:bodyPr/>
          <a:lstStyle/>
          <a:p>
            <a:fld id="{FC3341C8-2450-4770-960A-C99702B74580}" type="slidenum">
              <a:rPr lang="en-US" smtClean="0"/>
              <a:t>7</a:t>
            </a:fld>
            <a:endParaRPr lang="en-US"/>
          </a:p>
        </p:txBody>
      </p:sp>
    </p:spTree>
    <p:extLst>
      <p:ext uri="{BB962C8B-B14F-4D97-AF65-F5344CB8AC3E}">
        <p14:creationId xmlns:p14="http://schemas.microsoft.com/office/powerpoint/2010/main" val="2543279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PalatinoLinotype-Roman"/>
              </a:rPr>
              <a:t>Only a small number of states were able to identify racial characteristic of the work force, perhaps because of changing licensure demographic information practices.</a:t>
            </a:r>
          </a:p>
          <a:p>
            <a:pPr algn="l"/>
            <a:r>
              <a:rPr lang="en-US" sz="1200" b="0" i="0" u="none" strike="noStrike" baseline="0" dirty="0">
                <a:latin typeface="PalatinoLinotype-Roman"/>
              </a:rPr>
              <a:t>States with males at 75% or more included Guam, Kentucky, Indiana, Michigan, Mississippi, Arkansas, Georgia, Florida, Arizona, Rhode Island, and Alabama.</a:t>
            </a:r>
            <a:endParaRPr lang="en-US" dirty="0"/>
          </a:p>
        </p:txBody>
      </p:sp>
      <p:sp>
        <p:nvSpPr>
          <p:cNvPr id="4" name="Slide Number Placeholder 3"/>
          <p:cNvSpPr>
            <a:spLocks noGrp="1"/>
          </p:cNvSpPr>
          <p:nvPr>
            <p:ph type="sldNum" sz="quarter" idx="5"/>
          </p:nvPr>
        </p:nvSpPr>
        <p:spPr/>
        <p:txBody>
          <a:bodyPr/>
          <a:lstStyle/>
          <a:p>
            <a:fld id="{FC3341C8-2450-4770-960A-C99702B74580}" type="slidenum">
              <a:rPr lang="en-US" smtClean="0"/>
              <a:t>9</a:t>
            </a:fld>
            <a:endParaRPr lang="en-US"/>
          </a:p>
        </p:txBody>
      </p:sp>
    </p:spTree>
    <p:extLst>
      <p:ext uri="{BB962C8B-B14F-4D97-AF65-F5344CB8AC3E}">
        <p14:creationId xmlns:p14="http://schemas.microsoft.com/office/powerpoint/2010/main" val="623431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 43: 1-10% of agencies can do this (12 states or 22%)</a:t>
            </a:r>
          </a:p>
        </p:txBody>
      </p:sp>
      <p:sp>
        <p:nvSpPr>
          <p:cNvPr id="4" name="Slide Number Placeholder 3"/>
          <p:cNvSpPr>
            <a:spLocks noGrp="1"/>
          </p:cNvSpPr>
          <p:nvPr>
            <p:ph type="sldNum" sz="quarter" idx="5"/>
          </p:nvPr>
        </p:nvSpPr>
        <p:spPr/>
        <p:txBody>
          <a:bodyPr/>
          <a:lstStyle/>
          <a:p>
            <a:fld id="{FC3341C8-2450-4770-960A-C99702B74580}" type="slidenum">
              <a:rPr lang="en-US" smtClean="0"/>
              <a:t>10</a:t>
            </a:fld>
            <a:endParaRPr lang="en-US"/>
          </a:p>
        </p:txBody>
      </p:sp>
    </p:spTree>
    <p:extLst>
      <p:ext uri="{BB962C8B-B14F-4D97-AF65-F5344CB8AC3E}">
        <p14:creationId xmlns:p14="http://schemas.microsoft.com/office/powerpoint/2010/main" val="1047528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87FB87-154D-4783-A390-948C3A725C24}"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43FF4-5B04-45AA-B9B6-93E0245B56EC}"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5940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7487FB87-154D-4783-A390-948C3A725C24}" type="datetimeFigureOut">
              <a:rPr lang="en-US" smtClean="0"/>
              <a:t>7/22/20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943FF4-5B04-45AA-B9B6-93E0245B56EC}" type="slidenum">
              <a:rPr lang="en-US" smtClean="0"/>
              <a:t>‹#›</a:t>
            </a:fld>
            <a:endParaRPr lang="en-US"/>
          </a:p>
        </p:txBody>
      </p:sp>
    </p:spTree>
    <p:extLst>
      <p:ext uri="{BB962C8B-B14F-4D97-AF65-F5344CB8AC3E}">
        <p14:creationId xmlns:p14="http://schemas.microsoft.com/office/powerpoint/2010/main" val="362162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87FB87-154D-4783-A390-948C3A725C24}"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43FF4-5B04-45AA-B9B6-93E0245B56EC}" type="slidenum">
              <a:rPr lang="en-US" smtClean="0"/>
              <a:t>‹#›</a:t>
            </a:fld>
            <a:endParaRPr lang="en-US"/>
          </a:p>
        </p:txBody>
      </p:sp>
    </p:spTree>
    <p:extLst>
      <p:ext uri="{BB962C8B-B14F-4D97-AF65-F5344CB8AC3E}">
        <p14:creationId xmlns:p14="http://schemas.microsoft.com/office/powerpoint/2010/main" val="4133532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87FB87-154D-4783-A390-948C3A725C24}"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43FF4-5B04-45AA-B9B6-93E0245B56EC}"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43052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87FB87-154D-4783-A390-948C3A725C24}"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43FF4-5B04-45AA-B9B6-93E0245B56EC}" type="slidenum">
              <a:rPr lang="en-US" smtClean="0"/>
              <a:t>‹#›</a:t>
            </a:fld>
            <a:endParaRPr lang="en-US"/>
          </a:p>
        </p:txBody>
      </p:sp>
    </p:spTree>
    <p:extLst>
      <p:ext uri="{BB962C8B-B14F-4D97-AF65-F5344CB8AC3E}">
        <p14:creationId xmlns:p14="http://schemas.microsoft.com/office/powerpoint/2010/main" val="51736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87FB87-154D-4783-A390-948C3A725C24}"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43FF4-5B04-45AA-B9B6-93E0245B56EC}"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85536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87FB87-154D-4783-A390-948C3A725C24}"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43FF4-5B04-45AA-B9B6-93E0245B56EC}" type="slidenum">
              <a:rPr lang="en-US" smtClean="0"/>
              <a:t>‹#›</a:t>
            </a:fld>
            <a:endParaRPr lang="en-US"/>
          </a:p>
        </p:txBody>
      </p:sp>
    </p:spTree>
    <p:extLst>
      <p:ext uri="{BB962C8B-B14F-4D97-AF65-F5344CB8AC3E}">
        <p14:creationId xmlns:p14="http://schemas.microsoft.com/office/powerpoint/2010/main" val="3246506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87FB87-154D-4783-A390-948C3A725C24}"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43FF4-5B04-45AA-B9B6-93E0245B56EC}" type="slidenum">
              <a:rPr lang="en-US" smtClean="0"/>
              <a:t>‹#›</a:t>
            </a:fld>
            <a:endParaRPr lang="en-US"/>
          </a:p>
        </p:txBody>
      </p:sp>
    </p:spTree>
    <p:extLst>
      <p:ext uri="{BB962C8B-B14F-4D97-AF65-F5344CB8AC3E}">
        <p14:creationId xmlns:p14="http://schemas.microsoft.com/office/powerpoint/2010/main" val="3142523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87FB87-154D-4783-A390-948C3A725C24}"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43FF4-5B04-45AA-B9B6-93E0245B56EC}" type="slidenum">
              <a:rPr lang="en-US" smtClean="0"/>
              <a:t>‹#›</a:t>
            </a:fld>
            <a:endParaRPr lang="en-US"/>
          </a:p>
        </p:txBody>
      </p:sp>
    </p:spTree>
    <p:extLst>
      <p:ext uri="{BB962C8B-B14F-4D97-AF65-F5344CB8AC3E}">
        <p14:creationId xmlns:p14="http://schemas.microsoft.com/office/powerpoint/2010/main" val="311426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87FB87-154D-4783-A390-948C3A725C24}"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43FF4-5B04-45AA-B9B6-93E0245B56EC}" type="slidenum">
              <a:rPr lang="en-US" smtClean="0"/>
              <a:t>‹#›</a:t>
            </a:fld>
            <a:endParaRPr lang="en-US"/>
          </a:p>
        </p:txBody>
      </p:sp>
    </p:spTree>
    <p:extLst>
      <p:ext uri="{BB962C8B-B14F-4D97-AF65-F5344CB8AC3E}">
        <p14:creationId xmlns:p14="http://schemas.microsoft.com/office/powerpoint/2010/main" val="477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87FB87-154D-4783-A390-948C3A725C24}"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43FF4-5B04-45AA-B9B6-93E0245B56EC}" type="slidenum">
              <a:rPr lang="en-US" smtClean="0"/>
              <a:t>‹#›</a:t>
            </a:fld>
            <a:endParaRPr lang="en-US"/>
          </a:p>
        </p:txBody>
      </p:sp>
    </p:spTree>
    <p:extLst>
      <p:ext uri="{BB962C8B-B14F-4D97-AF65-F5344CB8AC3E}">
        <p14:creationId xmlns:p14="http://schemas.microsoft.com/office/powerpoint/2010/main" val="2391052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87FB87-154D-4783-A390-948C3A725C24}" type="datetimeFigureOut">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943FF4-5B04-45AA-B9B6-93E0245B56EC}" type="slidenum">
              <a:rPr lang="en-US" smtClean="0"/>
              <a:t>‹#›</a:t>
            </a:fld>
            <a:endParaRPr lang="en-US"/>
          </a:p>
        </p:txBody>
      </p:sp>
    </p:spTree>
    <p:extLst>
      <p:ext uri="{BB962C8B-B14F-4D97-AF65-F5344CB8AC3E}">
        <p14:creationId xmlns:p14="http://schemas.microsoft.com/office/powerpoint/2010/main" val="3817351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87FB87-154D-4783-A390-948C3A725C24}" type="datetimeFigureOut">
              <a:rPr lang="en-US" smtClean="0"/>
              <a:t>7/22/20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943FF4-5B04-45AA-B9B6-93E0245B56EC}" type="slidenum">
              <a:rPr lang="en-US" smtClean="0"/>
              <a:t>‹#›</a:t>
            </a:fld>
            <a:endParaRPr lang="en-US"/>
          </a:p>
        </p:txBody>
      </p:sp>
    </p:spTree>
    <p:extLst>
      <p:ext uri="{BB962C8B-B14F-4D97-AF65-F5344CB8AC3E}">
        <p14:creationId xmlns:p14="http://schemas.microsoft.com/office/powerpoint/2010/main" val="1820264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87FB87-154D-4783-A390-948C3A725C24}" type="datetimeFigureOut">
              <a:rPr lang="en-US" smtClean="0"/>
              <a:t>7/22/20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943FF4-5B04-45AA-B9B6-93E0245B56EC}" type="slidenum">
              <a:rPr lang="en-US" smtClean="0"/>
              <a:t>‹#›</a:t>
            </a:fld>
            <a:endParaRPr lang="en-US"/>
          </a:p>
        </p:txBody>
      </p:sp>
    </p:spTree>
    <p:extLst>
      <p:ext uri="{BB962C8B-B14F-4D97-AF65-F5344CB8AC3E}">
        <p14:creationId xmlns:p14="http://schemas.microsoft.com/office/powerpoint/2010/main" val="3658946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87FB87-154D-4783-A390-948C3A725C24}" type="datetimeFigureOut">
              <a:rPr lang="en-US" smtClean="0"/>
              <a:t>7/22/20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943FF4-5B04-45AA-B9B6-93E0245B56EC}" type="slidenum">
              <a:rPr lang="en-US" smtClean="0"/>
              <a:t>‹#›</a:t>
            </a:fld>
            <a:endParaRPr lang="en-US"/>
          </a:p>
        </p:txBody>
      </p:sp>
    </p:spTree>
    <p:extLst>
      <p:ext uri="{BB962C8B-B14F-4D97-AF65-F5344CB8AC3E}">
        <p14:creationId xmlns:p14="http://schemas.microsoft.com/office/powerpoint/2010/main" val="175050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87FB87-154D-4783-A390-948C3A725C24}" type="datetimeFigureOut">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943FF4-5B04-45AA-B9B6-93E0245B56EC}" type="slidenum">
              <a:rPr lang="en-US" smtClean="0"/>
              <a:t>‹#›</a:t>
            </a:fld>
            <a:endParaRPr lang="en-US"/>
          </a:p>
        </p:txBody>
      </p:sp>
    </p:spTree>
    <p:extLst>
      <p:ext uri="{BB962C8B-B14F-4D97-AF65-F5344CB8AC3E}">
        <p14:creationId xmlns:p14="http://schemas.microsoft.com/office/powerpoint/2010/main" val="250437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87FB87-154D-4783-A390-948C3A725C24}" type="datetimeFigureOut">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943FF4-5B04-45AA-B9B6-93E0245B56EC}" type="slidenum">
              <a:rPr lang="en-US" smtClean="0"/>
              <a:t>‹#›</a:t>
            </a:fld>
            <a:endParaRPr lang="en-US"/>
          </a:p>
        </p:txBody>
      </p:sp>
    </p:spTree>
    <p:extLst>
      <p:ext uri="{BB962C8B-B14F-4D97-AF65-F5344CB8AC3E}">
        <p14:creationId xmlns:p14="http://schemas.microsoft.com/office/powerpoint/2010/main" val="2140460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487FB87-154D-4783-A390-948C3A725C24}" type="datetimeFigureOut">
              <a:rPr lang="en-US" smtClean="0"/>
              <a:t>7/22/20</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9943FF4-5B04-45AA-B9B6-93E0245B56EC}" type="slidenum">
              <a:rPr lang="en-US" smtClean="0"/>
              <a:t>‹#›</a:t>
            </a:fld>
            <a:endParaRPr lang="en-US"/>
          </a:p>
        </p:txBody>
      </p:sp>
    </p:spTree>
    <p:extLst>
      <p:ext uri="{BB962C8B-B14F-4D97-AF65-F5344CB8AC3E}">
        <p14:creationId xmlns:p14="http://schemas.microsoft.com/office/powerpoint/2010/main" val="2956427178"/>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EA6D7DE-7A8E-433C-828B-7ED4060D1BE0}"/>
              </a:ext>
            </a:extLst>
          </p:cNvPr>
          <p:cNvPicPr>
            <a:picLocks noGrp="1" noChangeAspect="1"/>
          </p:cNvPicPr>
          <p:nvPr>
            <p:ph idx="1"/>
          </p:nvPr>
        </p:nvPicPr>
        <p:blipFill rotWithShape="1">
          <a:blip r:embed="rId3"/>
          <a:srcRect l="27328" t="35247" r="39044" b="5194"/>
          <a:stretch/>
        </p:blipFill>
        <p:spPr>
          <a:xfrm>
            <a:off x="2872333" y="34587"/>
            <a:ext cx="6814439" cy="6788826"/>
          </a:xfrm>
        </p:spPr>
      </p:pic>
    </p:spTree>
    <p:extLst>
      <p:ext uri="{BB962C8B-B14F-4D97-AF65-F5344CB8AC3E}">
        <p14:creationId xmlns:p14="http://schemas.microsoft.com/office/powerpoint/2010/main" val="1502083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A0547-C5F6-4E96-A1E7-CCD7BE7F7A25}"/>
              </a:ext>
            </a:extLst>
          </p:cNvPr>
          <p:cNvSpPr>
            <a:spLocks noGrp="1"/>
          </p:cNvSpPr>
          <p:nvPr>
            <p:ph type="title"/>
          </p:nvPr>
        </p:nvSpPr>
        <p:spPr>
          <a:xfrm>
            <a:off x="246985" y="3303630"/>
            <a:ext cx="11698030" cy="3554370"/>
          </a:xfrm>
        </p:spPr>
        <p:txBody>
          <a:bodyPr>
            <a:normAutofit fontScale="90000"/>
          </a:bodyPr>
          <a:lstStyle/>
          <a:p>
            <a:br>
              <a:rPr lang="en-US" dirty="0"/>
            </a:br>
            <a:br>
              <a:rPr lang="en-US" dirty="0"/>
            </a:br>
            <a:r>
              <a:rPr lang="en-US" dirty="0"/>
              <a:t>States with agencies having </a:t>
            </a:r>
            <a:br>
              <a:rPr lang="en-US" dirty="0"/>
            </a:br>
            <a:r>
              <a:rPr lang="en-US" dirty="0"/>
              <a:t>communications in </a:t>
            </a:r>
            <a:r>
              <a:rPr lang="en-US" dirty="0">
                <a:solidFill>
                  <a:srgbClr val="FFFF00"/>
                </a:solidFill>
              </a:rPr>
              <a:t>Real Time</a:t>
            </a:r>
            <a:r>
              <a:rPr lang="en-US" dirty="0"/>
              <a:t>:</a:t>
            </a:r>
            <a:br>
              <a:rPr lang="en-US" dirty="0"/>
            </a:br>
            <a:br>
              <a:rPr lang="en-US" dirty="0"/>
            </a:br>
            <a:r>
              <a:rPr lang="en-US" sz="2700" dirty="0"/>
              <a:t>Chart 43 – Send/Receive telehealth video</a:t>
            </a:r>
            <a:br>
              <a:rPr lang="en-US" sz="2700" dirty="0"/>
            </a:br>
            <a:r>
              <a:rPr lang="en-US" sz="2700" dirty="0"/>
              <a:t>Chart 44 – Receive patient history on scene</a:t>
            </a:r>
            <a:br>
              <a:rPr lang="en-US" sz="2700" dirty="0"/>
            </a:br>
            <a:r>
              <a:rPr lang="en-US" sz="2700" dirty="0"/>
              <a:t>Chart 45 – send digital patient/run record to hospital </a:t>
            </a:r>
            <a:br>
              <a:rPr lang="en-US" sz="2700" dirty="0"/>
            </a:br>
            <a:r>
              <a:rPr lang="en-US" sz="2700" dirty="0"/>
              <a:t>                    ahead of arrival</a:t>
            </a:r>
            <a:br>
              <a:rPr lang="en-US" sz="2700" dirty="0"/>
            </a:br>
            <a:br>
              <a:rPr lang="en-US" dirty="0"/>
            </a:br>
            <a:r>
              <a:rPr lang="en-US" dirty="0"/>
              <a:t>	</a:t>
            </a:r>
          </a:p>
        </p:txBody>
      </p:sp>
      <p:pic>
        <p:nvPicPr>
          <p:cNvPr id="5" name="Content Placeholder 4">
            <a:extLst>
              <a:ext uri="{FF2B5EF4-FFF2-40B4-BE49-F238E27FC236}">
                <a16:creationId xmlns:a16="http://schemas.microsoft.com/office/drawing/2014/main" id="{08131B77-11C6-4A1F-B80E-D8207AFD2C9E}"/>
              </a:ext>
            </a:extLst>
          </p:cNvPr>
          <p:cNvPicPr>
            <a:picLocks noGrp="1" noChangeAspect="1"/>
          </p:cNvPicPr>
          <p:nvPr>
            <p:ph idx="1"/>
          </p:nvPr>
        </p:nvPicPr>
        <p:blipFill rotWithShape="1">
          <a:blip r:embed="rId3"/>
          <a:srcRect l="43904" t="21569" r="42623" b="56082"/>
          <a:stretch/>
        </p:blipFill>
        <p:spPr>
          <a:xfrm>
            <a:off x="7955086" y="63568"/>
            <a:ext cx="3619166" cy="3377039"/>
          </a:xfrm>
        </p:spPr>
      </p:pic>
      <p:pic>
        <p:nvPicPr>
          <p:cNvPr id="7" name="Picture 6">
            <a:extLst>
              <a:ext uri="{FF2B5EF4-FFF2-40B4-BE49-F238E27FC236}">
                <a16:creationId xmlns:a16="http://schemas.microsoft.com/office/drawing/2014/main" id="{EEA30A6B-1CF5-4942-8065-5F0F53F45776}"/>
              </a:ext>
            </a:extLst>
          </p:cNvPr>
          <p:cNvPicPr>
            <a:picLocks noChangeAspect="1"/>
          </p:cNvPicPr>
          <p:nvPr/>
        </p:nvPicPr>
        <p:blipFill rotWithShape="1">
          <a:blip r:embed="rId4"/>
          <a:srcRect l="46243" t="21319" r="43249" b="59786"/>
          <a:stretch/>
        </p:blipFill>
        <p:spPr>
          <a:xfrm>
            <a:off x="218509" y="63568"/>
            <a:ext cx="3483099" cy="3427778"/>
          </a:xfrm>
          <a:prstGeom prst="rect">
            <a:avLst/>
          </a:prstGeom>
        </p:spPr>
      </p:pic>
      <p:pic>
        <p:nvPicPr>
          <p:cNvPr id="9" name="Picture 8">
            <a:extLst>
              <a:ext uri="{FF2B5EF4-FFF2-40B4-BE49-F238E27FC236}">
                <a16:creationId xmlns:a16="http://schemas.microsoft.com/office/drawing/2014/main" id="{5FBB06E2-4EE1-44D5-A460-1A072EACEB56}"/>
              </a:ext>
            </a:extLst>
          </p:cNvPr>
          <p:cNvPicPr>
            <a:picLocks noChangeAspect="1"/>
          </p:cNvPicPr>
          <p:nvPr/>
        </p:nvPicPr>
        <p:blipFill rotWithShape="1">
          <a:blip r:embed="rId5"/>
          <a:srcRect l="42995" t="21142" r="43208" b="56883"/>
          <a:stretch/>
        </p:blipFill>
        <p:spPr>
          <a:xfrm>
            <a:off x="3885037" y="63568"/>
            <a:ext cx="3769263" cy="3377038"/>
          </a:xfrm>
          <a:prstGeom prst="rect">
            <a:avLst/>
          </a:prstGeom>
        </p:spPr>
      </p:pic>
    </p:spTree>
    <p:extLst>
      <p:ext uri="{BB962C8B-B14F-4D97-AF65-F5344CB8AC3E}">
        <p14:creationId xmlns:p14="http://schemas.microsoft.com/office/powerpoint/2010/main" val="3680303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BE180-1824-4ED7-87E3-C95457F72039}"/>
              </a:ext>
            </a:extLst>
          </p:cNvPr>
          <p:cNvSpPr>
            <a:spLocks noGrp="1"/>
          </p:cNvSpPr>
          <p:nvPr>
            <p:ph type="title"/>
          </p:nvPr>
        </p:nvSpPr>
        <p:spPr>
          <a:xfrm>
            <a:off x="200118" y="5435961"/>
            <a:ext cx="8534400" cy="1507067"/>
          </a:xfrm>
        </p:spPr>
        <p:txBody>
          <a:bodyPr/>
          <a:lstStyle/>
          <a:p>
            <a:r>
              <a:rPr lang="en-US" dirty="0"/>
              <a:t>EMS responses - 2018</a:t>
            </a:r>
          </a:p>
        </p:txBody>
      </p:sp>
      <p:pic>
        <p:nvPicPr>
          <p:cNvPr id="5" name="Content Placeholder 4">
            <a:extLst>
              <a:ext uri="{FF2B5EF4-FFF2-40B4-BE49-F238E27FC236}">
                <a16:creationId xmlns:a16="http://schemas.microsoft.com/office/drawing/2014/main" id="{2B0C5E08-CB77-4B59-AE32-2B9ECA03DA12}"/>
              </a:ext>
            </a:extLst>
          </p:cNvPr>
          <p:cNvPicPr>
            <a:picLocks noGrp="1" noChangeAspect="1"/>
          </p:cNvPicPr>
          <p:nvPr>
            <p:ph idx="1"/>
          </p:nvPr>
        </p:nvPicPr>
        <p:blipFill rotWithShape="1">
          <a:blip r:embed="rId2"/>
          <a:srcRect l="29140" t="24816" r="42240" b="38800"/>
          <a:stretch/>
        </p:blipFill>
        <p:spPr>
          <a:xfrm>
            <a:off x="1325147" y="44008"/>
            <a:ext cx="8122023" cy="5807927"/>
          </a:xfrm>
        </p:spPr>
      </p:pic>
    </p:spTree>
    <p:extLst>
      <p:ext uri="{BB962C8B-B14F-4D97-AF65-F5344CB8AC3E}">
        <p14:creationId xmlns:p14="http://schemas.microsoft.com/office/powerpoint/2010/main" val="2745428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9BD11-C931-4F73-95E7-D487EF9E3DEF}"/>
              </a:ext>
            </a:extLst>
          </p:cNvPr>
          <p:cNvSpPr>
            <a:spLocks noGrp="1"/>
          </p:cNvSpPr>
          <p:nvPr>
            <p:ph type="title"/>
          </p:nvPr>
        </p:nvSpPr>
        <p:spPr>
          <a:xfrm>
            <a:off x="72982" y="5609550"/>
            <a:ext cx="8534400" cy="1507067"/>
          </a:xfrm>
        </p:spPr>
        <p:txBody>
          <a:bodyPr/>
          <a:lstStyle/>
          <a:p>
            <a:r>
              <a:rPr lang="en-US" dirty="0"/>
              <a:t>Ems transports - 2018</a:t>
            </a:r>
          </a:p>
        </p:txBody>
      </p:sp>
      <p:pic>
        <p:nvPicPr>
          <p:cNvPr id="5" name="Content Placeholder 4">
            <a:extLst>
              <a:ext uri="{FF2B5EF4-FFF2-40B4-BE49-F238E27FC236}">
                <a16:creationId xmlns:a16="http://schemas.microsoft.com/office/drawing/2014/main" id="{B40BE555-1E7B-4441-B67D-43E2CACDEAC5}"/>
              </a:ext>
            </a:extLst>
          </p:cNvPr>
          <p:cNvPicPr>
            <a:picLocks noGrp="1" noChangeAspect="1"/>
          </p:cNvPicPr>
          <p:nvPr>
            <p:ph idx="1"/>
          </p:nvPr>
        </p:nvPicPr>
        <p:blipFill rotWithShape="1">
          <a:blip r:embed="rId3"/>
          <a:srcRect l="28448" t="36996" r="41659" b="12950"/>
          <a:stretch/>
        </p:blipFill>
        <p:spPr>
          <a:xfrm>
            <a:off x="1970605" y="48898"/>
            <a:ext cx="6359719" cy="5990053"/>
          </a:xfrm>
        </p:spPr>
      </p:pic>
      <p:sp>
        <p:nvSpPr>
          <p:cNvPr id="6" name="TextBox 5">
            <a:extLst>
              <a:ext uri="{FF2B5EF4-FFF2-40B4-BE49-F238E27FC236}">
                <a16:creationId xmlns:a16="http://schemas.microsoft.com/office/drawing/2014/main" id="{5FCCA0B4-F287-431D-BB36-9EE4EB3552C0}"/>
              </a:ext>
            </a:extLst>
          </p:cNvPr>
          <p:cNvSpPr txBox="1"/>
          <p:nvPr/>
        </p:nvSpPr>
        <p:spPr>
          <a:xfrm>
            <a:off x="8425194" y="1422943"/>
            <a:ext cx="3393548" cy="954107"/>
          </a:xfrm>
          <a:prstGeom prst="rect">
            <a:avLst/>
          </a:prstGeom>
          <a:noFill/>
        </p:spPr>
        <p:txBody>
          <a:bodyPr wrap="square" rtlCol="0">
            <a:spAutoFit/>
          </a:bodyPr>
          <a:lstStyle/>
          <a:p>
            <a:pPr algn="ctr"/>
            <a:r>
              <a:rPr lang="en-US" sz="2800" dirty="0">
                <a:solidFill>
                  <a:srgbClr val="FFFF00"/>
                </a:solidFill>
              </a:rPr>
              <a:t>30,887,679 </a:t>
            </a:r>
          </a:p>
          <a:p>
            <a:pPr algn="ctr"/>
            <a:r>
              <a:rPr lang="en-US" sz="2800" dirty="0">
                <a:solidFill>
                  <a:srgbClr val="FFFF00"/>
                </a:solidFill>
              </a:rPr>
              <a:t>Total Transports</a:t>
            </a:r>
          </a:p>
        </p:txBody>
      </p:sp>
    </p:spTree>
    <p:extLst>
      <p:ext uri="{BB962C8B-B14F-4D97-AF65-F5344CB8AC3E}">
        <p14:creationId xmlns:p14="http://schemas.microsoft.com/office/powerpoint/2010/main" val="599010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06826-1FD9-4405-8DC2-002579539BE8}"/>
              </a:ext>
            </a:extLst>
          </p:cNvPr>
          <p:cNvSpPr>
            <a:spLocks noGrp="1"/>
          </p:cNvSpPr>
          <p:nvPr>
            <p:ph type="title"/>
          </p:nvPr>
        </p:nvSpPr>
        <p:spPr>
          <a:xfrm>
            <a:off x="82762" y="4990985"/>
            <a:ext cx="9608900" cy="1507067"/>
          </a:xfrm>
        </p:spPr>
        <p:txBody>
          <a:bodyPr/>
          <a:lstStyle/>
          <a:p>
            <a:r>
              <a:rPr lang="en-US" dirty="0"/>
              <a:t>How States acquire patient/run data</a:t>
            </a:r>
          </a:p>
        </p:txBody>
      </p:sp>
      <p:pic>
        <p:nvPicPr>
          <p:cNvPr id="5" name="Content Placeholder 4">
            <a:extLst>
              <a:ext uri="{FF2B5EF4-FFF2-40B4-BE49-F238E27FC236}">
                <a16:creationId xmlns:a16="http://schemas.microsoft.com/office/drawing/2014/main" id="{F8CB8EF7-E1DD-4E87-B9B4-21089DFBB95D}"/>
              </a:ext>
            </a:extLst>
          </p:cNvPr>
          <p:cNvPicPr>
            <a:picLocks noGrp="1" noChangeAspect="1"/>
          </p:cNvPicPr>
          <p:nvPr>
            <p:ph idx="1"/>
          </p:nvPr>
        </p:nvPicPr>
        <p:blipFill rotWithShape="1">
          <a:blip r:embed="rId3"/>
          <a:srcRect l="29014" t="68667" r="43797" b="12773"/>
          <a:stretch/>
        </p:blipFill>
        <p:spPr>
          <a:xfrm>
            <a:off x="234711" y="68141"/>
            <a:ext cx="11831287" cy="4542978"/>
          </a:xfrm>
        </p:spPr>
      </p:pic>
    </p:spTree>
    <p:extLst>
      <p:ext uri="{BB962C8B-B14F-4D97-AF65-F5344CB8AC3E}">
        <p14:creationId xmlns:p14="http://schemas.microsoft.com/office/powerpoint/2010/main" val="935270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DB7A-A26C-4A2F-8D3F-7E9940BA92F8}"/>
              </a:ext>
            </a:extLst>
          </p:cNvPr>
          <p:cNvSpPr>
            <a:spLocks noGrp="1"/>
          </p:cNvSpPr>
          <p:nvPr>
            <p:ph type="title"/>
          </p:nvPr>
        </p:nvSpPr>
        <p:spPr>
          <a:xfrm>
            <a:off x="107210" y="4570460"/>
            <a:ext cx="10997615" cy="1507067"/>
          </a:xfrm>
        </p:spPr>
        <p:txBody>
          <a:bodyPr/>
          <a:lstStyle/>
          <a:p>
            <a:pPr algn="ctr"/>
            <a:r>
              <a:rPr lang="en-US" dirty="0"/>
              <a:t>State required timeliness </a:t>
            </a:r>
            <a:br>
              <a:rPr lang="en-US" dirty="0"/>
            </a:br>
            <a:r>
              <a:rPr lang="en-US" dirty="0"/>
              <a:t>of </a:t>
            </a:r>
            <a:r>
              <a:rPr lang="en-US" dirty="0" err="1"/>
              <a:t>pcr</a:t>
            </a:r>
            <a:r>
              <a:rPr lang="en-US" dirty="0"/>
              <a:t> submission</a:t>
            </a:r>
          </a:p>
        </p:txBody>
      </p:sp>
      <p:pic>
        <p:nvPicPr>
          <p:cNvPr id="5" name="Content Placeholder 4">
            <a:extLst>
              <a:ext uri="{FF2B5EF4-FFF2-40B4-BE49-F238E27FC236}">
                <a16:creationId xmlns:a16="http://schemas.microsoft.com/office/drawing/2014/main" id="{21D615FE-52D3-4DC8-84F1-D6CC4BEBBB29}"/>
              </a:ext>
            </a:extLst>
          </p:cNvPr>
          <p:cNvPicPr>
            <a:picLocks noGrp="1" noChangeAspect="1"/>
          </p:cNvPicPr>
          <p:nvPr>
            <p:ph idx="1"/>
          </p:nvPr>
        </p:nvPicPr>
        <p:blipFill rotWithShape="1">
          <a:blip r:embed="rId2"/>
          <a:srcRect l="29113" t="70458" r="48930" b="15341"/>
          <a:stretch/>
        </p:blipFill>
        <p:spPr>
          <a:xfrm>
            <a:off x="352402" y="259163"/>
            <a:ext cx="10752423" cy="3911871"/>
          </a:xfrm>
        </p:spPr>
      </p:pic>
    </p:spTree>
    <p:extLst>
      <p:ext uri="{BB962C8B-B14F-4D97-AF65-F5344CB8AC3E}">
        <p14:creationId xmlns:p14="http://schemas.microsoft.com/office/powerpoint/2010/main" val="686533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9D67-17DB-40BF-B043-9C78DCD23060}"/>
              </a:ext>
            </a:extLst>
          </p:cNvPr>
          <p:cNvSpPr>
            <a:spLocks noGrp="1"/>
          </p:cNvSpPr>
          <p:nvPr>
            <p:ph type="title"/>
          </p:nvPr>
        </p:nvSpPr>
        <p:spPr>
          <a:xfrm>
            <a:off x="182553" y="127137"/>
            <a:ext cx="3289233" cy="5764576"/>
          </a:xfrm>
        </p:spPr>
        <p:txBody>
          <a:bodyPr>
            <a:normAutofit/>
          </a:bodyPr>
          <a:lstStyle/>
          <a:p>
            <a:r>
              <a:rPr lang="en-US" dirty="0"/>
              <a:t>Submission of ems data or analytics for public health or terrorism monitoring</a:t>
            </a:r>
          </a:p>
        </p:txBody>
      </p:sp>
      <p:pic>
        <p:nvPicPr>
          <p:cNvPr id="5" name="Content Placeholder 4">
            <a:extLst>
              <a:ext uri="{FF2B5EF4-FFF2-40B4-BE49-F238E27FC236}">
                <a16:creationId xmlns:a16="http://schemas.microsoft.com/office/drawing/2014/main" id="{84C1B970-C432-4FD7-8F88-9565920F3222}"/>
              </a:ext>
            </a:extLst>
          </p:cNvPr>
          <p:cNvPicPr>
            <a:picLocks noGrp="1" noChangeAspect="1"/>
          </p:cNvPicPr>
          <p:nvPr>
            <p:ph idx="1"/>
          </p:nvPr>
        </p:nvPicPr>
        <p:blipFill rotWithShape="1">
          <a:blip r:embed="rId2"/>
          <a:srcRect l="28464" t="37067" r="43471" b="12788"/>
          <a:stretch/>
        </p:blipFill>
        <p:spPr>
          <a:xfrm>
            <a:off x="4449753" y="44008"/>
            <a:ext cx="6615953" cy="6649032"/>
          </a:xfrm>
        </p:spPr>
      </p:pic>
    </p:spTree>
    <p:extLst>
      <p:ext uri="{BB962C8B-B14F-4D97-AF65-F5344CB8AC3E}">
        <p14:creationId xmlns:p14="http://schemas.microsoft.com/office/powerpoint/2010/main" val="2791707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B112E-0684-4C21-83C7-0A63C4C39BE5}"/>
              </a:ext>
            </a:extLst>
          </p:cNvPr>
          <p:cNvSpPr>
            <a:spLocks noGrp="1"/>
          </p:cNvSpPr>
          <p:nvPr>
            <p:ph type="title"/>
          </p:nvPr>
        </p:nvSpPr>
        <p:spPr>
          <a:xfrm>
            <a:off x="684212" y="1031756"/>
            <a:ext cx="2508853" cy="4962643"/>
          </a:xfrm>
        </p:spPr>
        <p:txBody>
          <a:bodyPr>
            <a:normAutofit/>
          </a:bodyPr>
          <a:lstStyle/>
          <a:p>
            <a:r>
              <a:rPr lang="en-US" dirty="0"/>
              <a:t>Federal sources of state ems funding</a:t>
            </a:r>
          </a:p>
        </p:txBody>
      </p:sp>
      <p:pic>
        <p:nvPicPr>
          <p:cNvPr id="5" name="Content Placeholder 4">
            <a:extLst>
              <a:ext uri="{FF2B5EF4-FFF2-40B4-BE49-F238E27FC236}">
                <a16:creationId xmlns:a16="http://schemas.microsoft.com/office/drawing/2014/main" id="{F625AEE1-E10B-4236-8C0A-60BD869E0B72}"/>
              </a:ext>
            </a:extLst>
          </p:cNvPr>
          <p:cNvPicPr>
            <a:picLocks noGrp="1" noChangeAspect="1"/>
          </p:cNvPicPr>
          <p:nvPr>
            <p:ph idx="1"/>
          </p:nvPr>
        </p:nvPicPr>
        <p:blipFill rotWithShape="1">
          <a:blip r:embed="rId2"/>
          <a:srcRect l="29068" t="22412" r="42048" b="26140"/>
          <a:stretch/>
        </p:blipFill>
        <p:spPr>
          <a:xfrm>
            <a:off x="4307949" y="27625"/>
            <a:ext cx="6789760" cy="6802750"/>
          </a:xfrm>
        </p:spPr>
      </p:pic>
    </p:spTree>
    <p:extLst>
      <p:ext uri="{BB962C8B-B14F-4D97-AF65-F5344CB8AC3E}">
        <p14:creationId xmlns:p14="http://schemas.microsoft.com/office/powerpoint/2010/main" val="3381553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A168D-BC1E-4663-BE87-E2B0BDA9AF27}"/>
              </a:ext>
            </a:extLst>
          </p:cNvPr>
          <p:cNvSpPr>
            <a:spLocks noGrp="1"/>
          </p:cNvSpPr>
          <p:nvPr>
            <p:ph type="title"/>
          </p:nvPr>
        </p:nvSpPr>
        <p:spPr>
          <a:xfrm>
            <a:off x="268575" y="5203016"/>
            <a:ext cx="8534400" cy="1507067"/>
          </a:xfrm>
        </p:spPr>
        <p:txBody>
          <a:bodyPr/>
          <a:lstStyle/>
          <a:p>
            <a:r>
              <a:rPr lang="en-US" dirty="0"/>
              <a:t>State ems office participation in federal emergency preparedness</a:t>
            </a:r>
          </a:p>
        </p:txBody>
      </p:sp>
      <p:pic>
        <p:nvPicPr>
          <p:cNvPr id="5" name="Content Placeholder 4">
            <a:extLst>
              <a:ext uri="{FF2B5EF4-FFF2-40B4-BE49-F238E27FC236}">
                <a16:creationId xmlns:a16="http://schemas.microsoft.com/office/drawing/2014/main" id="{413624B6-5E3B-4BA5-82C2-BB72398A4566}"/>
              </a:ext>
            </a:extLst>
          </p:cNvPr>
          <p:cNvPicPr>
            <a:picLocks noGrp="1" noChangeAspect="1"/>
          </p:cNvPicPr>
          <p:nvPr>
            <p:ph idx="1"/>
          </p:nvPr>
        </p:nvPicPr>
        <p:blipFill rotWithShape="1">
          <a:blip r:embed="rId3"/>
          <a:srcRect l="28181" t="49613" r="43364" b="23790"/>
          <a:stretch/>
        </p:blipFill>
        <p:spPr>
          <a:xfrm>
            <a:off x="405823" y="147916"/>
            <a:ext cx="9334924" cy="4908177"/>
          </a:xfrm>
        </p:spPr>
      </p:pic>
    </p:spTree>
    <p:extLst>
      <p:ext uri="{BB962C8B-B14F-4D97-AF65-F5344CB8AC3E}">
        <p14:creationId xmlns:p14="http://schemas.microsoft.com/office/powerpoint/2010/main" val="4287599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04A81-94D2-40D5-9467-1233FA29E369}"/>
              </a:ext>
            </a:extLst>
          </p:cNvPr>
          <p:cNvSpPr>
            <a:spLocks noGrp="1"/>
          </p:cNvSpPr>
          <p:nvPr>
            <p:ph type="title"/>
          </p:nvPr>
        </p:nvSpPr>
        <p:spPr>
          <a:xfrm>
            <a:off x="684211" y="1109994"/>
            <a:ext cx="3931797" cy="4884405"/>
          </a:xfrm>
        </p:spPr>
        <p:txBody>
          <a:bodyPr/>
          <a:lstStyle/>
          <a:p>
            <a:r>
              <a:rPr lang="en-US" dirty="0"/>
              <a:t>State ems office participation in events/drills</a:t>
            </a:r>
          </a:p>
        </p:txBody>
      </p:sp>
      <p:pic>
        <p:nvPicPr>
          <p:cNvPr id="5" name="Content Placeholder 4">
            <a:extLst>
              <a:ext uri="{FF2B5EF4-FFF2-40B4-BE49-F238E27FC236}">
                <a16:creationId xmlns:a16="http://schemas.microsoft.com/office/drawing/2014/main" id="{5F924BC0-460F-4A05-8776-BB90E3649F1C}"/>
              </a:ext>
            </a:extLst>
          </p:cNvPr>
          <p:cNvPicPr>
            <a:picLocks noGrp="1" noChangeAspect="1"/>
          </p:cNvPicPr>
          <p:nvPr>
            <p:ph idx="1"/>
          </p:nvPr>
        </p:nvPicPr>
        <p:blipFill rotWithShape="1">
          <a:blip r:embed="rId2"/>
          <a:srcRect l="27888" t="27156" r="42360" b="13999"/>
          <a:stretch/>
        </p:blipFill>
        <p:spPr>
          <a:xfrm>
            <a:off x="5392973" y="-35195"/>
            <a:ext cx="6195947" cy="6893195"/>
          </a:xfrm>
        </p:spPr>
      </p:pic>
    </p:spTree>
    <p:extLst>
      <p:ext uri="{BB962C8B-B14F-4D97-AF65-F5344CB8AC3E}">
        <p14:creationId xmlns:p14="http://schemas.microsoft.com/office/powerpoint/2010/main" val="3736216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663A-24E6-44AC-A8AD-630FFA95CA47}"/>
              </a:ext>
            </a:extLst>
          </p:cNvPr>
          <p:cNvSpPr>
            <a:spLocks noGrp="1"/>
          </p:cNvSpPr>
          <p:nvPr>
            <p:ph type="title"/>
          </p:nvPr>
        </p:nvSpPr>
        <p:spPr>
          <a:xfrm>
            <a:off x="630424" y="5282391"/>
            <a:ext cx="8534400" cy="1507067"/>
          </a:xfrm>
        </p:spPr>
        <p:txBody>
          <a:bodyPr/>
          <a:lstStyle/>
          <a:p>
            <a:r>
              <a:rPr lang="en-US" dirty="0"/>
              <a:t>Licensed EMS Agencies</a:t>
            </a:r>
          </a:p>
        </p:txBody>
      </p:sp>
      <p:pic>
        <p:nvPicPr>
          <p:cNvPr id="5" name="Content Placeholder 4">
            <a:extLst>
              <a:ext uri="{FF2B5EF4-FFF2-40B4-BE49-F238E27FC236}">
                <a16:creationId xmlns:a16="http://schemas.microsoft.com/office/drawing/2014/main" id="{A7C33967-F0C9-475D-A811-DD2332E57CD7}"/>
              </a:ext>
            </a:extLst>
          </p:cNvPr>
          <p:cNvPicPr>
            <a:picLocks noGrp="1" noChangeAspect="1"/>
          </p:cNvPicPr>
          <p:nvPr>
            <p:ph idx="1"/>
          </p:nvPr>
        </p:nvPicPr>
        <p:blipFill rotWithShape="1">
          <a:blip r:embed="rId3"/>
          <a:srcRect l="27432" t="45283" r="49132" b="28783"/>
          <a:stretch/>
        </p:blipFill>
        <p:spPr>
          <a:xfrm>
            <a:off x="1471386" y="68542"/>
            <a:ext cx="8376750" cy="5213849"/>
          </a:xfrm>
        </p:spPr>
      </p:pic>
    </p:spTree>
    <p:extLst>
      <p:ext uri="{BB962C8B-B14F-4D97-AF65-F5344CB8AC3E}">
        <p14:creationId xmlns:p14="http://schemas.microsoft.com/office/powerpoint/2010/main" val="318791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71BC-EE6F-4BFF-A55A-EDCE146C1F17}"/>
              </a:ext>
            </a:extLst>
          </p:cNvPr>
          <p:cNvSpPr>
            <a:spLocks noGrp="1"/>
          </p:cNvSpPr>
          <p:nvPr>
            <p:ph type="title"/>
          </p:nvPr>
        </p:nvSpPr>
        <p:spPr>
          <a:xfrm>
            <a:off x="645094" y="5261918"/>
            <a:ext cx="8534400" cy="1507067"/>
          </a:xfrm>
        </p:spPr>
        <p:txBody>
          <a:bodyPr/>
          <a:lstStyle/>
          <a:p>
            <a:r>
              <a:rPr lang="en-US" dirty="0"/>
              <a:t>Licensed Agencies by Type</a:t>
            </a:r>
          </a:p>
        </p:txBody>
      </p:sp>
      <p:pic>
        <p:nvPicPr>
          <p:cNvPr id="5" name="Content Placeholder 4">
            <a:extLst>
              <a:ext uri="{FF2B5EF4-FFF2-40B4-BE49-F238E27FC236}">
                <a16:creationId xmlns:a16="http://schemas.microsoft.com/office/drawing/2014/main" id="{A417A53E-7A89-4F59-B61C-1072B6E19C61}"/>
              </a:ext>
            </a:extLst>
          </p:cNvPr>
          <p:cNvPicPr>
            <a:picLocks noGrp="1" noChangeAspect="1"/>
          </p:cNvPicPr>
          <p:nvPr>
            <p:ph idx="1"/>
          </p:nvPr>
        </p:nvPicPr>
        <p:blipFill>
          <a:blip r:embed="rId3"/>
          <a:stretch>
            <a:fillRect/>
          </a:stretch>
        </p:blipFill>
        <p:spPr>
          <a:xfrm>
            <a:off x="875086" y="6338"/>
            <a:ext cx="9180841" cy="5255580"/>
          </a:xfrm>
        </p:spPr>
      </p:pic>
    </p:spTree>
    <p:extLst>
      <p:ext uri="{BB962C8B-B14F-4D97-AF65-F5344CB8AC3E}">
        <p14:creationId xmlns:p14="http://schemas.microsoft.com/office/powerpoint/2010/main" val="3573257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C0BE-BED8-4E95-B111-53E41FE8481E}"/>
              </a:ext>
            </a:extLst>
          </p:cNvPr>
          <p:cNvSpPr>
            <a:spLocks noGrp="1"/>
          </p:cNvSpPr>
          <p:nvPr>
            <p:ph type="title"/>
          </p:nvPr>
        </p:nvSpPr>
        <p:spPr>
          <a:xfrm>
            <a:off x="654873" y="5350933"/>
            <a:ext cx="8534400" cy="1507067"/>
          </a:xfrm>
        </p:spPr>
        <p:txBody>
          <a:bodyPr/>
          <a:lstStyle/>
          <a:p>
            <a:r>
              <a:rPr lang="en-US" dirty="0"/>
              <a:t>Licensed Agencies by Level</a:t>
            </a:r>
          </a:p>
        </p:txBody>
      </p:sp>
      <p:pic>
        <p:nvPicPr>
          <p:cNvPr id="5" name="Content Placeholder 4">
            <a:extLst>
              <a:ext uri="{FF2B5EF4-FFF2-40B4-BE49-F238E27FC236}">
                <a16:creationId xmlns:a16="http://schemas.microsoft.com/office/drawing/2014/main" id="{EAD40F2A-F27B-4B98-8D4A-F485ADC1737C}"/>
              </a:ext>
            </a:extLst>
          </p:cNvPr>
          <p:cNvPicPr>
            <a:picLocks noGrp="1" noChangeAspect="1"/>
          </p:cNvPicPr>
          <p:nvPr>
            <p:ph idx="1"/>
          </p:nvPr>
        </p:nvPicPr>
        <p:blipFill rotWithShape="1">
          <a:blip r:embed="rId3"/>
          <a:srcRect l="29120" t="44902" r="42068" b="25148"/>
          <a:stretch/>
        </p:blipFill>
        <p:spPr>
          <a:xfrm>
            <a:off x="792154" y="4952"/>
            <a:ext cx="9142731" cy="5345981"/>
          </a:xfrm>
        </p:spPr>
      </p:pic>
    </p:spTree>
    <p:extLst>
      <p:ext uri="{BB962C8B-B14F-4D97-AF65-F5344CB8AC3E}">
        <p14:creationId xmlns:p14="http://schemas.microsoft.com/office/powerpoint/2010/main" val="614851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7BC-FA3A-4394-AEA8-57E17DC45052}"/>
              </a:ext>
            </a:extLst>
          </p:cNvPr>
          <p:cNvSpPr>
            <a:spLocks noGrp="1"/>
          </p:cNvSpPr>
          <p:nvPr>
            <p:ph type="title"/>
          </p:nvPr>
        </p:nvSpPr>
        <p:spPr>
          <a:xfrm>
            <a:off x="664653" y="5350933"/>
            <a:ext cx="8534400" cy="1507067"/>
          </a:xfrm>
        </p:spPr>
        <p:txBody>
          <a:bodyPr/>
          <a:lstStyle/>
          <a:p>
            <a:r>
              <a:rPr lang="en-US" dirty="0"/>
              <a:t>EMS Vehicles </a:t>
            </a:r>
            <a:r>
              <a:rPr lang="en-US" i="1" dirty="0"/>
              <a:t>Operating </a:t>
            </a:r>
          </a:p>
        </p:txBody>
      </p:sp>
      <p:pic>
        <p:nvPicPr>
          <p:cNvPr id="5" name="Content Placeholder 4">
            <a:extLst>
              <a:ext uri="{FF2B5EF4-FFF2-40B4-BE49-F238E27FC236}">
                <a16:creationId xmlns:a16="http://schemas.microsoft.com/office/drawing/2014/main" id="{163F5B18-E5AF-4215-8605-DC8860D38DA9}"/>
              </a:ext>
            </a:extLst>
          </p:cNvPr>
          <p:cNvPicPr>
            <a:picLocks noGrp="1" noChangeAspect="1"/>
          </p:cNvPicPr>
          <p:nvPr>
            <p:ph idx="1"/>
          </p:nvPr>
        </p:nvPicPr>
        <p:blipFill rotWithShape="1">
          <a:blip r:embed="rId3"/>
          <a:srcRect l="29154" t="24587" r="42710" b="42114"/>
          <a:stretch/>
        </p:blipFill>
        <p:spPr>
          <a:xfrm>
            <a:off x="1119222" y="0"/>
            <a:ext cx="8420855" cy="5605658"/>
          </a:xfrm>
        </p:spPr>
      </p:pic>
      <p:sp>
        <p:nvSpPr>
          <p:cNvPr id="6" name="TextBox 5">
            <a:extLst>
              <a:ext uri="{FF2B5EF4-FFF2-40B4-BE49-F238E27FC236}">
                <a16:creationId xmlns:a16="http://schemas.microsoft.com/office/drawing/2014/main" id="{C3E11EC7-7E91-46DB-BC5E-A5738C91ED7E}"/>
              </a:ext>
            </a:extLst>
          </p:cNvPr>
          <p:cNvSpPr txBox="1"/>
          <p:nvPr/>
        </p:nvSpPr>
        <p:spPr>
          <a:xfrm>
            <a:off x="9540077" y="953519"/>
            <a:ext cx="2488928" cy="954107"/>
          </a:xfrm>
          <a:prstGeom prst="rect">
            <a:avLst/>
          </a:prstGeom>
          <a:noFill/>
        </p:spPr>
        <p:txBody>
          <a:bodyPr wrap="square" rtlCol="0">
            <a:spAutoFit/>
          </a:bodyPr>
          <a:lstStyle/>
          <a:p>
            <a:pPr algn="ctr"/>
            <a:r>
              <a:rPr lang="en-US" sz="2800" dirty="0">
                <a:solidFill>
                  <a:schemeClr val="accent6"/>
                </a:solidFill>
              </a:rPr>
              <a:t>54,284 Ambulances</a:t>
            </a:r>
          </a:p>
        </p:txBody>
      </p:sp>
    </p:spTree>
    <p:extLst>
      <p:ext uri="{BB962C8B-B14F-4D97-AF65-F5344CB8AC3E}">
        <p14:creationId xmlns:p14="http://schemas.microsoft.com/office/powerpoint/2010/main" val="1011223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DB5E-4CDD-41BB-B851-71789463D839}"/>
              </a:ext>
            </a:extLst>
          </p:cNvPr>
          <p:cNvSpPr>
            <a:spLocks noGrp="1"/>
          </p:cNvSpPr>
          <p:nvPr>
            <p:ph type="title"/>
          </p:nvPr>
        </p:nvSpPr>
        <p:spPr>
          <a:xfrm>
            <a:off x="615755" y="5294939"/>
            <a:ext cx="8534400" cy="1507067"/>
          </a:xfrm>
        </p:spPr>
        <p:txBody>
          <a:bodyPr/>
          <a:lstStyle/>
          <a:p>
            <a:r>
              <a:rPr lang="en-US" dirty="0"/>
              <a:t>Licensed EMS Professionals</a:t>
            </a:r>
          </a:p>
        </p:txBody>
      </p:sp>
      <p:pic>
        <p:nvPicPr>
          <p:cNvPr id="5" name="Content Placeholder 4">
            <a:extLst>
              <a:ext uri="{FF2B5EF4-FFF2-40B4-BE49-F238E27FC236}">
                <a16:creationId xmlns:a16="http://schemas.microsoft.com/office/drawing/2014/main" id="{992F6A0D-8242-4334-BD77-5C39B89ED480}"/>
              </a:ext>
            </a:extLst>
          </p:cNvPr>
          <p:cNvPicPr>
            <a:picLocks noGrp="1" noChangeAspect="1"/>
          </p:cNvPicPr>
          <p:nvPr>
            <p:ph idx="1"/>
          </p:nvPr>
        </p:nvPicPr>
        <p:blipFill rotWithShape="1">
          <a:blip r:embed="rId3"/>
          <a:srcRect l="29045" t="47111" r="42227" b="23291"/>
          <a:stretch/>
        </p:blipFill>
        <p:spPr>
          <a:xfrm>
            <a:off x="883166" y="55994"/>
            <a:ext cx="9040031" cy="5238945"/>
          </a:xfrm>
        </p:spPr>
      </p:pic>
    </p:spTree>
    <p:extLst>
      <p:ext uri="{BB962C8B-B14F-4D97-AF65-F5344CB8AC3E}">
        <p14:creationId xmlns:p14="http://schemas.microsoft.com/office/powerpoint/2010/main" val="752656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7B1E9-8690-4047-A74B-F5DBD0547534}"/>
              </a:ext>
            </a:extLst>
          </p:cNvPr>
          <p:cNvSpPr>
            <a:spLocks noGrp="1"/>
          </p:cNvSpPr>
          <p:nvPr>
            <p:ph type="title"/>
          </p:nvPr>
        </p:nvSpPr>
        <p:spPr>
          <a:xfrm>
            <a:off x="3080234" y="3597381"/>
            <a:ext cx="8534400" cy="1507067"/>
          </a:xfrm>
        </p:spPr>
        <p:txBody>
          <a:bodyPr/>
          <a:lstStyle/>
          <a:p>
            <a:pPr algn="ctr"/>
            <a:r>
              <a:rPr lang="en-US" dirty="0"/>
              <a:t>Other License levels in use</a:t>
            </a:r>
          </a:p>
        </p:txBody>
      </p:sp>
      <p:pic>
        <p:nvPicPr>
          <p:cNvPr id="9" name="Content Placeholder 8">
            <a:extLst>
              <a:ext uri="{FF2B5EF4-FFF2-40B4-BE49-F238E27FC236}">
                <a16:creationId xmlns:a16="http://schemas.microsoft.com/office/drawing/2014/main" id="{E615A450-BFFA-4EB0-AA5E-1F0A7D75D7E8}"/>
              </a:ext>
            </a:extLst>
          </p:cNvPr>
          <p:cNvPicPr>
            <a:picLocks noGrp="1" noChangeAspect="1"/>
          </p:cNvPicPr>
          <p:nvPr>
            <p:ph idx="1"/>
          </p:nvPr>
        </p:nvPicPr>
        <p:blipFill rotWithShape="1">
          <a:blip r:embed="rId3"/>
          <a:srcRect l="7129"/>
          <a:stretch/>
        </p:blipFill>
        <p:spPr>
          <a:xfrm>
            <a:off x="577366" y="295604"/>
            <a:ext cx="3826482" cy="6266791"/>
          </a:xfrm>
        </p:spPr>
      </p:pic>
      <p:pic>
        <p:nvPicPr>
          <p:cNvPr id="7" name="Picture 6">
            <a:extLst>
              <a:ext uri="{FF2B5EF4-FFF2-40B4-BE49-F238E27FC236}">
                <a16:creationId xmlns:a16="http://schemas.microsoft.com/office/drawing/2014/main" id="{E1B51A0A-32C4-4273-8219-AFFBA57CD4AA}"/>
              </a:ext>
            </a:extLst>
          </p:cNvPr>
          <p:cNvPicPr>
            <a:picLocks noChangeAspect="1"/>
          </p:cNvPicPr>
          <p:nvPr/>
        </p:nvPicPr>
        <p:blipFill rotWithShape="1">
          <a:blip r:embed="rId4"/>
          <a:srcRect l="8019"/>
          <a:stretch/>
        </p:blipFill>
        <p:spPr>
          <a:xfrm>
            <a:off x="4806711" y="371107"/>
            <a:ext cx="3717907" cy="3377477"/>
          </a:xfrm>
          <a:prstGeom prst="rect">
            <a:avLst/>
          </a:prstGeom>
        </p:spPr>
      </p:pic>
    </p:spTree>
    <p:extLst>
      <p:ext uri="{BB962C8B-B14F-4D97-AF65-F5344CB8AC3E}">
        <p14:creationId xmlns:p14="http://schemas.microsoft.com/office/powerpoint/2010/main" val="1120622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F8B13-1AFE-46AB-8E79-39B0934A6B97}"/>
              </a:ext>
            </a:extLst>
          </p:cNvPr>
          <p:cNvSpPr>
            <a:spLocks noGrp="1"/>
          </p:cNvSpPr>
          <p:nvPr>
            <p:ph type="title"/>
          </p:nvPr>
        </p:nvSpPr>
        <p:spPr>
          <a:xfrm>
            <a:off x="592772" y="5513492"/>
            <a:ext cx="8534400" cy="1507067"/>
          </a:xfrm>
        </p:spPr>
        <p:txBody>
          <a:bodyPr/>
          <a:lstStyle/>
          <a:p>
            <a:r>
              <a:rPr lang="en-US" dirty="0"/>
              <a:t>EMS Professional Age</a:t>
            </a:r>
          </a:p>
        </p:txBody>
      </p:sp>
      <p:pic>
        <p:nvPicPr>
          <p:cNvPr id="5" name="Content Placeholder 4">
            <a:extLst>
              <a:ext uri="{FF2B5EF4-FFF2-40B4-BE49-F238E27FC236}">
                <a16:creationId xmlns:a16="http://schemas.microsoft.com/office/drawing/2014/main" id="{CAEFE60D-0210-48C3-A8BD-D62F2D2E7C11}"/>
              </a:ext>
            </a:extLst>
          </p:cNvPr>
          <p:cNvPicPr>
            <a:picLocks noGrp="1" noChangeAspect="1"/>
          </p:cNvPicPr>
          <p:nvPr>
            <p:ph idx="1"/>
          </p:nvPr>
        </p:nvPicPr>
        <p:blipFill rotWithShape="1">
          <a:blip r:embed="rId2"/>
          <a:srcRect l="28233" t="31732" r="47564" b="27403"/>
          <a:stretch/>
        </p:blipFill>
        <p:spPr>
          <a:xfrm>
            <a:off x="78531" y="645160"/>
            <a:ext cx="5332893" cy="5064759"/>
          </a:xfrm>
        </p:spPr>
      </p:pic>
      <p:pic>
        <p:nvPicPr>
          <p:cNvPr id="7" name="Picture 6">
            <a:extLst>
              <a:ext uri="{FF2B5EF4-FFF2-40B4-BE49-F238E27FC236}">
                <a16:creationId xmlns:a16="http://schemas.microsoft.com/office/drawing/2014/main" id="{2166A85B-C9C2-462D-8820-19765BD0FF64}"/>
              </a:ext>
            </a:extLst>
          </p:cNvPr>
          <p:cNvPicPr>
            <a:picLocks noChangeAspect="1"/>
          </p:cNvPicPr>
          <p:nvPr/>
        </p:nvPicPr>
        <p:blipFill rotWithShape="1">
          <a:blip r:embed="rId3"/>
          <a:srcRect l="29500" t="22741" r="42459" b="38370"/>
          <a:stretch/>
        </p:blipFill>
        <p:spPr>
          <a:xfrm>
            <a:off x="5577543" y="645160"/>
            <a:ext cx="6492538" cy="5064759"/>
          </a:xfrm>
          <a:prstGeom prst="rect">
            <a:avLst/>
          </a:prstGeom>
        </p:spPr>
      </p:pic>
    </p:spTree>
    <p:extLst>
      <p:ext uri="{BB962C8B-B14F-4D97-AF65-F5344CB8AC3E}">
        <p14:creationId xmlns:p14="http://schemas.microsoft.com/office/powerpoint/2010/main" val="1650513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1ECD7-F7C1-493E-801A-9BE9AF652CAE}"/>
              </a:ext>
            </a:extLst>
          </p:cNvPr>
          <p:cNvSpPr>
            <a:spLocks noGrp="1"/>
          </p:cNvSpPr>
          <p:nvPr>
            <p:ph type="title"/>
          </p:nvPr>
        </p:nvSpPr>
        <p:spPr>
          <a:xfrm>
            <a:off x="287972" y="5350933"/>
            <a:ext cx="8534400" cy="1507067"/>
          </a:xfrm>
        </p:spPr>
        <p:txBody>
          <a:bodyPr/>
          <a:lstStyle/>
          <a:p>
            <a:r>
              <a:rPr lang="en-US" dirty="0"/>
              <a:t>EMS Professional Race/Gender</a:t>
            </a:r>
          </a:p>
        </p:txBody>
      </p:sp>
      <p:pic>
        <p:nvPicPr>
          <p:cNvPr id="5" name="Content Placeholder 4">
            <a:extLst>
              <a:ext uri="{FF2B5EF4-FFF2-40B4-BE49-F238E27FC236}">
                <a16:creationId xmlns:a16="http://schemas.microsoft.com/office/drawing/2014/main" id="{133A48BE-3FE7-4344-96F3-F01AA50D340A}"/>
              </a:ext>
            </a:extLst>
          </p:cNvPr>
          <p:cNvPicPr>
            <a:picLocks noGrp="1" noChangeAspect="1"/>
          </p:cNvPicPr>
          <p:nvPr>
            <p:ph idx="1"/>
          </p:nvPr>
        </p:nvPicPr>
        <p:blipFill rotWithShape="1">
          <a:blip r:embed="rId3"/>
          <a:srcRect l="29124" t="32829" r="47435" b="53466"/>
          <a:stretch/>
        </p:blipFill>
        <p:spPr>
          <a:xfrm>
            <a:off x="187959" y="101600"/>
            <a:ext cx="7182739" cy="2362200"/>
          </a:xfrm>
        </p:spPr>
      </p:pic>
      <p:pic>
        <p:nvPicPr>
          <p:cNvPr id="7" name="Picture 6">
            <a:extLst>
              <a:ext uri="{FF2B5EF4-FFF2-40B4-BE49-F238E27FC236}">
                <a16:creationId xmlns:a16="http://schemas.microsoft.com/office/drawing/2014/main" id="{3B44C362-F638-40B4-B612-413405CB265B}"/>
              </a:ext>
            </a:extLst>
          </p:cNvPr>
          <p:cNvPicPr>
            <a:picLocks noChangeAspect="1"/>
          </p:cNvPicPr>
          <p:nvPr/>
        </p:nvPicPr>
        <p:blipFill rotWithShape="1">
          <a:blip r:embed="rId3"/>
          <a:srcRect l="29042" t="66963" r="47542" b="23630"/>
          <a:stretch/>
        </p:blipFill>
        <p:spPr>
          <a:xfrm>
            <a:off x="2292856" y="2765212"/>
            <a:ext cx="8332588" cy="1882987"/>
          </a:xfrm>
          <a:prstGeom prst="rect">
            <a:avLst/>
          </a:prstGeom>
        </p:spPr>
      </p:pic>
    </p:spTree>
    <p:extLst>
      <p:ext uri="{BB962C8B-B14F-4D97-AF65-F5344CB8AC3E}">
        <p14:creationId xmlns:p14="http://schemas.microsoft.com/office/powerpoint/2010/main" val="396055896"/>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188</TotalTime>
  <Words>781</Words>
  <Application>Microsoft Macintosh PowerPoint</Application>
  <PresentationFormat>Widescreen</PresentationFormat>
  <Paragraphs>68</Paragraphs>
  <Slides>18</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Century Gothic</vt:lpstr>
      <vt:lpstr>PalatinoLinotype-Italic</vt:lpstr>
      <vt:lpstr>PalatinoLinotype-Roman</vt:lpstr>
      <vt:lpstr>Wingdings 3</vt:lpstr>
      <vt:lpstr>Slice</vt:lpstr>
      <vt:lpstr>PowerPoint Presentation</vt:lpstr>
      <vt:lpstr>Licensed EMS Agencies</vt:lpstr>
      <vt:lpstr>Licensed Agencies by Type</vt:lpstr>
      <vt:lpstr>Licensed Agencies by Level</vt:lpstr>
      <vt:lpstr>EMS Vehicles Operating </vt:lpstr>
      <vt:lpstr>Licensed EMS Professionals</vt:lpstr>
      <vt:lpstr>Other License levels in use</vt:lpstr>
      <vt:lpstr>EMS Professional Age</vt:lpstr>
      <vt:lpstr>EMS Professional Race/Gender</vt:lpstr>
      <vt:lpstr>  States with agencies having  communications in Real Time:  Chart 43 – Send/Receive telehealth video Chart 44 – Receive patient history on scene Chart 45 – send digital patient/run record to hospital                      ahead of arrival   </vt:lpstr>
      <vt:lpstr>EMS responses - 2018</vt:lpstr>
      <vt:lpstr>Ems transports - 2018</vt:lpstr>
      <vt:lpstr>How States acquire patient/run data</vt:lpstr>
      <vt:lpstr>State required timeliness  of pcr submission</vt:lpstr>
      <vt:lpstr>Submission of ems data or analytics for public health or terrorism monitoring</vt:lpstr>
      <vt:lpstr>Federal sources of state ems funding</vt:lpstr>
      <vt:lpstr>State ems office participation in federal emergency preparedness</vt:lpstr>
      <vt:lpstr>State ems office participation in events/drills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McGinnisNASEMSOACTIVEOffice365</dc:creator>
  <cp:lastModifiedBy>Microsoft Office User</cp:lastModifiedBy>
  <cp:revision>28</cp:revision>
  <dcterms:created xsi:type="dcterms:W3CDTF">2020-06-20T14:21:27Z</dcterms:created>
  <dcterms:modified xsi:type="dcterms:W3CDTF">2020-07-22T16:50:04Z</dcterms:modified>
</cp:coreProperties>
</file>