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363" r:id="rId6"/>
    <p:sldId id="362" r:id="rId7"/>
    <p:sldId id="271" r:id="rId8"/>
    <p:sldId id="267" r:id="rId9"/>
    <p:sldId id="376" r:id="rId10"/>
    <p:sldId id="301" r:id="rId11"/>
    <p:sldId id="351" r:id="rId12"/>
    <p:sldId id="377" r:id="rId13"/>
    <p:sldId id="378" r:id="rId14"/>
    <p:sldId id="379" r:id="rId15"/>
    <p:sldId id="380" r:id="rId16"/>
    <p:sldId id="314" r:id="rId17"/>
    <p:sldId id="381" r:id="rId18"/>
  </p:sldIdLst>
  <p:sldSz cx="9144000" cy="6858000" type="screen4x3"/>
  <p:notesSz cx="7102475" cy="9388475"/>
  <p:defaultTextStyle>
    <a:defPPr>
      <a:defRPr lang="en-US"/>
    </a:defPPr>
    <a:lvl1pPr algn="l" rtl="0" eaLnBrk="0" fontAlgn="base" hangingPunct="0">
      <a:spcBef>
        <a:spcPct val="0"/>
      </a:spcBef>
      <a:spcAft>
        <a:spcPct val="0"/>
      </a:spcAft>
      <a:defRPr kern="1200">
        <a:solidFill>
          <a:srgbClr val="1C6086"/>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rgbClr val="1C6086"/>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rgbClr val="1C6086"/>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rgbClr val="1C6086"/>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rgbClr val="1C6086"/>
        </a:solidFill>
        <a:latin typeface="Arial" panose="020B0604020202020204" pitchFamily="34" charset="0"/>
        <a:ea typeface="+mn-ea"/>
        <a:cs typeface="+mn-cs"/>
      </a:defRPr>
    </a:lvl5pPr>
    <a:lvl6pPr marL="2286000" algn="l" defTabSz="914400" rtl="0" eaLnBrk="1" latinLnBrk="0" hangingPunct="1">
      <a:defRPr kern="1200">
        <a:solidFill>
          <a:srgbClr val="1C6086"/>
        </a:solidFill>
        <a:latin typeface="Arial" panose="020B0604020202020204" pitchFamily="34" charset="0"/>
        <a:ea typeface="+mn-ea"/>
        <a:cs typeface="+mn-cs"/>
      </a:defRPr>
    </a:lvl6pPr>
    <a:lvl7pPr marL="2743200" algn="l" defTabSz="914400" rtl="0" eaLnBrk="1" latinLnBrk="0" hangingPunct="1">
      <a:defRPr kern="1200">
        <a:solidFill>
          <a:srgbClr val="1C6086"/>
        </a:solidFill>
        <a:latin typeface="Arial" panose="020B0604020202020204" pitchFamily="34" charset="0"/>
        <a:ea typeface="+mn-ea"/>
        <a:cs typeface="+mn-cs"/>
      </a:defRPr>
    </a:lvl7pPr>
    <a:lvl8pPr marL="3200400" algn="l" defTabSz="914400" rtl="0" eaLnBrk="1" latinLnBrk="0" hangingPunct="1">
      <a:defRPr kern="1200">
        <a:solidFill>
          <a:srgbClr val="1C6086"/>
        </a:solidFill>
        <a:latin typeface="Arial" panose="020B0604020202020204" pitchFamily="34" charset="0"/>
        <a:ea typeface="+mn-ea"/>
        <a:cs typeface="+mn-cs"/>
      </a:defRPr>
    </a:lvl8pPr>
    <a:lvl9pPr marL="3657600" algn="l" defTabSz="914400" rtl="0" eaLnBrk="1" latinLnBrk="0" hangingPunct="1">
      <a:defRPr kern="1200">
        <a:solidFill>
          <a:srgbClr val="1C6086"/>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l House" initials="MH" lastIdx="1" clrIdx="0">
    <p:extLst>
      <p:ext uri="{19B8F6BF-5375-455C-9EA6-DF929625EA0E}">
        <p15:presenceInfo xmlns:p15="http://schemas.microsoft.com/office/powerpoint/2012/main" userId="Mel Hous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C6086"/>
    <a:srgbClr val="D2E9F6"/>
    <a:srgbClr val="FF00FF"/>
    <a:srgbClr val="008000"/>
    <a:srgbClr val="FF9900"/>
    <a:srgbClr val="FF5050"/>
    <a:srgbClr val="333399"/>
    <a:srgbClr val="61D6FF"/>
    <a:srgbClr val="FF00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autoAdjust="0"/>
    <p:restoredTop sz="50000" autoAdjust="0"/>
  </p:normalViewPr>
  <p:slideViewPr>
    <p:cSldViewPr>
      <p:cViewPr varScale="1">
        <p:scale>
          <a:sx n="98" d="100"/>
          <a:sy n="98" d="100"/>
        </p:scale>
        <p:origin x="1504" y="2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2" descr="A picture containing graphical user interface&#10;&#10;Description automatically generated">
            <a:extLst>
              <a:ext uri="{FF2B5EF4-FFF2-40B4-BE49-F238E27FC236}">
                <a16:creationId xmlns:a16="http://schemas.microsoft.com/office/drawing/2014/main" id="{27C7C45A-9845-4FAD-86FE-997834EF3D5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147" name="Rectangle 3"/>
          <p:cNvSpPr>
            <a:spLocks noGrp="1" noChangeArrowheads="1"/>
          </p:cNvSpPr>
          <p:nvPr>
            <p:ph type="ctrTitle"/>
          </p:nvPr>
        </p:nvSpPr>
        <p:spPr>
          <a:xfrm>
            <a:off x="1371600" y="1905000"/>
            <a:ext cx="7239000" cy="1470025"/>
          </a:xfrm>
        </p:spPr>
        <p:txBody>
          <a:bodyPr/>
          <a:lstStyle>
            <a:lvl1pPr>
              <a:defRPr/>
            </a:lvl1pPr>
          </a:lstStyle>
          <a:p>
            <a:pPr lvl="0"/>
            <a:r>
              <a:rPr lang="en-US" altLang="en-US" noProof="0"/>
              <a:t>Click to edit Master title style</a:t>
            </a:r>
          </a:p>
        </p:txBody>
      </p:sp>
      <p:sp>
        <p:nvSpPr>
          <p:cNvPr id="6148" name="Rectangle 4"/>
          <p:cNvSpPr>
            <a:spLocks noGrp="1" noChangeArrowheads="1"/>
          </p:cNvSpPr>
          <p:nvPr>
            <p:ph type="subTitle" idx="1"/>
          </p:nvPr>
        </p:nvSpPr>
        <p:spPr>
          <a:xfrm>
            <a:off x="1600200" y="3886200"/>
            <a:ext cx="6400800" cy="1752600"/>
          </a:xfrm>
        </p:spPr>
        <p:txBody>
          <a:bodyPr/>
          <a:lstStyle>
            <a:lvl1pPr marL="0" indent="0" algn="ctr">
              <a:buFontTx/>
              <a:buNone/>
              <a:defRPr/>
            </a:lvl1pPr>
          </a:lstStyle>
          <a:p>
            <a:pPr lvl="0"/>
            <a:r>
              <a:rPr lang="en-US" altLang="en-US" noProof="0"/>
              <a:t>Click to edit Master subtitle style</a:t>
            </a:r>
          </a:p>
        </p:txBody>
      </p:sp>
    </p:spTree>
    <p:extLst>
      <p:ext uri="{BB962C8B-B14F-4D97-AF65-F5344CB8AC3E}">
        <p14:creationId xmlns:p14="http://schemas.microsoft.com/office/powerpoint/2010/main" val="522730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85767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67550" y="1219200"/>
            <a:ext cx="192405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5400" y="1219200"/>
            <a:ext cx="561975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0904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83A798C7-F242-421F-B057-11D06E9F280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1913" y="5268913"/>
            <a:ext cx="142875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1949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Tree>
    <p:extLst>
      <p:ext uri="{BB962C8B-B14F-4D97-AF65-F5344CB8AC3E}">
        <p14:creationId xmlns:p14="http://schemas.microsoft.com/office/powerpoint/2010/main" val="1907921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828800"/>
            <a:ext cx="37719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19700" y="1828800"/>
            <a:ext cx="37719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60884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691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8015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8557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762710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635055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Graphical user interface&#10;&#10;Description automatically generated">
            <a:extLst>
              <a:ext uri="{FF2B5EF4-FFF2-40B4-BE49-F238E27FC236}">
                <a16:creationId xmlns:a16="http://schemas.microsoft.com/office/drawing/2014/main" id="{4B01BB47-D2C2-4528-9B67-BDA9DB66F91B}"/>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Rectangle 2">
            <a:extLst>
              <a:ext uri="{FF2B5EF4-FFF2-40B4-BE49-F238E27FC236}">
                <a16:creationId xmlns:a16="http://schemas.microsoft.com/office/drawing/2014/main" id="{1B5FCD58-1459-4DC6-8BEE-586B8A796512}"/>
              </a:ext>
            </a:extLst>
          </p:cNvPr>
          <p:cNvSpPr>
            <a:spLocks noGrp="1" noChangeArrowheads="1"/>
          </p:cNvSpPr>
          <p:nvPr>
            <p:ph type="title"/>
          </p:nvPr>
        </p:nvSpPr>
        <p:spPr bwMode="auto">
          <a:xfrm>
            <a:off x="1295400" y="1219200"/>
            <a:ext cx="746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C4BA458-3995-40C6-AFFC-EE80728F5D8E}"/>
              </a:ext>
            </a:extLst>
          </p:cNvPr>
          <p:cNvSpPr>
            <a:spLocks noGrp="1" noChangeArrowheads="1"/>
          </p:cNvSpPr>
          <p:nvPr>
            <p:ph type="body" idx="1"/>
          </p:nvPr>
        </p:nvSpPr>
        <p:spPr bwMode="auto">
          <a:xfrm>
            <a:off x="1295400" y="1828800"/>
            <a:ext cx="76962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3600" kern="1200">
          <a:solidFill>
            <a:srgbClr val="155072"/>
          </a:solidFill>
          <a:latin typeface="+mj-lt"/>
          <a:ea typeface="+mj-ea"/>
          <a:cs typeface="+mj-cs"/>
        </a:defRPr>
      </a:lvl1pPr>
      <a:lvl2pPr algn="ctr" rtl="0" eaLnBrk="0" fontAlgn="base" hangingPunct="0">
        <a:spcBef>
          <a:spcPct val="0"/>
        </a:spcBef>
        <a:spcAft>
          <a:spcPct val="0"/>
        </a:spcAft>
        <a:defRPr sz="3600">
          <a:solidFill>
            <a:srgbClr val="155072"/>
          </a:solidFill>
          <a:latin typeface="Arial Rounded MT Bold" panose="020F0704030504030204" pitchFamily="34" charset="0"/>
        </a:defRPr>
      </a:lvl2pPr>
      <a:lvl3pPr algn="ctr" rtl="0" eaLnBrk="0" fontAlgn="base" hangingPunct="0">
        <a:spcBef>
          <a:spcPct val="0"/>
        </a:spcBef>
        <a:spcAft>
          <a:spcPct val="0"/>
        </a:spcAft>
        <a:defRPr sz="3600">
          <a:solidFill>
            <a:srgbClr val="155072"/>
          </a:solidFill>
          <a:latin typeface="Arial Rounded MT Bold" panose="020F0704030504030204" pitchFamily="34" charset="0"/>
        </a:defRPr>
      </a:lvl3pPr>
      <a:lvl4pPr algn="ctr" rtl="0" eaLnBrk="0" fontAlgn="base" hangingPunct="0">
        <a:spcBef>
          <a:spcPct val="0"/>
        </a:spcBef>
        <a:spcAft>
          <a:spcPct val="0"/>
        </a:spcAft>
        <a:defRPr sz="3600">
          <a:solidFill>
            <a:srgbClr val="155072"/>
          </a:solidFill>
          <a:latin typeface="Arial Rounded MT Bold" panose="020F0704030504030204" pitchFamily="34" charset="0"/>
        </a:defRPr>
      </a:lvl4pPr>
      <a:lvl5pPr algn="ctr" rtl="0" eaLnBrk="0" fontAlgn="base" hangingPunct="0">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p:titleStyle>
    <p:bodyStyle>
      <a:lvl1pPr marL="342900" indent="-342900" algn="l" rtl="0" eaLnBrk="0" fontAlgn="base" hangingPunct="0">
        <a:spcBef>
          <a:spcPct val="20000"/>
        </a:spcBef>
        <a:spcAft>
          <a:spcPct val="0"/>
        </a:spcAft>
        <a:buChar char="•"/>
        <a:defRPr sz="3200" kern="1200">
          <a:solidFill>
            <a:srgbClr val="1C6086"/>
          </a:solidFill>
          <a:latin typeface="+mn-lt"/>
          <a:ea typeface="+mn-ea"/>
          <a:cs typeface="+mn-cs"/>
        </a:defRPr>
      </a:lvl1pPr>
      <a:lvl2pPr marL="742950" indent="-285750" algn="l" rtl="0" eaLnBrk="0" fontAlgn="base" hangingPunct="0">
        <a:spcBef>
          <a:spcPct val="20000"/>
        </a:spcBef>
        <a:spcAft>
          <a:spcPct val="0"/>
        </a:spcAft>
        <a:buChar char="–"/>
        <a:defRPr sz="2800" kern="1200">
          <a:solidFill>
            <a:srgbClr val="1C6086"/>
          </a:solidFill>
          <a:latin typeface="+mn-lt"/>
          <a:ea typeface="+mn-ea"/>
          <a:cs typeface="+mn-cs"/>
        </a:defRPr>
      </a:lvl2pPr>
      <a:lvl3pPr marL="1143000" indent="-228600" algn="l" rtl="0" eaLnBrk="0" fontAlgn="base" hangingPunct="0">
        <a:spcBef>
          <a:spcPct val="20000"/>
        </a:spcBef>
        <a:spcAft>
          <a:spcPct val="0"/>
        </a:spcAft>
        <a:buChar char="•"/>
        <a:defRPr sz="2400" kern="1200">
          <a:solidFill>
            <a:srgbClr val="1C6086"/>
          </a:solidFill>
          <a:latin typeface="+mn-lt"/>
          <a:ea typeface="+mn-ea"/>
          <a:cs typeface="+mn-cs"/>
        </a:defRPr>
      </a:lvl3pPr>
      <a:lvl4pPr marL="1600200" indent="-228600" algn="l" rtl="0" eaLnBrk="0" fontAlgn="base" hangingPunct="0">
        <a:spcBef>
          <a:spcPct val="20000"/>
        </a:spcBef>
        <a:spcAft>
          <a:spcPct val="0"/>
        </a:spcAft>
        <a:buChar char="–"/>
        <a:defRPr sz="2000" kern="1200">
          <a:solidFill>
            <a:srgbClr val="1C6086"/>
          </a:solidFill>
          <a:latin typeface="+mn-lt"/>
          <a:ea typeface="+mn-ea"/>
          <a:cs typeface="+mn-cs"/>
        </a:defRPr>
      </a:lvl4pPr>
      <a:lvl5pPr marL="2057400" indent="-228600" algn="l" rtl="0" eaLnBrk="0" fontAlgn="base" hangingPunct="0">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4E4076E2-6BF6-449B-8292-B2F321B86634}"/>
              </a:ext>
            </a:extLst>
          </p:cNvPr>
          <p:cNvSpPr>
            <a:spLocks noGrp="1" noChangeArrowheads="1"/>
          </p:cNvSpPr>
          <p:nvPr>
            <p:ph type="ctrTitle"/>
          </p:nvPr>
        </p:nvSpPr>
        <p:spPr>
          <a:xfrm>
            <a:off x="828675" y="1676400"/>
            <a:ext cx="7486650" cy="2286000"/>
          </a:xfrm>
          <a:effectLst>
            <a:outerShdw dist="35921" dir="2700000" algn="ctr" rotWithShape="0">
              <a:schemeClr val="bg2"/>
            </a:outerShdw>
          </a:effectLst>
        </p:spPr>
        <p:txBody>
          <a:bodyPr/>
          <a:lstStyle/>
          <a:p>
            <a:pPr eaLnBrk="1" hangingPunct="1"/>
            <a:r>
              <a:rPr lang="en-US" altLang="en-US" sz="4400" dirty="0">
                <a:solidFill>
                  <a:schemeClr val="bg1"/>
                </a:solidFill>
              </a:rPr>
              <a:t>Responder Pandemic Continuity of Operations Project</a:t>
            </a:r>
          </a:p>
        </p:txBody>
      </p:sp>
      <p:sp>
        <p:nvSpPr>
          <p:cNvPr id="7171" name="Rectangle 7">
            <a:extLst>
              <a:ext uri="{FF2B5EF4-FFF2-40B4-BE49-F238E27FC236}">
                <a16:creationId xmlns:a16="http://schemas.microsoft.com/office/drawing/2014/main" id="{6B692C07-1B76-4B21-979B-CAEF0E0A0164}"/>
              </a:ext>
            </a:extLst>
          </p:cNvPr>
          <p:cNvSpPr txBox="1">
            <a:spLocks noChangeArrowheads="1"/>
          </p:cNvSpPr>
          <p:nvPr/>
        </p:nvSpPr>
        <p:spPr bwMode="auto">
          <a:xfrm>
            <a:off x="457200" y="4191000"/>
            <a:ext cx="8229599" cy="1219200"/>
          </a:xfrm>
          <a:prstGeom prst="rect">
            <a:avLst/>
          </a:prstGeom>
          <a:noFill/>
          <a:ln>
            <a:noFill/>
          </a:ln>
          <a:effectLst>
            <a:outerShdw dist="35921" dir="2700000" algn="ctr" rotWithShape="0">
              <a:schemeClr val="bg2"/>
            </a:outerShdw>
          </a:effectLst>
        </p:spPr>
        <p:txBody>
          <a:bodyPr lIns="91440" tIns="45720" rIns="91440" bIns="45720" anchor="ctr"/>
          <a:lstStyle>
            <a:lvl1pPr>
              <a:spcBef>
                <a:spcPct val="20000"/>
              </a:spcBef>
              <a:buChar char="•"/>
              <a:defRPr sz="3200">
                <a:solidFill>
                  <a:srgbClr val="1C6086"/>
                </a:solidFill>
                <a:latin typeface="Arial" panose="020B0604020202020204" pitchFamily="34" charset="0"/>
              </a:defRPr>
            </a:lvl1pPr>
            <a:lvl2pPr marL="742950" indent="-285750">
              <a:spcBef>
                <a:spcPct val="20000"/>
              </a:spcBef>
              <a:buChar char="–"/>
              <a:defRPr sz="2800">
                <a:solidFill>
                  <a:srgbClr val="1C6086"/>
                </a:solidFill>
                <a:latin typeface="Arial" panose="020B0604020202020204" pitchFamily="34" charset="0"/>
              </a:defRPr>
            </a:lvl2pPr>
            <a:lvl3pPr marL="1143000" indent="-228600">
              <a:spcBef>
                <a:spcPct val="20000"/>
              </a:spcBef>
              <a:buChar char="•"/>
              <a:defRPr sz="2400">
                <a:solidFill>
                  <a:srgbClr val="1C6086"/>
                </a:solidFill>
                <a:latin typeface="Arial" panose="020B0604020202020204" pitchFamily="34" charset="0"/>
              </a:defRPr>
            </a:lvl3pPr>
            <a:lvl4pPr marL="1600200" indent="-228600">
              <a:spcBef>
                <a:spcPct val="20000"/>
              </a:spcBef>
              <a:buChar char="–"/>
              <a:defRPr sz="2000">
                <a:solidFill>
                  <a:srgbClr val="1C6086"/>
                </a:solidFill>
                <a:latin typeface="Arial" panose="020B0604020202020204" pitchFamily="34" charset="0"/>
              </a:defRPr>
            </a:lvl4pPr>
            <a:lvl5pPr marL="2057400" indent="-228600">
              <a:spcBef>
                <a:spcPct val="20000"/>
              </a:spcBef>
              <a:buChar char="»"/>
              <a:defRPr sz="2000">
                <a:solidFill>
                  <a:srgbClr val="1C608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1C608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1C608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1C608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1C6086"/>
                </a:solidFill>
                <a:latin typeface="Arial" panose="020B0604020202020204" pitchFamily="34" charset="0"/>
              </a:defRPr>
            </a:lvl9pPr>
          </a:lstStyle>
          <a:p>
            <a:pPr algn="ctr" eaLnBrk="1" hangingPunct="1">
              <a:spcBef>
                <a:spcPct val="0"/>
              </a:spcBef>
              <a:buFontTx/>
              <a:buNone/>
              <a:defRPr/>
            </a:pPr>
            <a:r>
              <a:rPr lang="en-US" altLang="en-US" dirty="0">
                <a:solidFill>
                  <a:schemeClr val="bg1"/>
                </a:solidFill>
                <a:latin typeface="Arial Rounded MT Bold" panose="020F0704030504030204" pitchFamily="34" charset="0"/>
              </a:rPr>
              <a:t>Health &amp; Medical Preparedness Council</a:t>
            </a:r>
          </a:p>
          <a:p>
            <a:pPr algn="ctr" eaLnBrk="1" hangingPunct="1">
              <a:spcBef>
                <a:spcPct val="0"/>
              </a:spcBef>
              <a:buNone/>
              <a:defRPr/>
            </a:pPr>
            <a:r>
              <a:rPr lang="en-US" altLang="en-US" dirty="0">
                <a:solidFill>
                  <a:schemeClr val="bg1"/>
                </a:solidFill>
                <a:latin typeface="Arial Rounded MT Bold"/>
              </a:rPr>
              <a:t>March 24, 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650022A-EBCC-49BA-A60E-EB32FD32A611}"/>
              </a:ext>
            </a:extLst>
          </p:cNvPr>
          <p:cNvSpPr txBox="1">
            <a:spLocks noChangeArrowheads="1"/>
          </p:cNvSpPr>
          <p:nvPr/>
        </p:nvSpPr>
        <p:spPr bwMode="auto">
          <a:xfrm>
            <a:off x="10886" y="152400"/>
            <a:ext cx="7134497"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Continuity of Response Operations—Issue ID</a:t>
            </a:r>
          </a:p>
        </p:txBody>
      </p:sp>
      <p:sp>
        <p:nvSpPr>
          <p:cNvPr id="3" name="Rectangle 3">
            <a:extLst>
              <a:ext uri="{FF2B5EF4-FFF2-40B4-BE49-F238E27FC236}">
                <a16:creationId xmlns:a16="http://schemas.microsoft.com/office/drawing/2014/main" id="{63F0CDC2-C4A9-4566-9407-1F33796D07B7}"/>
              </a:ext>
            </a:extLst>
          </p:cNvPr>
          <p:cNvSpPr txBox="1">
            <a:spLocks noChangeArrowheads="1"/>
          </p:cNvSpPr>
          <p:nvPr/>
        </p:nvSpPr>
        <p:spPr bwMode="auto">
          <a:xfrm>
            <a:off x="1219200" y="1066800"/>
            <a:ext cx="7696200" cy="6171946"/>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spcAft>
                <a:spcPts val="400"/>
              </a:spcAft>
              <a:buFont typeface="Courier New" panose="02070309020205020404" pitchFamily="49" charset="0"/>
              <a:buChar char="o"/>
              <a:defRPr/>
            </a:pPr>
            <a:r>
              <a:rPr lang="en-US" altLang="en-US" sz="1800" b="1" dirty="0"/>
              <a:t>Patient Care</a:t>
            </a:r>
          </a:p>
          <a:p>
            <a:pPr lvl="1" eaLnBrk="1" hangingPunct="1">
              <a:spcAft>
                <a:spcPts val="400"/>
              </a:spcAft>
              <a:buFont typeface="Courier New" panose="02070309020205020404" pitchFamily="49" charset="0"/>
              <a:buChar char="o"/>
              <a:defRPr/>
            </a:pPr>
            <a:r>
              <a:rPr lang="en-US" altLang="en-US" sz="1400" b="1" dirty="0"/>
              <a:t>Crisis standards of care/scarce resources</a:t>
            </a:r>
          </a:p>
          <a:p>
            <a:pPr lvl="1" eaLnBrk="1" hangingPunct="1">
              <a:spcAft>
                <a:spcPts val="400"/>
              </a:spcAft>
              <a:buFont typeface="Courier New" panose="02070309020205020404" pitchFamily="49" charset="0"/>
              <a:buChar char="o"/>
              <a:defRPr/>
            </a:pPr>
            <a:r>
              <a:rPr lang="en-US" altLang="en-US" sz="1400" b="1" dirty="0"/>
              <a:t>Protocol/scope of practice expansion</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r>
              <a:rPr lang="en-US" altLang="en-US" sz="1800" b="1" dirty="0"/>
              <a:t>Response Guidance</a:t>
            </a:r>
          </a:p>
          <a:p>
            <a:pPr lvl="1" eaLnBrk="1" hangingPunct="1">
              <a:spcAft>
                <a:spcPts val="400"/>
              </a:spcAft>
              <a:buFont typeface="Courier New" panose="02070309020205020404" pitchFamily="49" charset="0"/>
              <a:buChar char="o"/>
              <a:defRPr/>
            </a:pPr>
            <a:r>
              <a:rPr lang="en-US" altLang="en-US" sz="1400" b="1" dirty="0"/>
              <a:t>Patient transport option protocols</a:t>
            </a:r>
          </a:p>
          <a:p>
            <a:pPr lvl="1" eaLnBrk="1" hangingPunct="1">
              <a:spcAft>
                <a:spcPts val="400"/>
              </a:spcAft>
              <a:buFont typeface="Courier New" panose="02070309020205020404" pitchFamily="49" charset="0"/>
              <a:buChar char="o"/>
              <a:defRPr/>
            </a:pPr>
            <a:r>
              <a:rPr lang="en-US" altLang="en-US" sz="1400" b="1" dirty="0"/>
              <a:t>Pre-hospital patient triage</a:t>
            </a:r>
          </a:p>
          <a:p>
            <a:pPr lvl="1" eaLnBrk="1" hangingPunct="1">
              <a:spcAft>
                <a:spcPts val="400"/>
              </a:spcAft>
              <a:buFont typeface="Courier New" panose="02070309020205020404" pitchFamily="49" charset="0"/>
              <a:buChar char="o"/>
              <a:defRPr/>
            </a:pPr>
            <a:r>
              <a:rPr lang="en-US" altLang="en-US" sz="1400" b="1" dirty="0"/>
              <a:t>Load-balancing</a:t>
            </a:r>
          </a:p>
          <a:p>
            <a:pPr lvl="1" eaLnBrk="1" hangingPunct="1">
              <a:spcAft>
                <a:spcPts val="400"/>
              </a:spcAft>
              <a:buFont typeface="Courier New" panose="02070309020205020404" pitchFamily="49" charset="0"/>
              <a:buChar char="o"/>
              <a:defRPr/>
            </a:pPr>
            <a:r>
              <a:rPr lang="en-US" altLang="en-US" sz="1400" b="1" dirty="0"/>
              <a:t>9-1-1 call-screening</a:t>
            </a:r>
          </a:p>
          <a:p>
            <a:pPr lvl="1" eaLnBrk="1" hangingPunct="1">
              <a:spcAft>
                <a:spcPts val="400"/>
              </a:spcAft>
              <a:buFont typeface="Courier New" panose="02070309020205020404" pitchFamily="49" charset="0"/>
              <a:buChar char="o"/>
              <a:defRPr/>
            </a:pPr>
            <a:r>
              <a:rPr lang="en-US" altLang="en-US" sz="1400" b="1" dirty="0"/>
              <a:t>Managing expectations</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r>
              <a:rPr lang="en-US" altLang="en-US" sz="1800" b="1" dirty="0"/>
              <a:t>Waiver and/or Suspension of Certain State Laws &amp; Regulations Governing EMS</a:t>
            </a:r>
          </a:p>
          <a:p>
            <a:pPr lvl="1" eaLnBrk="1" hangingPunct="1">
              <a:spcAft>
                <a:spcPts val="400"/>
              </a:spcAft>
              <a:buFont typeface="Courier New" panose="02070309020205020404" pitchFamily="49" charset="0"/>
              <a:buChar char="o"/>
              <a:defRPr/>
            </a:pPr>
            <a:r>
              <a:rPr lang="en-US" altLang="en-US" sz="1400" b="1" dirty="0"/>
              <a:t>Certification requirements</a:t>
            </a:r>
          </a:p>
          <a:p>
            <a:pPr lvl="1" eaLnBrk="1" hangingPunct="1">
              <a:spcAft>
                <a:spcPts val="400"/>
              </a:spcAft>
              <a:buFont typeface="Courier New" panose="02070309020205020404" pitchFamily="49" charset="0"/>
              <a:buChar char="o"/>
              <a:defRPr/>
            </a:pPr>
            <a:r>
              <a:rPr lang="en-US" altLang="en-US" sz="1400" b="1" dirty="0"/>
              <a:t>Expiration date extension</a:t>
            </a:r>
          </a:p>
          <a:p>
            <a:pPr lvl="1" eaLnBrk="1" hangingPunct="1">
              <a:spcAft>
                <a:spcPts val="400"/>
              </a:spcAft>
              <a:buFont typeface="Courier New" panose="02070309020205020404" pitchFamily="49" charset="0"/>
              <a:buChar char="o"/>
              <a:defRPr/>
            </a:pPr>
            <a:r>
              <a:rPr lang="en-US" altLang="en-US" sz="1400" b="1" dirty="0"/>
              <a:t>CME</a:t>
            </a:r>
          </a:p>
          <a:p>
            <a:pPr lvl="1" eaLnBrk="1" hangingPunct="1">
              <a:spcAft>
                <a:spcPts val="400"/>
              </a:spcAft>
              <a:buFont typeface="Courier New" panose="02070309020205020404" pitchFamily="49" charset="0"/>
              <a:buChar char="o"/>
              <a:defRPr/>
            </a:pPr>
            <a:r>
              <a:rPr lang="en-US" altLang="en-US" sz="1400" b="1" dirty="0"/>
              <a:t>Clinical instruction/field internship</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endParaRPr lang="en-US" altLang="en-US" sz="2000" b="1" dirty="0"/>
          </a:p>
        </p:txBody>
      </p:sp>
    </p:spTree>
    <p:extLst>
      <p:ext uri="{BB962C8B-B14F-4D97-AF65-F5344CB8AC3E}">
        <p14:creationId xmlns:p14="http://schemas.microsoft.com/office/powerpoint/2010/main" val="77248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650022A-EBCC-49BA-A60E-EB32FD32A611}"/>
              </a:ext>
            </a:extLst>
          </p:cNvPr>
          <p:cNvSpPr txBox="1">
            <a:spLocks noChangeArrowheads="1"/>
          </p:cNvSpPr>
          <p:nvPr/>
        </p:nvSpPr>
        <p:spPr bwMode="auto">
          <a:xfrm>
            <a:off x="10886" y="152400"/>
            <a:ext cx="7134497"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Continuity of Response Operations—Issue ID</a:t>
            </a:r>
          </a:p>
        </p:txBody>
      </p:sp>
      <p:sp>
        <p:nvSpPr>
          <p:cNvPr id="3" name="Rectangle 3">
            <a:extLst>
              <a:ext uri="{FF2B5EF4-FFF2-40B4-BE49-F238E27FC236}">
                <a16:creationId xmlns:a16="http://schemas.microsoft.com/office/drawing/2014/main" id="{63F0CDC2-C4A9-4566-9407-1F33796D07B7}"/>
              </a:ext>
            </a:extLst>
          </p:cNvPr>
          <p:cNvSpPr txBox="1">
            <a:spLocks noChangeArrowheads="1"/>
          </p:cNvSpPr>
          <p:nvPr/>
        </p:nvSpPr>
        <p:spPr bwMode="auto">
          <a:xfrm>
            <a:off x="1219200" y="1319135"/>
            <a:ext cx="7696200" cy="5379934"/>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spcAft>
                <a:spcPts val="400"/>
              </a:spcAft>
              <a:buFont typeface="Courier New" panose="02070309020205020404" pitchFamily="49" charset="0"/>
              <a:buChar char="o"/>
              <a:defRPr/>
            </a:pPr>
            <a:r>
              <a:rPr lang="en-US" altLang="en-US" sz="1800" b="1" dirty="0"/>
              <a:t>EMS Leadership/Workforce Communication</a:t>
            </a:r>
          </a:p>
          <a:p>
            <a:pPr lvl="1" eaLnBrk="1" hangingPunct="1">
              <a:spcAft>
                <a:spcPts val="400"/>
              </a:spcAft>
              <a:buFont typeface="Courier New" panose="02070309020205020404" pitchFamily="49" charset="0"/>
              <a:buChar char="o"/>
              <a:defRPr/>
            </a:pPr>
            <a:r>
              <a:rPr lang="en-US" altLang="en-US" sz="1400" b="1" dirty="0"/>
              <a:t>Transparency/trust</a:t>
            </a:r>
          </a:p>
          <a:p>
            <a:pPr lvl="1" eaLnBrk="1" hangingPunct="1">
              <a:spcAft>
                <a:spcPts val="400"/>
              </a:spcAft>
              <a:buFont typeface="Courier New" panose="02070309020205020404" pitchFamily="49" charset="0"/>
              <a:buChar char="o"/>
              <a:defRPr/>
            </a:pPr>
            <a:r>
              <a:rPr lang="en-US" altLang="en-US" sz="1400" b="1" dirty="0"/>
              <a:t>24-hour communication (rapidly changing PPE recommendations, regulation, patient care standards, etc.)</a:t>
            </a:r>
          </a:p>
          <a:p>
            <a:pPr lvl="1" eaLnBrk="1" hangingPunct="1">
              <a:spcAft>
                <a:spcPts val="400"/>
              </a:spcAft>
              <a:buFont typeface="Courier New" panose="02070309020205020404" pitchFamily="49" charset="0"/>
              <a:buChar char="o"/>
              <a:defRPr/>
            </a:pPr>
            <a:r>
              <a:rPr lang="en-US" altLang="en-US" sz="1400" b="1" dirty="0"/>
              <a:t>Use of internal communication tools (Facebook Workplace chat rooms, etc.)</a:t>
            </a:r>
          </a:p>
          <a:p>
            <a:pPr lvl="1" eaLnBrk="1" hangingPunct="1">
              <a:spcAft>
                <a:spcPts val="400"/>
              </a:spcAft>
              <a:buFont typeface="Courier New" panose="02070309020205020404" pitchFamily="49" charset="0"/>
              <a:buChar char="o"/>
              <a:defRPr/>
            </a:pPr>
            <a:r>
              <a:rPr lang="en-US" altLang="en-US" sz="1400" b="1" dirty="0"/>
              <a:t>Face-to-face communication with leadership</a:t>
            </a:r>
          </a:p>
          <a:p>
            <a:pPr lvl="1" eaLnBrk="1" hangingPunct="1">
              <a:spcAft>
                <a:spcPts val="400"/>
              </a:spcAft>
              <a:buFont typeface="Courier New" panose="02070309020205020404" pitchFamily="49" charset="0"/>
              <a:buChar char="o"/>
              <a:defRPr/>
            </a:pPr>
            <a:r>
              <a:rPr lang="en-US" altLang="en-US" sz="1400" b="1" dirty="0"/>
              <a:t>Preparedness</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r>
              <a:rPr lang="en-US" altLang="en-US" sz="1800" b="1" dirty="0"/>
              <a:t>Workforce Maintenance</a:t>
            </a:r>
          </a:p>
          <a:p>
            <a:pPr lvl="1" eaLnBrk="1" hangingPunct="1">
              <a:spcAft>
                <a:spcPts val="400"/>
              </a:spcAft>
              <a:buFont typeface="Courier New" panose="02070309020205020404" pitchFamily="49" charset="0"/>
              <a:buChar char="o"/>
              <a:defRPr/>
            </a:pPr>
            <a:r>
              <a:rPr lang="en-US" altLang="en-US" sz="1400" b="1" dirty="0"/>
              <a:t>Return-to-work guidance</a:t>
            </a:r>
          </a:p>
          <a:p>
            <a:pPr lvl="1" eaLnBrk="1" hangingPunct="1">
              <a:spcAft>
                <a:spcPts val="400"/>
              </a:spcAft>
              <a:buFont typeface="Courier New" panose="02070309020205020404" pitchFamily="49" charset="0"/>
              <a:buChar char="o"/>
              <a:defRPr/>
            </a:pPr>
            <a:r>
              <a:rPr lang="en-US" altLang="en-US" sz="1400" b="1" dirty="0"/>
              <a:t>Recruitment</a:t>
            </a:r>
          </a:p>
          <a:p>
            <a:pPr lvl="1" eaLnBrk="1" hangingPunct="1">
              <a:spcAft>
                <a:spcPts val="400"/>
              </a:spcAft>
              <a:buFont typeface="Courier New" panose="02070309020205020404" pitchFamily="49" charset="0"/>
              <a:buChar char="o"/>
              <a:defRPr/>
            </a:pPr>
            <a:r>
              <a:rPr lang="en-US" altLang="en-US" sz="1400" b="1" dirty="0"/>
              <a:t>Alternative staffing patterns</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r>
              <a:rPr lang="en-US" altLang="en-US" sz="1800" b="1" dirty="0"/>
              <a:t>Intrastate &amp; Interstate Mutual Aid</a:t>
            </a:r>
          </a:p>
          <a:p>
            <a:pPr lvl="1" eaLnBrk="1" hangingPunct="1">
              <a:spcAft>
                <a:spcPts val="400"/>
              </a:spcAft>
              <a:buFont typeface="Courier New" panose="02070309020205020404" pitchFamily="49" charset="0"/>
              <a:buChar char="o"/>
              <a:defRPr/>
            </a:pPr>
            <a:r>
              <a:rPr lang="en-US" altLang="en-US" sz="1400" b="1" dirty="0"/>
              <a:t>EMS Personnel Licensure Interstate Compact</a:t>
            </a:r>
          </a:p>
          <a:p>
            <a:pPr lvl="1" eaLnBrk="1" hangingPunct="1">
              <a:spcAft>
                <a:spcPts val="400"/>
              </a:spcAft>
              <a:buFont typeface="Courier New" panose="02070309020205020404" pitchFamily="49" charset="0"/>
              <a:buChar char="o"/>
              <a:defRPr/>
            </a:pPr>
            <a:r>
              <a:rPr lang="en-US" altLang="en-US" sz="1400" b="1" dirty="0"/>
              <a:t>Out-of-state medical personnel recognition</a:t>
            </a:r>
          </a:p>
          <a:p>
            <a:pPr lvl="1" eaLnBrk="1" hangingPunct="1">
              <a:spcAft>
                <a:spcPts val="400"/>
              </a:spcAft>
              <a:buFont typeface="Courier New" panose="02070309020205020404" pitchFamily="49" charset="0"/>
              <a:buChar char="o"/>
              <a:defRPr/>
            </a:pPr>
            <a:r>
              <a:rPr lang="en-US" altLang="en-US" sz="1400" b="1" dirty="0"/>
              <a:t>Other???</a:t>
            </a:r>
          </a:p>
        </p:txBody>
      </p:sp>
    </p:spTree>
    <p:extLst>
      <p:ext uri="{BB962C8B-B14F-4D97-AF65-F5344CB8AC3E}">
        <p14:creationId xmlns:p14="http://schemas.microsoft.com/office/powerpoint/2010/main" val="3903510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650022A-EBCC-49BA-A60E-EB32FD32A611}"/>
              </a:ext>
            </a:extLst>
          </p:cNvPr>
          <p:cNvSpPr txBox="1">
            <a:spLocks noChangeArrowheads="1"/>
          </p:cNvSpPr>
          <p:nvPr/>
        </p:nvSpPr>
        <p:spPr bwMode="auto">
          <a:xfrm>
            <a:off x="10886" y="152400"/>
            <a:ext cx="7134497"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Continuity of Response Operations—HMPC Assistance</a:t>
            </a:r>
          </a:p>
        </p:txBody>
      </p:sp>
      <p:sp>
        <p:nvSpPr>
          <p:cNvPr id="3" name="Rectangle 3">
            <a:extLst>
              <a:ext uri="{FF2B5EF4-FFF2-40B4-BE49-F238E27FC236}">
                <a16:creationId xmlns:a16="http://schemas.microsoft.com/office/drawing/2014/main" id="{63F0CDC2-C4A9-4566-9407-1F33796D07B7}"/>
              </a:ext>
            </a:extLst>
          </p:cNvPr>
          <p:cNvSpPr txBox="1">
            <a:spLocks noChangeArrowheads="1"/>
          </p:cNvSpPr>
          <p:nvPr/>
        </p:nvSpPr>
        <p:spPr bwMode="auto">
          <a:xfrm>
            <a:off x="1219200" y="1319135"/>
            <a:ext cx="7696200" cy="4226798"/>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spcAft>
                <a:spcPts val="400"/>
              </a:spcAft>
              <a:buFont typeface="Courier New" panose="02070309020205020404" pitchFamily="49" charset="0"/>
              <a:buChar char="o"/>
              <a:defRPr/>
            </a:pPr>
            <a:r>
              <a:rPr lang="en-US" altLang="en-US" sz="2400" b="1" dirty="0"/>
              <a:t>Completion of Survey</a:t>
            </a:r>
          </a:p>
          <a:p>
            <a:pPr lvl="1" eaLnBrk="1" hangingPunct="1">
              <a:spcAft>
                <a:spcPts val="400"/>
              </a:spcAft>
              <a:buFont typeface="Courier New" panose="02070309020205020404" pitchFamily="49" charset="0"/>
              <a:buChar char="o"/>
              <a:defRPr/>
            </a:pPr>
            <a:r>
              <a:rPr lang="en-US" altLang="en-US" sz="2400" b="1" dirty="0"/>
              <a:t>Importance of currently identified issues – rank the categories considering what a state EMS office may be able to accomplish and its impact on local EMS operations</a:t>
            </a:r>
          </a:p>
          <a:p>
            <a:pPr lvl="1" eaLnBrk="1" hangingPunct="1">
              <a:spcAft>
                <a:spcPts val="400"/>
              </a:spcAft>
              <a:buFont typeface="Courier New" panose="02070309020205020404" pitchFamily="49" charset="0"/>
              <a:buChar char="o"/>
              <a:defRPr/>
            </a:pPr>
            <a:r>
              <a:rPr lang="en-US" altLang="en-US" sz="2400" b="1" dirty="0"/>
              <a:t>ID additional state interventions/issues</a:t>
            </a:r>
          </a:p>
          <a:p>
            <a:pPr lvl="1" eaLnBrk="1" hangingPunct="1">
              <a:spcAft>
                <a:spcPts val="400"/>
              </a:spcAft>
              <a:buFont typeface="Courier New" panose="02070309020205020404" pitchFamily="49" charset="0"/>
              <a:buChar char="o"/>
              <a:defRPr/>
            </a:pPr>
            <a:r>
              <a:rPr lang="en-US" altLang="en-US" sz="2400" b="1" dirty="0"/>
              <a:t>Include promising practice(s) identified during the current pandemic</a:t>
            </a:r>
          </a:p>
          <a:p>
            <a:pPr eaLnBrk="1" hangingPunct="1">
              <a:spcAft>
                <a:spcPts val="400"/>
              </a:spcAft>
              <a:buFont typeface="Courier New" panose="02070309020205020404" pitchFamily="49" charset="0"/>
              <a:buChar char="o"/>
              <a:defRPr/>
            </a:pPr>
            <a:r>
              <a:rPr lang="en-US" altLang="en-US" sz="2400" b="1" dirty="0"/>
              <a:t>Thoughts/comments Appreciated</a:t>
            </a:r>
          </a:p>
          <a:p>
            <a:pPr lvl="1" eaLnBrk="1" hangingPunct="1">
              <a:spcAft>
                <a:spcPts val="400"/>
              </a:spcAft>
              <a:buFont typeface="Courier New" panose="02070309020205020404" pitchFamily="49" charset="0"/>
              <a:buChar char="o"/>
              <a:defRPr/>
            </a:pPr>
            <a:endParaRPr lang="en-US" altLang="en-US" sz="1400" b="1" dirty="0"/>
          </a:p>
        </p:txBody>
      </p:sp>
    </p:spTree>
    <p:extLst>
      <p:ext uri="{BB962C8B-B14F-4D97-AF65-F5344CB8AC3E}">
        <p14:creationId xmlns:p14="http://schemas.microsoft.com/office/powerpoint/2010/main" val="304403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4E4076E2-6BF6-449B-8292-B2F321B86634}"/>
              </a:ext>
            </a:extLst>
          </p:cNvPr>
          <p:cNvSpPr>
            <a:spLocks noGrp="1" noChangeArrowheads="1"/>
          </p:cNvSpPr>
          <p:nvPr>
            <p:ph type="ctrTitle"/>
          </p:nvPr>
        </p:nvSpPr>
        <p:spPr>
          <a:xfrm>
            <a:off x="828675" y="1811383"/>
            <a:ext cx="7486650" cy="1600200"/>
          </a:xfrm>
          <a:effectLst>
            <a:outerShdw dist="35921" dir="2700000" algn="ctr" rotWithShape="0">
              <a:schemeClr val="bg2"/>
            </a:outerShdw>
          </a:effectLst>
        </p:spPr>
        <p:txBody>
          <a:bodyPr/>
          <a:lstStyle/>
          <a:p>
            <a:pPr eaLnBrk="1" hangingPunct="1"/>
            <a:r>
              <a:rPr kumimoji="0" lang="en-US" altLang="en-US" sz="44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br>
              <a:rPr kumimoji="0" lang="en-US" altLang="en-US" sz="4400" b="0" i="0" u="none" strike="noStrike" kern="1200" cap="none" spc="0" normalizeH="0" baseline="0" noProof="0" dirty="0">
                <a:ln>
                  <a:noFill/>
                </a:ln>
                <a:solidFill>
                  <a:srgbClr val="FFFFFF">
                    <a:lumMod val="95000"/>
                  </a:srgbClr>
                </a:solidFill>
                <a:effectLst/>
                <a:uLnTx/>
                <a:uFillTx/>
                <a:ea typeface="+mn-ea"/>
                <a:cs typeface="+mn-cs"/>
              </a:rPr>
            </a:br>
            <a:endParaRPr lang="en-US" altLang="en-US" sz="4400" dirty="0">
              <a:solidFill>
                <a:schemeClr val="bg1"/>
              </a:solidFill>
            </a:endParaRPr>
          </a:p>
        </p:txBody>
      </p:sp>
      <p:pic>
        <p:nvPicPr>
          <p:cNvPr id="4" name="Picture 3">
            <a:extLst>
              <a:ext uri="{FF2B5EF4-FFF2-40B4-BE49-F238E27FC236}">
                <a16:creationId xmlns:a16="http://schemas.microsoft.com/office/drawing/2014/main" id="{E217F5DC-AA8B-4C8C-9A88-AA6E18D18DE9}"/>
              </a:ext>
            </a:extLst>
          </p:cNvPr>
          <p:cNvPicPr>
            <a:picLocks noChangeAspect="1"/>
          </p:cNvPicPr>
          <p:nvPr/>
        </p:nvPicPr>
        <p:blipFill>
          <a:blip r:embed="rId2"/>
          <a:stretch>
            <a:fillRect/>
          </a:stretch>
        </p:blipFill>
        <p:spPr>
          <a:xfrm>
            <a:off x="2667000" y="3505200"/>
            <a:ext cx="3810000" cy="2819400"/>
          </a:xfrm>
          <a:prstGeom prst="rect">
            <a:avLst/>
          </a:prstGeom>
        </p:spPr>
      </p:pic>
    </p:spTree>
    <p:extLst>
      <p:ext uri="{BB962C8B-B14F-4D97-AF65-F5344CB8AC3E}">
        <p14:creationId xmlns:p14="http://schemas.microsoft.com/office/powerpoint/2010/main" val="841904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4E4076E2-6BF6-449B-8292-B2F321B86634}"/>
              </a:ext>
            </a:extLst>
          </p:cNvPr>
          <p:cNvSpPr>
            <a:spLocks noGrp="1" noChangeArrowheads="1"/>
          </p:cNvSpPr>
          <p:nvPr>
            <p:ph type="ctrTitle"/>
          </p:nvPr>
        </p:nvSpPr>
        <p:spPr>
          <a:xfrm>
            <a:off x="828675" y="1811383"/>
            <a:ext cx="7486650" cy="1600200"/>
          </a:xfrm>
          <a:effectLst>
            <a:outerShdw dist="35921" dir="2700000" algn="ctr" rotWithShape="0">
              <a:schemeClr val="bg2"/>
            </a:outerShdw>
          </a:effectLst>
        </p:spPr>
        <p:txBody>
          <a:bodyPr/>
          <a:lstStyle/>
          <a:p>
            <a:pPr eaLnBrk="1" hangingPunct="1"/>
            <a:r>
              <a:rPr kumimoji="0" lang="en-US" altLang="en-US" sz="44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br>
              <a:rPr kumimoji="0" lang="en-US" altLang="en-US" sz="4400" b="0" i="0" u="none" strike="noStrike" kern="1200" cap="none" spc="0" normalizeH="0" baseline="0" noProof="0" dirty="0">
                <a:ln>
                  <a:noFill/>
                </a:ln>
                <a:solidFill>
                  <a:srgbClr val="FFFFFF">
                    <a:lumMod val="95000"/>
                  </a:srgbClr>
                </a:solidFill>
                <a:effectLst/>
                <a:uLnTx/>
                <a:uFillTx/>
                <a:ea typeface="+mn-ea"/>
                <a:cs typeface="+mn-cs"/>
              </a:rPr>
            </a:br>
            <a:endParaRPr lang="en-US" altLang="en-US" sz="4400" dirty="0">
              <a:solidFill>
                <a:schemeClr val="bg1"/>
              </a:solidFill>
            </a:endParaRPr>
          </a:p>
        </p:txBody>
      </p:sp>
      <p:pic>
        <p:nvPicPr>
          <p:cNvPr id="3" name="Picture 2" descr="A picture containing text&#10;&#10;Description automatically generated">
            <a:extLst>
              <a:ext uri="{FF2B5EF4-FFF2-40B4-BE49-F238E27FC236}">
                <a16:creationId xmlns:a16="http://schemas.microsoft.com/office/drawing/2014/main" id="{3C8A1E1E-27A7-4481-9D3D-E6A2D9D0E9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429000"/>
            <a:ext cx="4876800" cy="3352800"/>
          </a:xfrm>
          <a:prstGeom prst="rect">
            <a:avLst/>
          </a:prstGeom>
        </p:spPr>
      </p:pic>
    </p:spTree>
    <p:extLst>
      <p:ext uri="{BB962C8B-B14F-4D97-AF65-F5344CB8AC3E}">
        <p14:creationId xmlns:p14="http://schemas.microsoft.com/office/powerpoint/2010/main" val="301766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A6AD53B-8DEF-5F46-9189-FFED909BBEC9}"/>
              </a:ext>
            </a:extLst>
          </p:cNvPr>
          <p:cNvPicPr>
            <a:picLocks noChangeAspect="1"/>
          </p:cNvPicPr>
          <p:nvPr/>
        </p:nvPicPr>
        <p:blipFill>
          <a:blip r:embed="rId2"/>
          <a:stretch>
            <a:fillRect/>
          </a:stretch>
        </p:blipFill>
        <p:spPr>
          <a:xfrm>
            <a:off x="2286000" y="2895600"/>
            <a:ext cx="5257800" cy="3429000"/>
          </a:xfrm>
          <a:prstGeom prst="rect">
            <a:avLst/>
          </a:prstGeom>
        </p:spPr>
      </p:pic>
      <p:pic>
        <p:nvPicPr>
          <p:cNvPr id="3" name="Picture 2">
            <a:extLst>
              <a:ext uri="{FF2B5EF4-FFF2-40B4-BE49-F238E27FC236}">
                <a16:creationId xmlns:a16="http://schemas.microsoft.com/office/drawing/2014/main" id="{61178EB1-11A1-674A-991A-67CA195D0395}"/>
              </a:ext>
            </a:extLst>
          </p:cNvPr>
          <p:cNvPicPr>
            <a:picLocks noChangeAspect="1"/>
          </p:cNvPicPr>
          <p:nvPr/>
        </p:nvPicPr>
        <p:blipFill>
          <a:blip r:embed="rId3"/>
          <a:stretch>
            <a:fillRect/>
          </a:stretch>
        </p:blipFill>
        <p:spPr>
          <a:xfrm>
            <a:off x="1600200" y="5334000"/>
            <a:ext cx="1796983" cy="990600"/>
          </a:xfrm>
          <a:prstGeom prst="rect">
            <a:avLst/>
          </a:prstGeom>
        </p:spPr>
      </p:pic>
      <p:sp>
        <p:nvSpPr>
          <p:cNvPr id="4" name="Rectangle 3">
            <a:extLst>
              <a:ext uri="{FF2B5EF4-FFF2-40B4-BE49-F238E27FC236}">
                <a16:creationId xmlns:a16="http://schemas.microsoft.com/office/drawing/2014/main" id="{A4AA8F51-7F69-F842-80EB-12159C3F0D0D}"/>
              </a:ext>
            </a:extLst>
          </p:cNvPr>
          <p:cNvSpPr txBox="1">
            <a:spLocks noChangeArrowheads="1"/>
          </p:cNvSpPr>
          <p:nvPr/>
        </p:nvSpPr>
        <p:spPr bwMode="auto">
          <a:xfrm>
            <a:off x="1600200" y="1732331"/>
            <a:ext cx="6934200" cy="308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rgbClr val="1C6086"/>
                </a:solidFill>
                <a:latin typeface="Arial" panose="020B0604020202020204" pitchFamily="34" charset="0"/>
              </a:defRPr>
            </a:lvl1pPr>
            <a:lvl2pPr marL="742950" indent="-285750">
              <a:spcBef>
                <a:spcPct val="20000"/>
              </a:spcBef>
              <a:buChar char="–"/>
              <a:defRPr sz="2800">
                <a:solidFill>
                  <a:srgbClr val="1C6086"/>
                </a:solidFill>
                <a:latin typeface="Arial" panose="020B0604020202020204" pitchFamily="34" charset="0"/>
              </a:defRPr>
            </a:lvl2pPr>
            <a:lvl3pPr marL="1143000" indent="-228600">
              <a:spcBef>
                <a:spcPct val="20000"/>
              </a:spcBef>
              <a:buChar char="•"/>
              <a:defRPr sz="2400">
                <a:solidFill>
                  <a:srgbClr val="1C6086"/>
                </a:solidFill>
                <a:latin typeface="Arial" panose="020B0604020202020204" pitchFamily="34" charset="0"/>
              </a:defRPr>
            </a:lvl3pPr>
            <a:lvl4pPr marL="1600200" indent="-228600">
              <a:spcBef>
                <a:spcPct val="20000"/>
              </a:spcBef>
              <a:buChar char="–"/>
              <a:defRPr sz="2000">
                <a:solidFill>
                  <a:srgbClr val="1C6086"/>
                </a:solidFill>
                <a:latin typeface="Arial" panose="020B0604020202020204" pitchFamily="34" charset="0"/>
              </a:defRPr>
            </a:lvl4pPr>
            <a:lvl5pPr marL="2057400" indent="-228600">
              <a:spcBef>
                <a:spcPct val="20000"/>
              </a:spcBef>
              <a:buChar char="»"/>
              <a:defRPr sz="2000">
                <a:solidFill>
                  <a:srgbClr val="1C608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1C608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1C608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1C608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1C6086"/>
                </a:solidFill>
                <a:latin typeface="Arial" panose="020B0604020202020204" pitchFamily="34" charset="0"/>
              </a:defRPr>
            </a:lvl9pPr>
          </a:lstStyle>
          <a:p>
            <a:pPr algn="ctr" eaLnBrk="1" hangingPunct="1">
              <a:spcAft>
                <a:spcPts val="300"/>
              </a:spcAft>
              <a:buFontTx/>
              <a:buNone/>
            </a:pPr>
            <a:r>
              <a:rPr lang="en-US" altLang="en-US" b="1" dirty="0"/>
              <a:t>Funding and federal partnership for this project is being provided by the</a:t>
            </a:r>
          </a:p>
          <a:p>
            <a:pPr algn="ctr" eaLnBrk="1" hangingPunct="1">
              <a:buFontTx/>
              <a:buNone/>
            </a:pPr>
            <a:r>
              <a:rPr lang="en-US" altLang="en-US" b="1" dirty="0"/>
              <a:t>United States Fire Administration</a:t>
            </a:r>
          </a:p>
          <a:p>
            <a:pPr algn="ctr" eaLnBrk="1" hangingPunct="1">
              <a:spcAft>
                <a:spcPts val="300"/>
              </a:spcAft>
              <a:buFontTx/>
              <a:buNone/>
            </a:pPr>
            <a:endParaRPr lang="en-US" altLang="en-US" sz="2200" b="1" dirty="0"/>
          </a:p>
          <a:p>
            <a:pPr algn="ctr" eaLnBrk="1" hangingPunct="1">
              <a:spcAft>
                <a:spcPts val="300"/>
              </a:spcAft>
              <a:buFontTx/>
              <a:buNone/>
            </a:pPr>
            <a:r>
              <a:rPr lang="en-US" altLang="en-US" sz="1000" b="1" dirty="0"/>
              <a:t> </a:t>
            </a:r>
          </a:p>
          <a:p>
            <a:pPr algn="ctr" eaLnBrk="1" hangingPunct="1">
              <a:spcAft>
                <a:spcPts val="300"/>
              </a:spcAft>
              <a:buFontTx/>
              <a:buNone/>
            </a:pPr>
            <a:r>
              <a:rPr lang="en-US" altLang="en-US" sz="1200" b="1" dirty="0"/>
              <a:t> </a:t>
            </a:r>
          </a:p>
        </p:txBody>
      </p:sp>
      <p:sp>
        <p:nvSpPr>
          <p:cNvPr id="5" name="Rectangle 7">
            <a:extLst>
              <a:ext uri="{FF2B5EF4-FFF2-40B4-BE49-F238E27FC236}">
                <a16:creationId xmlns:a16="http://schemas.microsoft.com/office/drawing/2014/main" id="{7471B6A8-C47D-6E4B-A326-1E72488CDB81}"/>
              </a:ext>
            </a:extLst>
          </p:cNvPr>
          <p:cNvSpPr txBox="1">
            <a:spLocks noChangeArrowheads="1"/>
          </p:cNvSpPr>
          <p:nvPr/>
        </p:nvSpPr>
        <p:spPr bwMode="auto">
          <a:xfrm>
            <a:off x="76200" y="190500"/>
            <a:ext cx="7086600"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lang="en-US" altLang="en-US" sz="2000" dirty="0">
                <a:solidFill>
                  <a:schemeClr val="bg1">
                    <a:lumMod val="95000"/>
                  </a:schemeClr>
                </a:solidFill>
              </a:rPr>
              <a:t>Responder Pandemic Continuity of Operations Project</a:t>
            </a:r>
          </a:p>
          <a:p>
            <a:pPr algn="l" eaLnBrk="1" hangingPunct="1">
              <a:defRPr/>
            </a:pPr>
            <a:r>
              <a:rPr lang="en-US" altLang="en-US" sz="2000" dirty="0">
                <a:solidFill>
                  <a:schemeClr val="bg1">
                    <a:lumMod val="95000"/>
                  </a:schemeClr>
                </a:solidFill>
              </a:rPr>
              <a:t>Funding/Partnership</a:t>
            </a:r>
          </a:p>
        </p:txBody>
      </p:sp>
    </p:spTree>
    <p:extLst>
      <p:ext uri="{BB962C8B-B14F-4D97-AF65-F5344CB8AC3E}">
        <p14:creationId xmlns:p14="http://schemas.microsoft.com/office/powerpoint/2010/main" val="2888579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1000"/>
                            </p:stCondLst>
                            <p:childTnLst>
                              <p:par>
                                <p:cTn id="9" presetID="31"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 calcmode="lin" valueType="num">
                                      <p:cBhvr>
                                        <p:cTn id="13" dur="1000" fill="hold"/>
                                        <p:tgtEl>
                                          <p:spTgt spid="3"/>
                                        </p:tgtEl>
                                        <p:attrNameLst>
                                          <p:attrName>style.rotation</p:attrName>
                                        </p:attrNameLst>
                                      </p:cBhvr>
                                      <p:tavLst>
                                        <p:tav tm="0">
                                          <p:val>
                                            <p:fltVal val="90"/>
                                          </p:val>
                                        </p:tav>
                                        <p:tav tm="100000">
                                          <p:val>
                                            <p:fltVal val="0"/>
                                          </p:val>
                                        </p:tav>
                                      </p:tavLst>
                                    </p:anim>
                                    <p:animEffect transition="in" filter="fade">
                                      <p:cBhvr>
                                        <p:cTn id="14" dur="1000"/>
                                        <p:tgtEl>
                                          <p:spTgt spid="3"/>
                                        </p:tgtEl>
                                      </p:cBhvr>
                                    </p:animEffect>
                                  </p:childTnLst>
                                </p:cTn>
                              </p:par>
                              <p:par>
                                <p:cTn id="15" presetID="10" presetClass="entr" presetSubtype="0"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94FD2D48-01B4-694E-B528-3DF49AC2E70F}"/>
              </a:ext>
            </a:extLst>
          </p:cNvPr>
          <p:cNvSpPr txBox="1">
            <a:spLocks noChangeArrowheads="1"/>
          </p:cNvSpPr>
          <p:nvPr/>
        </p:nvSpPr>
        <p:spPr bwMode="auto">
          <a:xfrm>
            <a:off x="57150" y="142877"/>
            <a:ext cx="7162800"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lang="en-US" altLang="en-US" sz="2000" dirty="0">
                <a:solidFill>
                  <a:srgbClr val="FFFFFF">
                    <a:lumMod val="95000"/>
                  </a:srgbClr>
                </a:solidFill>
              </a:rPr>
              <a:t>Responder Pandemic Continuity of Operations Project</a:t>
            </a:r>
          </a:p>
          <a:p>
            <a:pPr algn="l" eaLnBrk="1" hangingPunct="1">
              <a:defRPr/>
            </a:pPr>
            <a:r>
              <a:rPr lang="en-US" altLang="en-US" sz="2000" dirty="0">
                <a:solidFill>
                  <a:schemeClr val="bg1">
                    <a:lumMod val="95000"/>
                  </a:schemeClr>
                </a:solidFill>
              </a:rPr>
              <a:t>Welcome – Project Team </a:t>
            </a:r>
          </a:p>
        </p:txBody>
      </p:sp>
      <p:pic>
        <p:nvPicPr>
          <p:cNvPr id="3" name="Picture 2">
            <a:extLst>
              <a:ext uri="{FF2B5EF4-FFF2-40B4-BE49-F238E27FC236}">
                <a16:creationId xmlns:a16="http://schemas.microsoft.com/office/drawing/2014/main" id="{4E45E307-FA59-3646-84C5-02C0EF4FCD89}"/>
              </a:ext>
            </a:extLst>
          </p:cNvPr>
          <p:cNvPicPr>
            <a:picLocks noChangeAspect="1"/>
          </p:cNvPicPr>
          <p:nvPr/>
        </p:nvPicPr>
        <p:blipFill>
          <a:blip r:embed="rId2"/>
          <a:stretch>
            <a:fillRect/>
          </a:stretch>
        </p:blipFill>
        <p:spPr>
          <a:xfrm>
            <a:off x="4113008" y="3058075"/>
            <a:ext cx="2070268" cy="2070268"/>
          </a:xfrm>
          <a:prstGeom prst="rect">
            <a:avLst/>
          </a:prstGeom>
          <a:effectLst>
            <a:glow rad="127000">
              <a:schemeClr val="bg1">
                <a:lumMod val="75000"/>
              </a:schemeClr>
            </a:glow>
          </a:effectLst>
        </p:spPr>
      </p:pic>
      <p:sp>
        <p:nvSpPr>
          <p:cNvPr id="4" name="Rectangle 3">
            <a:extLst>
              <a:ext uri="{FF2B5EF4-FFF2-40B4-BE49-F238E27FC236}">
                <a16:creationId xmlns:a16="http://schemas.microsoft.com/office/drawing/2014/main" id="{95EB106F-0AD9-7C47-ABA1-8E2023CD51A9}"/>
              </a:ext>
            </a:extLst>
          </p:cNvPr>
          <p:cNvSpPr txBox="1">
            <a:spLocks noChangeArrowheads="1"/>
          </p:cNvSpPr>
          <p:nvPr/>
        </p:nvSpPr>
        <p:spPr bwMode="auto">
          <a:xfrm>
            <a:off x="1243149" y="2062923"/>
            <a:ext cx="7696200"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rgbClr val="1C6086"/>
                </a:solidFill>
                <a:latin typeface="Arial" panose="020B0604020202020204" pitchFamily="34" charset="0"/>
              </a:defRPr>
            </a:lvl1pPr>
            <a:lvl2pPr marL="742950" indent="-285750">
              <a:spcBef>
                <a:spcPct val="20000"/>
              </a:spcBef>
              <a:buChar char="–"/>
              <a:defRPr sz="2800">
                <a:solidFill>
                  <a:srgbClr val="1C6086"/>
                </a:solidFill>
                <a:latin typeface="Arial" panose="020B0604020202020204" pitchFamily="34" charset="0"/>
              </a:defRPr>
            </a:lvl2pPr>
            <a:lvl3pPr marL="1143000" indent="-228600">
              <a:spcBef>
                <a:spcPct val="20000"/>
              </a:spcBef>
              <a:buChar char="•"/>
              <a:defRPr sz="2400">
                <a:solidFill>
                  <a:srgbClr val="1C6086"/>
                </a:solidFill>
                <a:latin typeface="Arial" panose="020B0604020202020204" pitchFamily="34" charset="0"/>
              </a:defRPr>
            </a:lvl3pPr>
            <a:lvl4pPr marL="1600200" indent="-228600">
              <a:spcBef>
                <a:spcPct val="20000"/>
              </a:spcBef>
              <a:buChar char="–"/>
              <a:defRPr sz="2000">
                <a:solidFill>
                  <a:srgbClr val="1C6086"/>
                </a:solidFill>
                <a:latin typeface="Arial" panose="020B0604020202020204" pitchFamily="34" charset="0"/>
              </a:defRPr>
            </a:lvl4pPr>
            <a:lvl5pPr marL="2057400" indent="-228600">
              <a:spcBef>
                <a:spcPct val="20000"/>
              </a:spcBef>
              <a:buChar char="»"/>
              <a:defRPr sz="2000">
                <a:solidFill>
                  <a:srgbClr val="1C6086"/>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1C6086"/>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1C6086"/>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1C6086"/>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1C6086"/>
                </a:solidFill>
                <a:latin typeface="Arial" panose="020B0604020202020204" pitchFamily="34" charset="0"/>
              </a:defRPr>
            </a:lvl9pPr>
          </a:lstStyle>
          <a:p>
            <a:pPr algn="ctr" eaLnBrk="1" hangingPunct="1">
              <a:spcAft>
                <a:spcPts val="300"/>
              </a:spcAft>
              <a:buFontTx/>
              <a:buNone/>
            </a:pPr>
            <a:r>
              <a:rPr lang="en-US" altLang="en-US" sz="2400" b="1" dirty="0"/>
              <a:t>Dia Gainor</a:t>
            </a:r>
          </a:p>
          <a:p>
            <a:pPr algn="ctr" eaLnBrk="1" hangingPunct="1">
              <a:spcAft>
                <a:spcPts val="300"/>
              </a:spcAft>
              <a:buFontTx/>
              <a:buNone/>
            </a:pPr>
            <a:r>
              <a:rPr lang="en-US" altLang="en-US" sz="1400" dirty="0">
                <a:solidFill>
                  <a:srgbClr val="000000"/>
                </a:solidFill>
                <a:latin typeface="Roboto" panose="02000000000000000000" pitchFamily="2" charset="0"/>
              </a:rPr>
              <a:t>Executive Director, NASEMSO</a:t>
            </a:r>
            <a:endParaRPr lang="en-US" altLang="en-US" sz="2400" b="1" dirty="0"/>
          </a:p>
        </p:txBody>
      </p:sp>
      <p:pic>
        <p:nvPicPr>
          <p:cNvPr id="6" name="Picture 5">
            <a:extLst>
              <a:ext uri="{FF2B5EF4-FFF2-40B4-BE49-F238E27FC236}">
                <a16:creationId xmlns:a16="http://schemas.microsoft.com/office/drawing/2014/main" id="{80842801-3021-DD4C-BFA6-7A3CD0218DBD}"/>
              </a:ext>
            </a:extLst>
          </p:cNvPr>
          <p:cNvPicPr>
            <a:picLocks noChangeAspect="1"/>
          </p:cNvPicPr>
          <p:nvPr/>
        </p:nvPicPr>
        <p:blipFill>
          <a:blip r:embed="rId3"/>
          <a:stretch>
            <a:fillRect/>
          </a:stretch>
        </p:blipFill>
        <p:spPr>
          <a:xfrm>
            <a:off x="1468906" y="1333500"/>
            <a:ext cx="1430294" cy="1989030"/>
          </a:xfrm>
          <a:prstGeom prst="rect">
            <a:avLst/>
          </a:prstGeom>
          <a:effectLst>
            <a:glow rad="127000">
              <a:schemeClr val="bg1">
                <a:lumMod val="75000"/>
              </a:schemeClr>
            </a:glow>
          </a:effectLst>
        </p:spPr>
      </p:pic>
      <p:pic>
        <p:nvPicPr>
          <p:cNvPr id="8" name="Picture 7" descr="A person wearing glasses and a suit&#10;&#10;Description automatically generated with medium confidence">
            <a:extLst>
              <a:ext uri="{FF2B5EF4-FFF2-40B4-BE49-F238E27FC236}">
                <a16:creationId xmlns:a16="http://schemas.microsoft.com/office/drawing/2014/main" id="{C4F80B78-EF83-4E29-B8D7-0413764DC07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81592" y="1856720"/>
            <a:ext cx="1524000" cy="1918523"/>
          </a:xfrm>
          <a:prstGeom prst="rect">
            <a:avLst/>
          </a:prstGeom>
          <a:effectLst>
            <a:glow rad="127000">
              <a:schemeClr val="bg1">
                <a:lumMod val="75000"/>
              </a:schemeClr>
            </a:glow>
          </a:effectLst>
        </p:spPr>
      </p:pic>
      <p:sp>
        <p:nvSpPr>
          <p:cNvPr id="9" name="TextBox 8">
            <a:extLst>
              <a:ext uri="{FF2B5EF4-FFF2-40B4-BE49-F238E27FC236}">
                <a16:creationId xmlns:a16="http://schemas.microsoft.com/office/drawing/2014/main" id="{F386BF9C-557E-45EC-AA28-9A4292628DE0}"/>
              </a:ext>
            </a:extLst>
          </p:cNvPr>
          <p:cNvSpPr txBox="1"/>
          <p:nvPr/>
        </p:nvSpPr>
        <p:spPr>
          <a:xfrm>
            <a:off x="1407379" y="3388298"/>
            <a:ext cx="1553347" cy="492443"/>
          </a:xfrm>
          <a:prstGeom prst="rect">
            <a:avLst/>
          </a:prstGeom>
          <a:noFill/>
        </p:spPr>
        <p:txBody>
          <a:bodyPr wrap="square" rtlCol="0">
            <a:spAutoFit/>
          </a:bodyPr>
          <a:lstStyle/>
          <a:p>
            <a:pPr algn="ctr"/>
            <a:r>
              <a:rPr lang="en-US" sz="1400" b="1" dirty="0"/>
              <a:t>Hannah Degn</a:t>
            </a:r>
          </a:p>
          <a:p>
            <a:pPr algn="ctr"/>
            <a:r>
              <a:rPr lang="en-US" sz="1200" dirty="0">
                <a:solidFill>
                  <a:schemeClr val="tx1"/>
                </a:solidFill>
              </a:rPr>
              <a:t>Project Coordinator </a:t>
            </a:r>
          </a:p>
        </p:txBody>
      </p:sp>
      <p:sp>
        <p:nvSpPr>
          <p:cNvPr id="10" name="TextBox 9">
            <a:extLst>
              <a:ext uri="{FF2B5EF4-FFF2-40B4-BE49-F238E27FC236}">
                <a16:creationId xmlns:a16="http://schemas.microsoft.com/office/drawing/2014/main" id="{022AA6E5-41A3-4716-A534-8917B1CA199C}"/>
              </a:ext>
            </a:extLst>
          </p:cNvPr>
          <p:cNvSpPr txBox="1"/>
          <p:nvPr/>
        </p:nvSpPr>
        <p:spPr>
          <a:xfrm>
            <a:off x="7143750" y="3846988"/>
            <a:ext cx="1676400" cy="492443"/>
          </a:xfrm>
          <a:prstGeom prst="rect">
            <a:avLst/>
          </a:prstGeom>
          <a:noFill/>
        </p:spPr>
        <p:txBody>
          <a:bodyPr wrap="square" rtlCol="0">
            <a:spAutoFit/>
          </a:bodyPr>
          <a:lstStyle/>
          <a:p>
            <a:pPr algn="ctr"/>
            <a:r>
              <a:rPr lang="en-US" sz="1400" b="1" dirty="0"/>
              <a:t>Mel House</a:t>
            </a:r>
          </a:p>
          <a:p>
            <a:pPr algn="ctr"/>
            <a:r>
              <a:rPr lang="en-US" sz="1200" dirty="0">
                <a:solidFill>
                  <a:schemeClr val="tx1"/>
                </a:solidFill>
                <a:latin typeface="Roboto" panose="02000000000000000000"/>
              </a:rPr>
              <a:t>Project Manager</a:t>
            </a:r>
          </a:p>
        </p:txBody>
      </p:sp>
      <p:sp>
        <p:nvSpPr>
          <p:cNvPr id="11" name="TextBox 10">
            <a:extLst>
              <a:ext uri="{FF2B5EF4-FFF2-40B4-BE49-F238E27FC236}">
                <a16:creationId xmlns:a16="http://schemas.microsoft.com/office/drawing/2014/main" id="{ED431F66-315A-4E92-A8B8-E61135B71B56}"/>
              </a:ext>
            </a:extLst>
          </p:cNvPr>
          <p:cNvSpPr txBox="1"/>
          <p:nvPr/>
        </p:nvSpPr>
        <p:spPr>
          <a:xfrm>
            <a:off x="1243149" y="6019800"/>
            <a:ext cx="1928386" cy="492443"/>
          </a:xfrm>
          <a:prstGeom prst="rect">
            <a:avLst/>
          </a:prstGeom>
          <a:noFill/>
        </p:spPr>
        <p:txBody>
          <a:bodyPr wrap="square" rtlCol="0">
            <a:spAutoFit/>
          </a:bodyPr>
          <a:lstStyle/>
          <a:p>
            <a:pPr algn="ctr"/>
            <a:r>
              <a:rPr lang="en-US" sz="1400" b="1" dirty="0"/>
              <a:t>Beth Armstrong</a:t>
            </a:r>
          </a:p>
          <a:p>
            <a:pPr algn="ctr"/>
            <a:r>
              <a:rPr lang="en-US" sz="1200" dirty="0">
                <a:solidFill>
                  <a:schemeClr val="tx1"/>
                </a:solidFill>
              </a:rPr>
              <a:t>Management Counsel</a:t>
            </a:r>
          </a:p>
        </p:txBody>
      </p:sp>
      <p:sp>
        <p:nvSpPr>
          <p:cNvPr id="12" name="TextBox 11">
            <a:extLst>
              <a:ext uri="{FF2B5EF4-FFF2-40B4-BE49-F238E27FC236}">
                <a16:creationId xmlns:a16="http://schemas.microsoft.com/office/drawing/2014/main" id="{95CA8E0E-1D26-4C75-B741-ED701A840E5B}"/>
              </a:ext>
            </a:extLst>
          </p:cNvPr>
          <p:cNvSpPr txBox="1"/>
          <p:nvPr/>
        </p:nvSpPr>
        <p:spPr>
          <a:xfrm>
            <a:off x="3657600" y="1333500"/>
            <a:ext cx="2819400" cy="523220"/>
          </a:xfrm>
          <a:prstGeom prst="rect">
            <a:avLst/>
          </a:prstGeom>
          <a:noFill/>
        </p:spPr>
        <p:txBody>
          <a:bodyPr wrap="square" rtlCol="0">
            <a:spAutoFit/>
          </a:bodyPr>
          <a:lstStyle/>
          <a:p>
            <a:pPr algn="ctr"/>
            <a:r>
              <a:rPr lang="en-US" sz="2800" b="1" dirty="0">
                <a:solidFill>
                  <a:srgbClr val="FF0000"/>
                </a:solidFill>
              </a:rPr>
              <a:t>Project Team</a:t>
            </a:r>
          </a:p>
        </p:txBody>
      </p:sp>
      <p:pic>
        <p:nvPicPr>
          <p:cNvPr id="7" name="Picture 6">
            <a:extLst>
              <a:ext uri="{FF2B5EF4-FFF2-40B4-BE49-F238E27FC236}">
                <a16:creationId xmlns:a16="http://schemas.microsoft.com/office/drawing/2014/main" id="{636C454B-5B07-461C-9BD5-29B7615E3F56}"/>
              </a:ext>
            </a:extLst>
          </p:cNvPr>
          <p:cNvPicPr>
            <a:picLocks noChangeAspect="1"/>
          </p:cNvPicPr>
          <p:nvPr/>
        </p:nvPicPr>
        <p:blipFill>
          <a:blip r:embed="rId5"/>
          <a:stretch>
            <a:fillRect/>
          </a:stretch>
        </p:blipFill>
        <p:spPr>
          <a:xfrm>
            <a:off x="1600200" y="4028544"/>
            <a:ext cx="1299000" cy="1843453"/>
          </a:xfrm>
          <a:prstGeom prst="rect">
            <a:avLst/>
          </a:prstGeom>
          <a:effectLst>
            <a:glow rad="127000">
              <a:schemeClr val="bg1">
                <a:lumMod val="75000"/>
              </a:schemeClr>
            </a:glow>
          </a:effectLst>
        </p:spPr>
      </p:pic>
    </p:spTree>
    <p:extLst>
      <p:ext uri="{BB962C8B-B14F-4D97-AF65-F5344CB8AC3E}">
        <p14:creationId xmlns:p14="http://schemas.microsoft.com/office/powerpoint/2010/main" val="316944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par>
                                <p:cTn id="16" presetID="10" presetClass="entr" presetSubtype="0" fill="hold" nodeType="withEffect">
                                  <p:stCondLst>
                                    <p:cond delay="50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a:extLst>
              <a:ext uri="{FF2B5EF4-FFF2-40B4-BE49-F238E27FC236}">
                <a16:creationId xmlns:a16="http://schemas.microsoft.com/office/drawing/2014/main" id="{B674032A-179E-47D1-BF31-8B33182EEDFE}"/>
              </a:ext>
            </a:extLst>
          </p:cNvPr>
          <p:cNvSpPr txBox="1">
            <a:spLocks noChangeArrowheads="1"/>
          </p:cNvSpPr>
          <p:nvPr/>
        </p:nvSpPr>
        <p:spPr bwMode="auto">
          <a:xfrm>
            <a:off x="76200" y="152400"/>
            <a:ext cx="7162800"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Technical Expert Panel</a:t>
            </a:r>
          </a:p>
        </p:txBody>
      </p:sp>
      <p:sp>
        <p:nvSpPr>
          <p:cNvPr id="5" name="Rectangle 3">
            <a:extLst>
              <a:ext uri="{FF2B5EF4-FFF2-40B4-BE49-F238E27FC236}">
                <a16:creationId xmlns:a16="http://schemas.microsoft.com/office/drawing/2014/main" id="{5AE61C54-EBE8-4E95-BEB3-9A08440ECF03}"/>
              </a:ext>
            </a:extLst>
          </p:cNvPr>
          <p:cNvSpPr txBox="1">
            <a:spLocks noChangeArrowheads="1"/>
          </p:cNvSpPr>
          <p:nvPr/>
        </p:nvSpPr>
        <p:spPr bwMode="auto">
          <a:xfrm>
            <a:off x="1219200" y="1219200"/>
            <a:ext cx="7696200" cy="5561522"/>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indent="0" eaLnBrk="1" hangingPunct="1">
              <a:spcAft>
                <a:spcPts val="300"/>
              </a:spcAft>
              <a:buFontTx/>
              <a:buNone/>
              <a:defRPr/>
            </a:pPr>
            <a:r>
              <a:rPr lang="en-US" altLang="en-US" sz="1800" dirty="0"/>
              <a:t>Association of State and Territorial Health Officials (ASTHO)</a:t>
            </a:r>
          </a:p>
          <a:p>
            <a:pPr marL="228600" indent="0" eaLnBrk="1" hangingPunct="1">
              <a:spcAft>
                <a:spcPts val="300"/>
              </a:spcAft>
              <a:buFontTx/>
              <a:buNone/>
              <a:defRPr/>
            </a:pPr>
            <a:r>
              <a:rPr lang="en-US" altLang="en-US" sz="1800" dirty="0"/>
              <a:t>International Association of EMS Chiefs (IAEMSC)</a:t>
            </a:r>
          </a:p>
          <a:p>
            <a:pPr marL="228600" indent="0" eaLnBrk="1" hangingPunct="1">
              <a:spcAft>
                <a:spcPts val="300"/>
              </a:spcAft>
              <a:buFontTx/>
              <a:buNone/>
              <a:defRPr/>
            </a:pPr>
            <a:r>
              <a:rPr lang="en-US" altLang="en-US" sz="1800" dirty="0"/>
              <a:t>International Association of Fire Chiefs (IAFC)</a:t>
            </a:r>
          </a:p>
          <a:p>
            <a:pPr marL="228600" indent="0" eaLnBrk="1" hangingPunct="1">
              <a:spcAft>
                <a:spcPts val="300"/>
              </a:spcAft>
              <a:buFontTx/>
              <a:buNone/>
              <a:defRPr/>
            </a:pPr>
            <a:r>
              <a:rPr lang="en-US" altLang="en-US" sz="1800" dirty="0"/>
              <a:t>International Association of Fire Fighters (IAFF)</a:t>
            </a:r>
          </a:p>
          <a:p>
            <a:pPr marL="228600" indent="0" eaLnBrk="1" hangingPunct="1">
              <a:spcAft>
                <a:spcPts val="300"/>
              </a:spcAft>
              <a:buFontTx/>
              <a:buNone/>
              <a:defRPr/>
            </a:pPr>
            <a:r>
              <a:rPr lang="en-US" altLang="en-US" sz="1800" dirty="0"/>
              <a:t>National Association of EMS Physicians (NAEMSP)</a:t>
            </a:r>
          </a:p>
          <a:p>
            <a:pPr marL="228600" indent="0" eaLnBrk="1" hangingPunct="1">
              <a:spcAft>
                <a:spcPts val="300"/>
              </a:spcAft>
              <a:buFontTx/>
              <a:buNone/>
              <a:defRPr/>
            </a:pPr>
            <a:r>
              <a:rPr lang="en-US" altLang="en-US" sz="1800" dirty="0"/>
              <a:t>National Association of Emergency Medical Technicians (NAEMT)</a:t>
            </a:r>
          </a:p>
          <a:p>
            <a:pPr marL="228600" indent="0" eaLnBrk="1" hangingPunct="1">
              <a:spcAft>
                <a:spcPts val="300"/>
              </a:spcAft>
              <a:buFontTx/>
              <a:buNone/>
              <a:defRPr/>
            </a:pPr>
            <a:r>
              <a:rPr lang="en-US" altLang="en-US" sz="1800" dirty="0"/>
              <a:t>National Association of State EMS Officials (NASEMSO)</a:t>
            </a:r>
          </a:p>
          <a:p>
            <a:pPr marL="228600" indent="0" eaLnBrk="1" hangingPunct="1">
              <a:spcAft>
                <a:spcPts val="300"/>
              </a:spcAft>
              <a:buFontTx/>
              <a:buNone/>
              <a:defRPr/>
            </a:pPr>
            <a:r>
              <a:rPr lang="en-US" altLang="en-US" sz="1800" dirty="0"/>
              <a:t>National Association of State 911 Administrators (NASNA)</a:t>
            </a:r>
          </a:p>
          <a:p>
            <a:pPr marL="228600" indent="0" eaLnBrk="1" hangingPunct="1">
              <a:spcAft>
                <a:spcPts val="300"/>
              </a:spcAft>
              <a:buFontTx/>
              <a:buNone/>
              <a:defRPr/>
            </a:pPr>
            <a:r>
              <a:rPr lang="en-US" altLang="en-US" sz="1800" dirty="0"/>
              <a:t>National EMS Management Association (NEMSMA)</a:t>
            </a:r>
          </a:p>
          <a:p>
            <a:pPr marL="228600" indent="0" eaLnBrk="1" hangingPunct="1">
              <a:spcAft>
                <a:spcPts val="300"/>
              </a:spcAft>
              <a:buFontTx/>
              <a:buNone/>
              <a:defRPr/>
            </a:pPr>
            <a:r>
              <a:rPr lang="en-US" altLang="en-US" sz="1800" dirty="0"/>
              <a:t>National Highway Traffic Safety Administration (NHTSA), Office of EMS</a:t>
            </a:r>
          </a:p>
          <a:p>
            <a:pPr marL="228600" indent="0" eaLnBrk="1" hangingPunct="1">
              <a:spcAft>
                <a:spcPts val="300"/>
              </a:spcAft>
              <a:buFontTx/>
              <a:buNone/>
              <a:defRPr/>
            </a:pPr>
            <a:r>
              <a:rPr lang="en-US" altLang="en-US" sz="1800" dirty="0"/>
              <a:t>National Volunteer Fire Council (NVFC)</a:t>
            </a:r>
          </a:p>
          <a:p>
            <a:pPr marL="228600" indent="0" eaLnBrk="1" hangingPunct="1">
              <a:spcAft>
                <a:spcPts val="300"/>
              </a:spcAft>
              <a:buFontTx/>
              <a:buNone/>
              <a:defRPr/>
            </a:pPr>
            <a:r>
              <a:rPr lang="en-US" sz="1800" dirty="0">
                <a:effectLst/>
                <a:latin typeface="Arial" panose="020B0604020202020204" pitchFamily="34" charset="0"/>
                <a:ea typeface="Calibri" panose="020F0502020204030204" pitchFamily="34" charset="0"/>
                <a:cs typeface="Arial" panose="020B0604020202020204" pitchFamily="34" charset="0"/>
              </a:rPr>
              <a:t>North American Fire Training Directors (NAFTD)</a:t>
            </a:r>
          </a:p>
          <a:p>
            <a:pPr marL="228600" indent="0" eaLnBrk="1" hangingPunct="1">
              <a:spcAft>
                <a:spcPts val="300"/>
              </a:spcAft>
              <a:buFontTx/>
              <a:buNone/>
              <a:defRPr/>
            </a:pPr>
            <a:r>
              <a:rPr lang="en-US" altLang="en-US" sz="1800" dirty="0"/>
              <a:t>National EMS Information System (NEMSIS)</a:t>
            </a:r>
          </a:p>
          <a:p>
            <a:pPr marL="228600" indent="0" eaLnBrk="1" hangingPunct="1">
              <a:spcAft>
                <a:spcPts val="300"/>
              </a:spcAft>
              <a:buFontTx/>
              <a:buNone/>
              <a:defRPr/>
            </a:pPr>
            <a:r>
              <a:rPr lang="en-US" altLang="en-US" sz="1800" dirty="0"/>
              <a:t>National Fire Incident Reporting System (NFIRS)</a:t>
            </a:r>
          </a:p>
          <a:p>
            <a:pPr marL="228600" indent="0" eaLnBrk="1" hangingPunct="1">
              <a:spcAft>
                <a:spcPts val="300"/>
              </a:spcAft>
              <a:buFontTx/>
              <a:buNone/>
              <a:defRPr/>
            </a:pPr>
            <a:r>
              <a:rPr lang="en-US" altLang="en-US" sz="1800" dirty="0"/>
              <a:t>EMS Mutual Aid Compact (REPLICA)</a:t>
            </a: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6F3E94-0579-4EFF-9119-19CBFB52A20A}"/>
              </a:ext>
            </a:extLst>
          </p:cNvPr>
          <p:cNvSpPr txBox="1">
            <a:spLocks noChangeArrowheads="1"/>
          </p:cNvSpPr>
          <p:nvPr/>
        </p:nvSpPr>
        <p:spPr bwMode="auto">
          <a:xfrm>
            <a:off x="76200" y="152400"/>
            <a:ext cx="7162800"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Project Summary</a:t>
            </a:r>
          </a:p>
        </p:txBody>
      </p:sp>
      <p:sp>
        <p:nvSpPr>
          <p:cNvPr id="3" name="Rectangle 3">
            <a:extLst>
              <a:ext uri="{FF2B5EF4-FFF2-40B4-BE49-F238E27FC236}">
                <a16:creationId xmlns:a16="http://schemas.microsoft.com/office/drawing/2014/main" id="{75B55B8F-C9AE-4B9B-80C1-5E3F9A0E6796}"/>
              </a:ext>
            </a:extLst>
          </p:cNvPr>
          <p:cNvSpPr txBox="1">
            <a:spLocks noChangeArrowheads="1"/>
          </p:cNvSpPr>
          <p:nvPr/>
        </p:nvSpPr>
        <p:spPr bwMode="auto">
          <a:xfrm>
            <a:off x="1143000" y="1447800"/>
            <a:ext cx="7696200" cy="4505849"/>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spcAft>
                <a:spcPts val="300"/>
              </a:spcAft>
              <a:buFontTx/>
              <a:buNone/>
              <a:defRPr/>
            </a:pPr>
            <a:r>
              <a:rPr lang="en-US" altLang="en-US" sz="2400" b="1" dirty="0"/>
              <a:t>To provide better support for state EMS offices and local EMS agencies for future pandemics…</a:t>
            </a:r>
          </a:p>
          <a:p>
            <a:pPr eaLnBrk="1" hangingPunct="1">
              <a:spcAft>
                <a:spcPts val="300"/>
              </a:spcAft>
              <a:buFont typeface="Courier New" panose="02070309020205020404" pitchFamily="49" charset="0"/>
              <a:buChar char="o"/>
              <a:defRPr/>
            </a:pPr>
            <a:r>
              <a:rPr lang="en-US" altLang="en-US" sz="2000" b="1" dirty="0"/>
              <a:t>Much planning conducted prior to 2020+ pandemic, however the realities of providing emergency medical services (EMS) have endured adverse circumstances and conditions previous planning and guidance tools did not/could not predict or address</a:t>
            </a:r>
          </a:p>
          <a:p>
            <a:pPr eaLnBrk="1" hangingPunct="1">
              <a:spcAft>
                <a:spcPts val="300"/>
              </a:spcAft>
              <a:buFont typeface="Courier New" panose="02070309020205020404" pitchFamily="49" charset="0"/>
              <a:buChar char="o"/>
              <a:defRPr/>
            </a:pPr>
            <a:r>
              <a:rPr lang="en-US" altLang="en-US" sz="2000" b="1" dirty="0"/>
              <a:t>Improved support of agencies providing emergency medical services is necessary to ensure preparedness for future pandemics</a:t>
            </a:r>
          </a:p>
          <a:p>
            <a:pPr eaLnBrk="1" hangingPunct="1">
              <a:spcAft>
                <a:spcPts val="300"/>
              </a:spcAft>
              <a:buFont typeface="Courier New" panose="02070309020205020404" pitchFamily="49" charset="0"/>
              <a:buChar char="o"/>
              <a:defRPr/>
            </a:pPr>
            <a:r>
              <a:rPr lang="en-US" altLang="en-US" sz="2000" b="1" dirty="0"/>
              <a:t>Lessons learned from current pandemic to be included in updated guidance and evaluation tools</a:t>
            </a:r>
          </a:p>
          <a:p>
            <a:pPr eaLnBrk="1" hangingPunct="1">
              <a:spcAft>
                <a:spcPts val="300"/>
              </a:spcAft>
              <a:buFont typeface="Courier New" panose="02070309020205020404" pitchFamily="49" charset="0"/>
              <a:buChar char="o"/>
              <a:defRPr/>
            </a:pPr>
            <a:endParaRPr lang="en-US" altLang="en-US" sz="1400" b="1" dirty="0">
              <a:solidFill>
                <a:srgbClr val="49AAB1"/>
              </a:solidFill>
              <a:highlight>
                <a:srgbClr val="FFFF00"/>
              </a:highlight>
            </a:endParaRPr>
          </a:p>
        </p:txBody>
      </p:sp>
    </p:spTree>
    <p:extLst>
      <p:ext uri="{BB962C8B-B14F-4D97-AF65-F5344CB8AC3E}">
        <p14:creationId xmlns:p14="http://schemas.microsoft.com/office/powerpoint/2010/main" val="90629137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0E6F3E94-0579-4EFF-9119-19CBFB52A20A}"/>
              </a:ext>
            </a:extLst>
          </p:cNvPr>
          <p:cNvSpPr txBox="1">
            <a:spLocks noChangeArrowheads="1"/>
          </p:cNvSpPr>
          <p:nvPr/>
        </p:nvSpPr>
        <p:spPr bwMode="auto">
          <a:xfrm>
            <a:off x="76200" y="152400"/>
            <a:ext cx="7162800"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Project Summary</a:t>
            </a:r>
          </a:p>
        </p:txBody>
      </p:sp>
      <p:sp>
        <p:nvSpPr>
          <p:cNvPr id="3" name="Rectangle 3">
            <a:extLst>
              <a:ext uri="{FF2B5EF4-FFF2-40B4-BE49-F238E27FC236}">
                <a16:creationId xmlns:a16="http://schemas.microsoft.com/office/drawing/2014/main" id="{75B55B8F-C9AE-4B9B-80C1-5E3F9A0E6796}"/>
              </a:ext>
            </a:extLst>
          </p:cNvPr>
          <p:cNvSpPr txBox="1">
            <a:spLocks noChangeArrowheads="1"/>
          </p:cNvSpPr>
          <p:nvPr/>
        </p:nvSpPr>
        <p:spPr bwMode="auto">
          <a:xfrm>
            <a:off x="1143000" y="1524000"/>
            <a:ext cx="7696200" cy="3420936"/>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spcAft>
                <a:spcPts val="300"/>
              </a:spcAft>
              <a:buFontTx/>
              <a:buNone/>
              <a:defRPr/>
            </a:pPr>
            <a:r>
              <a:rPr lang="en-US" altLang="en-US" sz="2400" b="1" dirty="0"/>
              <a:t>How the objective will be met…</a:t>
            </a:r>
          </a:p>
          <a:p>
            <a:pPr eaLnBrk="1" hangingPunct="1">
              <a:spcAft>
                <a:spcPts val="300"/>
              </a:spcAft>
              <a:buFont typeface="Courier New" panose="02070309020205020404" pitchFamily="49" charset="0"/>
              <a:buChar char="o"/>
              <a:defRPr/>
            </a:pPr>
            <a:r>
              <a:rPr lang="en-US" altLang="en-US" sz="2000" b="1" dirty="0"/>
              <a:t>Through performance of a study of responder pandemic continuity of response operations which will be used to provide guidance for future pandemics to state EMS offices, allowing for better support of local EMS agencies, resulting in improved patient care and provider health and safety.</a:t>
            </a:r>
          </a:p>
          <a:p>
            <a:pPr eaLnBrk="1" hangingPunct="1">
              <a:spcAft>
                <a:spcPts val="300"/>
              </a:spcAft>
              <a:buFont typeface="Courier New" panose="02070309020205020404" pitchFamily="49" charset="0"/>
              <a:buChar char="o"/>
              <a:defRPr/>
            </a:pPr>
            <a:r>
              <a:rPr lang="en-US" altLang="en-US" sz="2000" b="1" dirty="0"/>
              <a:t>The study and resulting guidance will be designed to assist various types of EMS, regardless of delivery system.</a:t>
            </a:r>
          </a:p>
          <a:p>
            <a:pPr eaLnBrk="1" hangingPunct="1">
              <a:spcAft>
                <a:spcPts val="300"/>
              </a:spcAft>
              <a:buFont typeface="Courier New" panose="02070309020205020404" pitchFamily="49" charset="0"/>
              <a:buChar char="o"/>
              <a:defRPr/>
            </a:pPr>
            <a:endParaRPr lang="en-US" altLang="en-US" sz="1400" b="1" dirty="0">
              <a:solidFill>
                <a:srgbClr val="49AAB1"/>
              </a:solidFill>
              <a:highlight>
                <a:srgbClr val="FFFF00"/>
              </a:highlight>
            </a:endParaRPr>
          </a:p>
        </p:txBody>
      </p:sp>
    </p:spTree>
    <p:extLst>
      <p:ext uri="{BB962C8B-B14F-4D97-AF65-F5344CB8AC3E}">
        <p14:creationId xmlns:p14="http://schemas.microsoft.com/office/powerpoint/2010/main" val="42976088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650022A-EBCC-49BA-A60E-EB32FD32A611}"/>
              </a:ext>
            </a:extLst>
          </p:cNvPr>
          <p:cNvSpPr txBox="1">
            <a:spLocks noChangeArrowheads="1"/>
          </p:cNvSpPr>
          <p:nvPr/>
        </p:nvSpPr>
        <p:spPr bwMode="auto">
          <a:xfrm>
            <a:off x="76200" y="152400"/>
            <a:ext cx="7162800"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Deliverables</a:t>
            </a:r>
          </a:p>
        </p:txBody>
      </p:sp>
      <p:sp>
        <p:nvSpPr>
          <p:cNvPr id="3" name="Rectangle 3">
            <a:extLst>
              <a:ext uri="{FF2B5EF4-FFF2-40B4-BE49-F238E27FC236}">
                <a16:creationId xmlns:a16="http://schemas.microsoft.com/office/drawing/2014/main" id="{63F0CDC2-C4A9-4566-9407-1F33796D07B7}"/>
              </a:ext>
            </a:extLst>
          </p:cNvPr>
          <p:cNvSpPr txBox="1">
            <a:spLocks noChangeArrowheads="1"/>
          </p:cNvSpPr>
          <p:nvPr/>
        </p:nvSpPr>
        <p:spPr bwMode="auto">
          <a:xfrm>
            <a:off x="1219200" y="1295400"/>
            <a:ext cx="7696200" cy="4462760"/>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spcAft>
                <a:spcPts val="400"/>
              </a:spcAft>
              <a:buFontTx/>
              <a:buNone/>
              <a:defRPr/>
            </a:pPr>
            <a:r>
              <a:rPr lang="en-US" altLang="en-US" sz="2000" b="1" dirty="0"/>
              <a:t>Deliverables</a:t>
            </a:r>
          </a:p>
          <a:p>
            <a:pPr eaLnBrk="1" hangingPunct="1">
              <a:spcAft>
                <a:spcPts val="400"/>
              </a:spcAft>
              <a:buFont typeface="Courier New" panose="02070309020205020404" pitchFamily="49" charset="0"/>
              <a:buChar char="o"/>
              <a:defRPr/>
            </a:pPr>
            <a:r>
              <a:rPr lang="en-US" altLang="en-US" sz="2000" b="1" dirty="0"/>
              <a:t>Evaluate State Laws, Rules, and Practices Related to Responder Pandemic Continuity of Operations</a:t>
            </a:r>
          </a:p>
          <a:p>
            <a:pPr eaLnBrk="1" hangingPunct="1">
              <a:spcAft>
                <a:spcPts val="400"/>
              </a:spcAft>
              <a:buFont typeface="Courier New" panose="02070309020205020404" pitchFamily="49" charset="0"/>
              <a:buChar char="o"/>
              <a:defRPr/>
            </a:pPr>
            <a:r>
              <a:rPr lang="en-US" altLang="en-US" sz="2000" b="1" dirty="0"/>
              <a:t>Examine Federal, National Organization and Private Sector EMS Responder Health and Safety Efforts</a:t>
            </a:r>
          </a:p>
          <a:p>
            <a:pPr eaLnBrk="1" hangingPunct="1">
              <a:spcAft>
                <a:spcPts val="400"/>
              </a:spcAft>
              <a:buFont typeface="Courier New" panose="02070309020205020404" pitchFamily="49" charset="0"/>
              <a:buChar char="o"/>
              <a:defRPr/>
            </a:pPr>
            <a:r>
              <a:rPr lang="en-US" altLang="en-US" sz="2000" b="1" dirty="0"/>
              <a:t>Develop Self-Evaluation Tool for State EMS Offices</a:t>
            </a:r>
          </a:p>
          <a:p>
            <a:pPr eaLnBrk="1" hangingPunct="1">
              <a:spcAft>
                <a:spcPts val="400"/>
              </a:spcAft>
              <a:buFont typeface="Courier New" panose="02070309020205020404" pitchFamily="49" charset="0"/>
              <a:buChar char="o"/>
              <a:defRPr/>
            </a:pPr>
            <a:r>
              <a:rPr lang="en-US" altLang="en-US" sz="2000" b="1" dirty="0"/>
              <a:t>Update the USFA 2009—</a:t>
            </a:r>
            <a:r>
              <a:rPr lang="en-US" altLang="en-US" sz="2000" b="1" i="1" dirty="0"/>
              <a:t>Information for First Responders on Maintaining Operational Capabilities during a Pandemic </a:t>
            </a:r>
            <a:r>
              <a:rPr lang="en-US" altLang="en-US" sz="2000" b="1" dirty="0"/>
              <a:t>guide, Revised March 2020</a:t>
            </a:r>
          </a:p>
          <a:p>
            <a:pPr eaLnBrk="1" hangingPunct="1">
              <a:spcAft>
                <a:spcPts val="400"/>
              </a:spcAft>
              <a:buFont typeface="Courier New" panose="02070309020205020404" pitchFamily="49" charset="0"/>
              <a:buChar char="o"/>
              <a:defRPr/>
            </a:pPr>
            <a:r>
              <a:rPr lang="en-US" altLang="en-US" sz="2000" b="1" dirty="0"/>
              <a:t>Develop an outreach and education program to be used by state EMS offices</a:t>
            </a:r>
          </a:p>
          <a:p>
            <a:pPr eaLnBrk="1" hangingPunct="1">
              <a:spcAft>
                <a:spcPts val="400"/>
              </a:spcAft>
              <a:buFont typeface="Courier New" panose="02070309020205020404" pitchFamily="49" charset="0"/>
              <a:buChar char="o"/>
              <a:defRPr/>
            </a:pPr>
            <a:r>
              <a:rPr lang="en-US" altLang="en-US" sz="2000" b="1" dirty="0"/>
              <a:t>Perform direct outreach disseminating project findings</a:t>
            </a:r>
            <a:endParaRPr lang="en-US" altLang="en-US" sz="1600" b="1" dirty="0"/>
          </a:p>
        </p:txBody>
      </p:sp>
    </p:spTree>
    <p:extLst>
      <p:ext uri="{BB962C8B-B14F-4D97-AF65-F5344CB8AC3E}">
        <p14:creationId xmlns:p14="http://schemas.microsoft.com/office/powerpoint/2010/main" val="436248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650022A-EBCC-49BA-A60E-EB32FD32A611}"/>
              </a:ext>
            </a:extLst>
          </p:cNvPr>
          <p:cNvSpPr txBox="1">
            <a:spLocks noChangeArrowheads="1"/>
          </p:cNvSpPr>
          <p:nvPr/>
        </p:nvSpPr>
        <p:spPr bwMode="auto">
          <a:xfrm>
            <a:off x="10886" y="152400"/>
            <a:ext cx="7134497"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Continuity of Response Operations—Issue ID</a:t>
            </a:r>
          </a:p>
        </p:txBody>
      </p:sp>
      <p:sp>
        <p:nvSpPr>
          <p:cNvPr id="3" name="Rectangle 3">
            <a:extLst>
              <a:ext uri="{FF2B5EF4-FFF2-40B4-BE49-F238E27FC236}">
                <a16:creationId xmlns:a16="http://schemas.microsoft.com/office/drawing/2014/main" id="{63F0CDC2-C4A9-4566-9407-1F33796D07B7}"/>
              </a:ext>
            </a:extLst>
          </p:cNvPr>
          <p:cNvSpPr txBox="1">
            <a:spLocks noChangeArrowheads="1"/>
          </p:cNvSpPr>
          <p:nvPr/>
        </p:nvSpPr>
        <p:spPr bwMode="auto">
          <a:xfrm>
            <a:off x="1219200" y="1219200"/>
            <a:ext cx="7696200" cy="5745163"/>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spcAft>
                <a:spcPts val="400"/>
              </a:spcAft>
              <a:buFontTx/>
              <a:buNone/>
              <a:defRPr/>
            </a:pPr>
            <a:r>
              <a:rPr lang="en-US" altLang="en-US" sz="2000" b="1" dirty="0"/>
              <a:t>Categories/Issues with direct relevance to EMS, as related to pandemic continuity of response operations:</a:t>
            </a:r>
          </a:p>
          <a:p>
            <a:pPr eaLnBrk="1" hangingPunct="1">
              <a:spcAft>
                <a:spcPts val="400"/>
              </a:spcAft>
              <a:buFont typeface="Courier New" panose="02070309020205020404" pitchFamily="49" charset="0"/>
              <a:buChar char="o"/>
              <a:defRPr/>
            </a:pPr>
            <a:r>
              <a:rPr lang="en-US" altLang="en-US" sz="2000" b="1" dirty="0"/>
              <a:t>EMS Mission Changes/non-traditional Hospital &amp; Healthcare System Support</a:t>
            </a:r>
          </a:p>
          <a:p>
            <a:pPr lvl="1" eaLnBrk="1" hangingPunct="1">
              <a:spcAft>
                <a:spcPts val="400"/>
              </a:spcAft>
              <a:buFont typeface="Courier New" panose="02070309020205020404" pitchFamily="49" charset="0"/>
              <a:buChar char="o"/>
              <a:defRPr/>
            </a:pPr>
            <a:r>
              <a:rPr lang="en-US" altLang="en-US" sz="1600" b="1" dirty="0"/>
              <a:t>Post-discharge follow up</a:t>
            </a:r>
          </a:p>
          <a:p>
            <a:pPr lvl="1" eaLnBrk="1" hangingPunct="1">
              <a:spcAft>
                <a:spcPts val="400"/>
              </a:spcAft>
              <a:buFont typeface="Courier New" panose="02070309020205020404" pitchFamily="49" charset="0"/>
              <a:buChar char="o"/>
              <a:defRPr/>
            </a:pPr>
            <a:r>
              <a:rPr lang="en-US" altLang="en-US" sz="1600" b="1" dirty="0"/>
              <a:t>Preventative health services</a:t>
            </a:r>
          </a:p>
          <a:p>
            <a:pPr lvl="1" eaLnBrk="1" hangingPunct="1">
              <a:spcAft>
                <a:spcPts val="400"/>
              </a:spcAft>
              <a:buFont typeface="Courier New" panose="02070309020205020404" pitchFamily="49" charset="0"/>
              <a:buChar char="o"/>
              <a:defRPr/>
            </a:pPr>
            <a:r>
              <a:rPr lang="en-US" altLang="en-US" sz="1600" b="1" dirty="0"/>
              <a:t>COVID-19 testing</a:t>
            </a:r>
          </a:p>
          <a:p>
            <a:pPr lvl="1" eaLnBrk="1" hangingPunct="1">
              <a:spcAft>
                <a:spcPts val="400"/>
              </a:spcAft>
              <a:buFont typeface="Courier New" panose="02070309020205020404" pitchFamily="49" charset="0"/>
              <a:buChar char="o"/>
              <a:defRPr/>
            </a:pPr>
            <a:r>
              <a:rPr lang="en-US" altLang="en-US" sz="1600" b="1" dirty="0"/>
              <a:t>Antibody infusions, vaccine administration</a:t>
            </a:r>
          </a:p>
          <a:p>
            <a:pPr lvl="1" eaLnBrk="1" hangingPunct="1">
              <a:spcAft>
                <a:spcPts val="400"/>
              </a:spcAft>
              <a:buFont typeface="Courier New" panose="02070309020205020404" pitchFamily="49" charset="0"/>
              <a:buChar char="o"/>
              <a:defRPr/>
            </a:pPr>
            <a:r>
              <a:rPr lang="en-US" altLang="en-US" sz="1600" b="1" dirty="0"/>
              <a:t>Other???</a:t>
            </a:r>
          </a:p>
          <a:p>
            <a:pPr eaLnBrk="1" hangingPunct="1">
              <a:spcAft>
                <a:spcPts val="400"/>
              </a:spcAft>
              <a:buFont typeface="Courier New" panose="02070309020205020404" pitchFamily="49" charset="0"/>
              <a:buChar char="o"/>
              <a:defRPr/>
            </a:pPr>
            <a:r>
              <a:rPr lang="en-US" altLang="en-US" sz="2000" b="1" dirty="0"/>
              <a:t>New Technology</a:t>
            </a:r>
          </a:p>
          <a:p>
            <a:pPr lvl="1" eaLnBrk="1" hangingPunct="1">
              <a:spcAft>
                <a:spcPts val="400"/>
              </a:spcAft>
              <a:buFont typeface="Courier New" panose="02070309020205020404" pitchFamily="49" charset="0"/>
              <a:buChar char="o"/>
              <a:defRPr/>
            </a:pPr>
            <a:r>
              <a:rPr lang="en-US" altLang="en-US" sz="1600" b="1" dirty="0"/>
              <a:t>Telehealth</a:t>
            </a:r>
          </a:p>
          <a:p>
            <a:pPr lvl="1" eaLnBrk="1" hangingPunct="1">
              <a:spcAft>
                <a:spcPts val="400"/>
              </a:spcAft>
              <a:buFont typeface="Courier New" panose="02070309020205020404" pitchFamily="49" charset="0"/>
              <a:buChar char="o"/>
              <a:defRPr/>
            </a:pPr>
            <a:r>
              <a:rPr lang="en-US" altLang="en-US" sz="1600" b="1" dirty="0"/>
              <a:t>Decision-support software</a:t>
            </a:r>
          </a:p>
          <a:p>
            <a:pPr lvl="1" eaLnBrk="1" hangingPunct="1">
              <a:spcAft>
                <a:spcPts val="400"/>
              </a:spcAft>
              <a:buFont typeface="Courier New" panose="02070309020205020404" pitchFamily="49" charset="0"/>
              <a:buChar char="o"/>
              <a:defRPr/>
            </a:pPr>
            <a:r>
              <a:rPr lang="en-US" altLang="en-US" sz="1600" b="1" dirty="0"/>
              <a:t>Data-analysis systems to capture &amp; analyze information</a:t>
            </a:r>
          </a:p>
          <a:p>
            <a:pPr lvl="1" eaLnBrk="1" hangingPunct="1">
              <a:spcAft>
                <a:spcPts val="400"/>
              </a:spcAft>
              <a:buFont typeface="Courier New" panose="02070309020205020404" pitchFamily="49" charset="0"/>
              <a:buChar char="o"/>
              <a:defRPr/>
            </a:pPr>
            <a:r>
              <a:rPr lang="en-US" altLang="en-US" sz="1600" b="1" dirty="0"/>
              <a:t>Self-assessment tools</a:t>
            </a:r>
          </a:p>
          <a:p>
            <a:pPr lvl="1" eaLnBrk="1" hangingPunct="1">
              <a:spcAft>
                <a:spcPts val="400"/>
              </a:spcAft>
              <a:buFont typeface="Courier New" panose="02070309020205020404" pitchFamily="49" charset="0"/>
              <a:buChar char="o"/>
              <a:defRPr/>
            </a:pPr>
            <a:r>
              <a:rPr lang="en-US" altLang="en-US" sz="1600" b="1" dirty="0"/>
              <a:t>Other???</a:t>
            </a:r>
          </a:p>
          <a:p>
            <a:pPr eaLnBrk="1" hangingPunct="1">
              <a:spcAft>
                <a:spcPts val="400"/>
              </a:spcAft>
              <a:buFont typeface="Courier New" panose="02070309020205020404" pitchFamily="49" charset="0"/>
              <a:buChar char="o"/>
              <a:defRPr/>
            </a:pPr>
            <a:endParaRPr lang="en-US" altLang="en-US" sz="2000" b="1" dirty="0"/>
          </a:p>
        </p:txBody>
      </p:sp>
    </p:spTree>
    <p:extLst>
      <p:ext uri="{BB962C8B-B14F-4D97-AF65-F5344CB8AC3E}">
        <p14:creationId xmlns:p14="http://schemas.microsoft.com/office/powerpoint/2010/main" val="4218704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3650022A-EBCC-49BA-A60E-EB32FD32A611}"/>
              </a:ext>
            </a:extLst>
          </p:cNvPr>
          <p:cNvSpPr txBox="1">
            <a:spLocks noChangeArrowheads="1"/>
          </p:cNvSpPr>
          <p:nvPr/>
        </p:nvSpPr>
        <p:spPr bwMode="auto">
          <a:xfrm>
            <a:off x="10886" y="152400"/>
            <a:ext cx="7134497" cy="838200"/>
          </a:xfrm>
          <a:prstGeom prst="rect">
            <a:avLst/>
          </a:prstGeom>
          <a:noFill/>
          <a:ln>
            <a:noFill/>
          </a:ln>
          <a:effectLst>
            <a:outerShdw dist="35921" dir="2700000" algn="ctr" rotWithShape="0">
              <a:schemeClr val="bg2"/>
            </a:outerShdw>
          </a:effectLst>
        </p:spPr>
        <p:txBody>
          <a:bodyPr/>
          <a:lstStyle>
            <a:lvl1pPr algn="ctr" rtl="0" fontAlgn="base">
              <a:spcBef>
                <a:spcPct val="0"/>
              </a:spcBef>
              <a:spcAft>
                <a:spcPct val="0"/>
              </a:spcAft>
              <a:defRPr sz="3600" kern="1200">
                <a:solidFill>
                  <a:srgbClr val="155072"/>
                </a:solidFill>
                <a:latin typeface="+mj-lt"/>
                <a:ea typeface="+mj-ea"/>
                <a:cs typeface="+mj-cs"/>
              </a:defRPr>
            </a:lvl1pPr>
            <a:lvl2pPr algn="ctr" rtl="0" fontAlgn="base">
              <a:spcBef>
                <a:spcPct val="0"/>
              </a:spcBef>
              <a:spcAft>
                <a:spcPct val="0"/>
              </a:spcAft>
              <a:defRPr sz="3600">
                <a:solidFill>
                  <a:srgbClr val="155072"/>
                </a:solidFill>
                <a:latin typeface="Arial Rounded MT Bold" panose="020F0704030504030204" pitchFamily="34" charset="0"/>
              </a:defRPr>
            </a:lvl2pPr>
            <a:lvl3pPr algn="ctr" rtl="0" fontAlgn="base">
              <a:spcBef>
                <a:spcPct val="0"/>
              </a:spcBef>
              <a:spcAft>
                <a:spcPct val="0"/>
              </a:spcAft>
              <a:defRPr sz="3600">
                <a:solidFill>
                  <a:srgbClr val="155072"/>
                </a:solidFill>
                <a:latin typeface="Arial Rounded MT Bold" panose="020F0704030504030204" pitchFamily="34" charset="0"/>
              </a:defRPr>
            </a:lvl3pPr>
            <a:lvl4pPr algn="ctr" rtl="0" fontAlgn="base">
              <a:spcBef>
                <a:spcPct val="0"/>
              </a:spcBef>
              <a:spcAft>
                <a:spcPct val="0"/>
              </a:spcAft>
              <a:defRPr sz="3600">
                <a:solidFill>
                  <a:srgbClr val="155072"/>
                </a:solidFill>
                <a:latin typeface="Arial Rounded MT Bold" panose="020F0704030504030204" pitchFamily="34" charset="0"/>
              </a:defRPr>
            </a:lvl4pPr>
            <a:lvl5pPr algn="ctr" rtl="0" fontAlgn="base">
              <a:spcBef>
                <a:spcPct val="0"/>
              </a:spcBef>
              <a:spcAft>
                <a:spcPct val="0"/>
              </a:spcAft>
              <a:defRPr sz="3600">
                <a:solidFill>
                  <a:srgbClr val="155072"/>
                </a:solidFill>
                <a:latin typeface="Arial Rounded MT Bold" panose="020F0704030504030204" pitchFamily="34" charset="0"/>
              </a:defRPr>
            </a:lvl5pPr>
            <a:lvl6pPr marL="457200" algn="ctr" rtl="0" fontAlgn="base">
              <a:spcBef>
                <a:spcPct val="0"/>
              </a:spcBef>
              <a:spcAft>
                <a:spcPct val="0"/>
              </a:spcAft>
              <a:defRPr sz="3600">
                <a:solidFill>
                  <a:srgbClr val="155072"/>
                </a:solidFill>
                <a:latin typeface="Arial Rounded MT Bold" panose="020F0704030504030204" pitchFamily="34" charset="0"/>
              </a:defRPr>
            </a:lvl6pPr>
            <a:lvl7pPr marL="914400" algn="ctr" rtl="0" fontAlgn="base">
              <a:spcBef>
                <a:spcPct val="0"/>
              </a:spcBef>
              <a:spcAft>
                <a:spcPct val="0"/>
              </a:spcAft>
              <a:defRPr sz="3600">
                <a:solidFill>
                  <a:srgbClr val="155072"/>
                </a:solidFill>
                <a:latin typeface="Arial Rounded MT Bold" panose="020F0704030504030204" pitchFamily="34" charset="0"/>
              </a:defRPr>
            </a:lvl7pPr>
            <a:lvl8pPr marL="1371600" algn="ctr" rtl="0" fontAlgn="base">
              <a:spcBef>
                <a:spcPct val="0"/>
              </a:spcBef>
              <a:spcAft>
                <a:spcPct val="0"/>
              </a:spcAft>
              <a:defRPr sz="3600">
                <a:solidFill>
                  <a:srgbClr val="155072"/>
                </a:solidFill>
                <a:latin typeface="Arial Rounded MT Bold" panose="020F0704030504030204" pitchFamily="34" charset="0"/>
              </a:defRPr>
            </a:lvl8pPr>
            <a:lvl9pPr marL="1828800" algn="ctr" rtl="0" fontAlgn="base">
              <a:spcBef>
                <a:spcPct val="0"/>
              </a:spcBef>
              <a:spcAft>
                <a:spcPct val="0"/>
              </a:spcAft>
              <a:defRPr sz="3600">
                <a:solidFill>
                  <a:srgbClr val="155072"/>
                </a:solidFill>
                <a:latin typeface="Arial Rounded MT Bold" panose="020F0704030504030204" pitchFamily="34" charset="0"/>
              </a:defRPr>
            </a:lvl9pPr>
          </a:lstStyle>
          <a:p>
            <a:pPr algn="l" eaLnBrk="1" hangingPunct="1">
              <a:defRPr/>
            </a:pPr>
            <a:r>
              <a:rPr kumimoji="0" lang="en-US" altLang="en-US" sz="2000" b="0" i="0" u="none" strike="noStrike" kern="1200" cap="none" spc="0" normalizeH="0" baseline="0" noProof="0" dirty="0">
                <a:ln>
                  <a:noFill/>
                </a:ln>
                <a:solidFill>
                  <a:srgbClr val="FFFFFF">
                    <a:lumMod val="95000"/>
                  </a:srgbClr>
                </a:solidFill>
                <a:effectLst/>
                <a:uLnTx/>
                <a:uFillTx/>
                <a:ea typeface="+mn-ea"/>
                <a:cs typeface="+mn-cs"/>
              </a:rPr>
              <a:t>Responder Pandemic Continuity of Operations Project</a:t>
            </a:r>
          </a:p>
          <a:p>
            <a:pPr algn="l" eaLnBrk="1" hangingPunct="1">
              <a:defRPr/>
            </a:pPr>
            <a:r>
              <a:rPr lang="en-US" altLang="en-US" sz="2000" dirty="0">
                <a:solidFill>
                  <a:schemeClr val="bg1">
                    <a:lumMod val="95000"/>
                  </a:schemeClr>
                </a:solidFill>
              </a:rPr>
              <a:t>Continuity of Response Operations—Issue ID</a:t>
            </a:r>
          </a:p>
        </p:txBody>
      </p:sp>
      <p:sp>
        <p:nvSpPr>
          <p:cNvPr id="3" name="Rectangle 3">
            <a:extLst>
              <a:ext uri="{FF2B5EF4-FFF2-40B4-BE49-F238E27FC236}">
                <a16:creationId xmlns:a16="http://schemas.microsoft.com/office/drawing/2014/main" id="{63F0CDC2-C4A9-4566-9407-1F33796D07B7}"/>
              </a:ext>
            </a:extLst>
          </p:cNvPr>
          <p:cNvSpPr txBox="1">
            <a:spLocks noChangeArrowheads="1"/>
          </p:cNvSpPr>
          <p:nvPr/>
        </p:nvSpPr>
        <p:spPr bwMode="auto">
          <a:xfrm>
            <a:off x="1219200" y="1143000"/>
            <a:ext cx="7696200" cy="6288901"/>
          </a:xfrm>
          <a:prstGeom prst="rect">
            <a:avLst/>
          </a:prstGeom>
          <a:noFill/>
          <a:ln>
            <a:noFill/>
          </a:ln>
          <a:effectLst/>
        </p:spPr>
        <p:txBody>
          <a:bodyPr>
            <a:spAutoFit/>
          </a:bodyPr>
          <a:lstStyle>
            <a:lvl1pPr marL="342900" indent="-342900" algn="l" rtl="0" fontAlgn="base">
              <a:spcBef>
                <a:spcPct val="20000"/>
              </a:spcBef>
              <a:spcAft>
                <a:spcPct val="0"/>
              </a:spcAft>
              <a:buChar char="•"/>
              <a:defRPr sz="3200" kern="1200">
                <a:solidFill>
                  <a:srgbClr val="1C6086"/>
                </a:solidFill>
                <a:latin typeface="+mn-lt"/>
                <a:ea typeface="+mn-ea"/>
                <a:cs typeface="+mn-cs"/>
              </a:defRPr>
            </a:lvl1pPr>
            <a:lvl2pPr marL="742950" indent="-285750" algn="l" rtl="0" fontAlgn="base">
              <a:spcBef>
                <a:spcPct val="20000"/>
              </a:spcBef>
              <a:spcAft>
                <a:spcPct val="0"/>
              </a:spcAft>
              <a:buChar char="–"/>
              <a:defRPr sz="2800" kern="1200">
                <a:solidFill>
                  <a:srgbClr val="1C6086"/>
                </a:solidFill>
                <a:latin typeface="+mn-lt"/>
                <a:ea typeface="+mn-ea"/>
                <a:cs typeface="+mn-cs"/>
              </a:defRPr>
            </a:lvl2pPr>
            <a:lvl3pPr marL="1143000" indent="-228600" algn="l" rtl="0" fontAlgn="base">
              <a:spcBef>
                <a:spcPct val="20000"/>
              </a:spcBef>
              <a:spcAft>
                <a:spcPct val="0"/>
              </a:spcAft>
              <a:buChar char="•"/>
              <a:defRPr sz="2400" kern="1200">
                <a:solidFill>
                  <a:srgbClr val="1C6086"/>
                </a:solidFill>
                <a:latin typeface="+mn-lt"/>
                <a:ea typeface="+mn-ea"/>
                <a:cs typeface="+mn-cs"/>
              </a:defRPr>
            </a:lvl3pPr>
            <a:lvl4pPr marL="1600200" indent="-228600" algn="l" rtl="0" fontAlgn="base">
              <a:spcBef>
                <a:spcPct val="20000"/>
              </a:spcBef>
              <a:spcAft>
                <a:spcPct val="0"/>
              </a:spcAft>
              <a:buChar char="–"/>
              <a:defRPr sz="2000" kern="1200">
                <a:solidFill>
                  <a:srgbClr val="1C6086"/>
                </a:solidFill>
                <a:latin typeface="+mn-lt"/>
                <a:ea typeface="+mn-ea"/>
                <a:cs typeface="+mn-cs"/>
              </a:defRPr>
            </a:lvl4pPr>
            <a:lvl5pPr marL="2057400" indent="-228600" algn="l" rtl="0" fontAlgn="base">
              <a:spcBef>
                <a:spcPct val="20000"/>
              </a:spcBef>
              <a:spcAft>
                <a:spcPct val="0"/>
              </a:spcAft>
              <a:buChar char="»"/>
              <a:defRPr sz="2000" kern="1200">
                <a:solidFill>
                  <a:srgbClr val="1C608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spcAft>
                <a:spcPts val="400"/>
              </a:spcAft>
              <a:buFont typeface="Courier New" panose="02070309020205020404" pitchFamily="49" charset="0"/>
              <a:buChar char="o"/>
              <a:defRPr/>
            </a:pPr>
            <a:r>
              <a:rPr lang="en-US" altLang="en-US" sz="1800" b="1" dirty="0"/>
              <a:t>Vehicle Standards</a:t>
            </a:r>
          </a:p>
          <a:p>
            <a:pPr lvl="1" eaLnBrk="1" hangingPunct="1">
              <a:spcAft>
                <a:spcPts val="400"/>
              </a:spcAft>
              <a:buFont typeface="Courier New" panose="02070309020205020404" pitchFamily="49" charset="0"/>
              <a:buChar char="o"/>
              <a:defRPr/>
            </a:pPr>
            <a:r>
              <a:rPr lang="en-US" altLang="en-US" sz="1400" b="1" dirty="0"/>
              <a:t>Ventilation</a:t>
            </a:r>
          </a:p>
          <a:p>
            <a:pPr lvl="1" eaLnBrk="1" hangingPunct="1">
              <a:spcAft>
                <a:spcPts val="400"/>
              </a:spcAft>
              <a:buFont typeface="Courier New" panose="02070309020205020404" pitchFamily="49" charset="0"/>
              <a:buChar char="o"/>
              <a:defRPr/>
            </a:pPr>
            <a:r>
              <a:rPr lang="en-US" altLang="en-US" sz="1400" b="1" dirty="0"/>
              <a:t>Driver &amp; patient compartment separation/isolation</a:t>
            </a:r>
          </a:p>
          <a:p>
            <a:pPr lvl="1" eaLnBrk="1" hangingPunct="1">
              <a:spcAft>
                <a:spcPts val="400"/>
              </a:spcAft>
              <a:buFont typeface="Courier New" panose="02070309020205020404" pitchFamily="49" charset="0"/>
              <a:buChar char="o"/>
              <a:defRPr/>
            </a:pPr>
            <a:r>
              <a:rPr lang="en-US" altLang="en-US" sz="1400" b="1" dirty="0"/>
              <a:t>Decontamination systems</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r>
              <a:rPr lang="en-US" altLang="en-US" sz="1600" b="1" dirty="0"/>
              <a:t>Bi-directional Information Sharing with Hospitals/Hospital Capacity Information Gaps</a:t>
            </a:r>
          </a:p>
          <a:p>
            <a:pPr lvl="1" eaLnBrk="1" hangingPunct="1">
              <a:spcAft>
                <a:spcPts val="400"/>
              </a:spcAft>
              <a:buFont typeface="Courier New" panose="02070309020205020404" pitchFamily="49" charset="0"/>
              <a:buChar char="o"/>
              <a:defRPr/>
            </a:pPr>
            <a:r>
              <a:rPr lang="en-US" altLang="en-US" sz="1400" b="1" dirty="0"/>
              <a:t>Real-time bed availability data</a:t>
            </a:r>
          </a:p>
          <a:p>
            <a:pPr lvl="1" eaLnBrk="1" hangingPunct="1">
              <a:spcAft>
                <a:spcPts val="400"/>
              </a:spcAft>
              <a:buFont typeface="Courier New" panose="02070309020205020404" pitchFamily="49" charset="0"/>
              <a:buChar char="o"/>
              <a:defRPr/>
            </a:pPr>
            <a:r>
              <a:rPr lang="en-US" altLang="en-US" sz="1400" b="1" dirty="0"/>
              <a:t>System optimization/preemptive patient load balancing</a:t>
            </a:r>
          </a:p>
          <a:p>
            <a:pPr lvl="1" eaLnBrk="1" hangingPunct="1">
              <a:spcAft>
                <a:spcPts val="400"/>
              </a:spcAft>
              <a:buFont typeface="Courier New" panose="02070309020205020404" pitchFamily="49" charset="0"/>
              <a:buChar char="o"/>
              <a:defRPr/>
            </a:pPr>
            <a:r>
              <a:rPr lang="en-US" altLang="en-US" sz="1400" b="1" dirty="0"/>
              <a:t>EPCRs</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r>
              <a:rPr lang="en-US" altLang="en-US" sz="1600" b="1" dirty="0"/>
              <a:t>Protecting EMS Personnel, Other First Responders, &amp; their Families</a:t>
            </a:r>
          </a:p>
          <a:p>
            <a:pPr lvl="1" eaLnBrk="1" hangingPunct="1">
              <a:spcAft>
                <a:spcPts val="400"/>
              </a:spcAft>
              <a:buFont typeface="Courier New" panose="02070309020205020404" pitchFamily="49" charset="0"/>
              <a:buChar char="o"/>
              <a:defRPr/>
            </a:pPr>
            <a:r>
              <a:rPr lang="en-US" altLang="en-US" sz="1400" b="1" dirty="0"/>
              <a:t>PPE</a:t>
            </a:r>
          </a:p>
          <a:p>
            <a:pPr lvl="1" eaLnBrk="1" hangingPunct="1">
              <a:spcAft>
                <a:spcPts val="400"/>
              </a:spcAft>
              <a:buFont typeface="Courier New" panose="02070309020205020404" pitchFamily="49" charset="0"/>
              <a:buChar char="o"/>
              <a:defRPr/>
            </a:pPr>
            <a:r>
              <a:rPr lang="en-US" altLang="en-US" sz="1400" b="1" dirty="0"/>
              <a:t>Behavioral/Mental Health</a:t>
            </a:r>
          </a:p>
          <a:p>
            <a:pPr lvl="1" eaLnBrk="1" hangingPunct="1">
              <a:spcAft>
                <a:spcPts val="400"/>
              </a:spcAft>
              <a:buFont typeface="Courier New" panose="02070309020205020404" pitchFamily="49" charset="0"/>
              <a:buChar char="o"/>
              <a:defRPr/>
            </a:pPr>
            <a:r>
              <a:rPr lang="en-US" altLang="en-US" sz="1400" b="1" dirty="0"/>
              <a:t>Limiting Exposure</a:t>
            </a:r>
          </a:p>
          <a:p>
            <a:pPr lvl="1" eaLnBrk="1" hangingPunct="1">
              <a:spcAft>
                <a:spcPts val="400"/>
              </a:spcAft>
              <a:buFont typeface="Courier New" panose="02070309020205020404" pitchFamily="49" charset="0"/>
              <a:buChar char="o"/>
              <a:defRPr/>
            </a:pPr>
            <a:r>
              <a:rPr lang="en-US" altLang="en-US" sz="1400" b="1" dirty="0"/>
              <a:t>Provider Vaccinations</a:t>
            </a:r>
          </a:p>
          <a:p>
            <a:pPr lvl="1" eaLnBrk="1" hangingPunct="1">
              <a:spcAft>
                <a:spcPts val="400"/>
              </a:spcAft>
              <a:buFont typeface="Courier New" panose="02070309020205020404" pitchFamily="49" charset="0"/>
              <a:buChar char="o"/>
              <a:defRPr/>
            </a:pPr>
            <a:r>
              <a:rPr lang="en-US" altLang="en-US" sz="1400" b="1"/>
              <a:t>Quarantined </a:t>
            </a:r>
            <a:r>
              <a:rPr lang="en-US" altLang="en-US" sz="1400" b="1" dirty="0"/>
              <a:t>Workers/Housing</a:t>
            </a:r>
          </a:p>
          <a:p>
            <a:pPr lvl="1" eaLnBrk="1" hangingPunct="1">
              <a:spcAft>
                <a:spcPts val="400"/>
              </a:spcAft>
              <a:buFont typeface="Courier New" panose="02070309020205020404" pitchFamily="49" charset="0"/>
              <a:buChar char="o"/>
              <a:defRPr/>
            </a:pPr>
            <a:r>
              <a:rPr lang="en-US" altLang="en-US" sz="1400" b="1" dirty="0"/>
              <a:t>Other???</a:t>
            </a:r>
          </a:p>
          <a:p>
            <a:pPr eaLnBrk="1" hangingPunct="1">
              <a:spcAft>
                <a:spcPts val="400"/>
              </a:spcAft>
              <a:buFont typeface="Courier New" panose="02070309020205020404" pitchFamily="49" charset="0"/>
              <a:buChar char="o"/>
              <a:defRPr/>
            </a:pPr>
            <a:endParaRPr lang="en-US" altLang="en-US" sz="2000" b="1" dirty="0"/>
          </a:p>
        </p:txBody>
      </p:sp>
    </p:spTree>
    <p:extLst>
      <p:ext uri="{BB962C8B-B14F-4D97-AF65-F5344CB8AC3E}">
        <p14:creationId xmlns:p14="http://schemas.microsoft.com/office/powerpoint/2010/main" val="40629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altLang="en-US" sz="1800" b="0" i="0" u="none" strike="noStrike" cap="none" normalizeH="0" baseline="0" smtClean="0">
            <a:ln>
              <a:noFill/>
            </a:ln>
            <a:solidFill>
              <a:srgbClr val="1C6086"/>
            </a:solidFill>
            <a:effectLst/>
            <a:latin typeface="Arial" panose="020B060402020202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altLang="en-US" sz="1800" b="0" i="0" u="none" strike="noStrike" cap="none" normalizeH="0" baseline="0" smtClean="0">
            <a:ln>
              <a:noFill/>
            </a:ln>
            <a:solidFill>
              <a:srgbClr val="1C6086"/>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11E658085C3A34FBD47561B267E2EA1" ma:contentTypeVersion="4" ma:contentTypeDescription="Create a new document." ma:contentTypeScope="" ma:versionID="1b836cb6c2ef68c4f26a766ecc6a9524">
  <xsd:schema xmlns:xsd="http://www.w3.org/2001/XMLSchema" xmlns:xs="http://www.w3.org/2001/XMLSchema" xmlns:p="http://schemas.microsoft.com/office/2006/metadata/properties" xmlns:ns2="49104516-77cc-443c-a579-9dca5bd2b9fd" targetNamespace="http://schemas.microsoft.com/office/2006/metadata/properties" ma:root="true" ma:fieldsID="16f1b7e22694b44d00a21d52823ac4e8" ns2:_="">
    <xsd:import namespace="49104516-77cc-443c-a579-9dca5bd2b9f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104516-77cc-443c-a579-9dca5bd2b9f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BD36F29-4CBA-4AE1-9B80-9B025C7CF531}">
  <ds:schemaRefs>
    <ds:schemaRef ds:uri="http://schemas.microsoft.com/office/2006/metadata/properties"/>
    <ds:schemaRef ds:uri="49104516-77cc-443c-a579-9dca5bd2b9fd"/>
    <ds:schemaRef ds:uri="http://purl.org/dc/elements/1.1/"/>
    <ds:schemaRef ds:uri="http://www.w3.org/XML/1998/namespace"/>
    <ds:schemaRef ds:uri="http://schemas.openxmlformats.org/package/2006/metadata/core-properties"/>
    <ds:schemaRef ds:uri="http://purl.org/dc/terms/"/>
    <ds:schemaRef ds:uri="http://schemas.microsoft.com/office/2006/documentManagement/types"/>
    <ds:schemaRef ds:uri="http://purl.org/dc/dcmitype/"/>
    <ds:schemaRef ds:uri="http://schemas.microsoft.com/office/infopath/2007/PartnerControls"/>
  </ds:schemaRefs>
</ds:datastoreItem>
</file>

<file path=customXml/itemProps2.xml><?xml version="1.0" encoding="utf-8"?>
<ds:datastoreItem xmlns:ds="http://schemas.openxmlformats.org/officeDocument/2006/customXml" ds:itemID="{F8D022D0-D912-4061-97EA-4EAAB44C80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104516-77cc-443c-a579-9dca5bd2b9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9E1744C-50BA-40A9-96DE-C1A43D51303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17628</TotalTime>
  <Words>846</Words>
  <Application>Microsoft Macintosh PowerPoint</Application>
  <PresentationFormat>On-screen Show (4:3)</PresentationFormat>
  <Paragraphs>138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Rounded MT Bold</vt:lpstr>
      <vt:lpstr>Calibri</vt:lpstr>
      <vt:lpstr>Courier New</vt:lpstr>
      <vt:lpstr>Roboto</vt:lpstr>
      <vt:lpstr>Default Design</vt:lpstr>
      <vt:lpstr>Responder Pandemic Continuity of Operations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Responder Pandemic Continuity of Operations Project </vt:lpstr>
      <vt:lpstr>Responder Pandemic Continuity of Operations Project </vt:lpstr>
    </vt:vector>
  </TitlesOfParts>
  <Company>State of Montana</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DPHHS</dc:creator>
  <cp:lastModifiedBy>Microsoft Office User</cp:lastModifiedBy>
  <cp:revision>298</cp:revision>
  <cp:lastPrinted>2021-03-24T17:16:37Z</cp:lastPrinted>
  <dcterms:created xsi:type="dcterms:W3CDTF">2007-03-06T15:22:24Z</dcterms:created>
  <dcterms:modified xsi:type="dcterms:W3CDTF">2021-03-25T14:06:36Z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0x010100211E658085C3A34FBD47561B267E2EA1</vt:lpwstr>
  </property>
</Properties>
</file>