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9.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0.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2.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3.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4.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5.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6" r:id="rId1"/>
    <p:sldMasterId id="2147483888" r:id="rId2"/>
    <p:sldMasterId id="2147483903" r:id="rId3"/>
    <p:sldMasterId id="2147483919" r:id="rId4"/>
    <p:sldMasterId id="2147483948" r:id="rId5"/>
    <p:sldMasterId id="2147483979" r:id="rId6"/>
    <p:sldMasterId id="2147483992" r:id="rId7"/>
    <p:sldMasterId id="2147484019" r:id="rId8"/>
    <p:sldMasterId id="2147484043" r:id="rId9"/>
    <p:sldMasterId id="2147484073" r:id="rId10"/>
    <p:sldMasterId id="2147484085" r:id="rId11"/>
    <p:sldMasterId id="2147484129" r:id="rId12"/>
    <p:sldMasterId id="2147484154" r:id="rId13"/>
    <p:sldMasterId id="2147484166" r:id="rId14"/>
    <p:sldMasterId id="2147484178" r:id="rId15"/>
    <p:sldMasterId id="2147484190" r:id="rId16"/>
  </p:sldMasterIdLst>
  <p:notesMasterIdLst>
    <p:notesMasterId r:id="rId109"/>
  </p:notesMasterIdLst>
  <p:handoutMasterIdLst>
    <p:handoutMasterId r:id="rId110"/>
  </p:handoutMasterIdLst>
  <p:sldIdLst>
    <p:sldId id="427" r:id="rId17"/>
    <p:sldId id="258" r:id="rId18"/>
    <p:sldId id="428" r:id="rId19"/>
    <p:sldId id="375" r:id="rId20"/>
    <p:sldId id="377" r:id="rId21"/>
    <p:sldId id="388" r:id="rId22"/>
    <p:sldId id="432" r:id="rId23"/>
    <p:sldId id="449" r:id="rId24"/>
    <p:sldId id="442" r:id="rId25"/>
    <p:sldId id="441" r:id="rId26"/>
    <p:sldId id="338" r:id="rId27"/>
    <p:sldId id="339" r:id="rId28"/>
    <p:sldId id="335" r:id="rId29"/>
    <p:sldId id="450" r:id="rId30"/>
    <p:sldId id="305" r:id="rId31"/>
    <p:sldId id="444" r:id="rId32"/>
    <p:sldId id="348" r:id="rId33"/>
    <p:sldId id="340" r:id="rId34"/>
    <p:sldId id="350" r:id="rId35"/>
    <p:sldId id="358" r:id="rId36"/>
    <p:sldId id="359" r:id="rId37"/>
    <p:sldId id="349" r:id="rId38"/>
    <p:sldId id="360" r:id="rId39"/>
    <p:sldId id="361" r:id="rId40"/>
    <p:sldId id="351" r:id="rId41"/>
    <p:sldId id="362" r:id="rId42"/>
    <p:sldId id="363" r:id="rId43"/>
    <p:sldId id="364" r:id="rId44"/>
    <p:sldId id="352" r:id="rId45"/>
    <p:sldId id="365" r:id="rId46"/>
    <p:sldId id="353" r:id="rId47"/>
    <p:sldId id="366" r:id="rId48"/>
    <p:sldId id="367" r:id="rId49"/>
    <p:sldId id="311" r:id="rId50"/>
    <p:sldId id="368" r:id="rId51"/>
    <p:sldId id="418" r:id="rId52"/>
    <p:sldId id="379" r:id="rId53"/>
    <p:sldId id="369" r:id="rId54"/>
    <p:sldId id="370" r:id="rId55"/>
    <p:sldId id="371" r:id="rId56"/>
    <p:sldId id="355" r:id="rId57"/>
    <p:sldId id="380" r:id="rId58"/>
    <p:sldId id="356" r:id="rId59"/>
    <p:sldId id="381" r:id="rId60"/>
    <p:sldId id="357" r:id="rId61"/>
    <p:sldId id="382" r:id="rId62"/>
    <p:sldId id="308" r:id="rId63"/>
    <p:sldId id="336" r:id="rId64"/>
    <p:sldId id="390" r:id="rId65"/>
    <p:sldId id="395" r:id="rId66"/>
    <p:sldId id="400" r:id="rId67"/>
    <p:sldId id="372" r:id="rId68"/>
    <p:sldId id="436" r:id="rId69"/>
    <p:sldId id="316" r:id="rId70"/>
    <p:sldId id="421" r:id="rId71"/>
    <p:sldId id="324" r:id="rId72"/>
    <p:sldId id="306" r:id="rId73"/>
    <p:sldId id="419" r:id="rId74"/>
    <p:sldId id="331" r:id="rId75"/>
    <p:sldId id="318" r:id="rId76"/>
    <p:sldId id="321" r:id="rId77"/>
    <p:sldId id="445" r:id="rId78"/>
    <p:sldId id="405" r:id="rId79"/>
    <p:sldId id="422" r:id="rId80"/>
    <p:sldId id="399" r:id="rId81"/>
    <p:sldId id="309" r:id="rId82"/>
    <p:sldId id="319" r:id="rId83"/>
    <p:sldId id="447" r:id="rId84"/>
    <p:sldId id="423" r:id="rId85"/>
    <p:sldId id="403" r:id="rId86"/>
    <p:sldId id="392" r:id="rId87"/>
    <p:sldId id="323" r:id="rId88"/>
    <p:sldId id="374" r:id="rId89"/>
    <p:sldId id="410" r:id="rId90"/>
    <p:sldId id="327" r:id="rId91"/>
    <p:sldId id="326" r:id="rId92"/>
    <p:sldId id="332" r:id="rId93"/>
    <p:sldId id="448" r:id="rId94"/>
    <p:sldId id="420" r:id="rId95"/>
    <p:sldId id="325" r:id="rId96"/>
    <p:sldId id="408" r:id="rId97"/>
    <p:sldId id="333" r:id="rId98"/>
    <p:sldId id="438" r:id="rId99"/>
    <p:sldId id="439" r:id="rId100"/>
    <p:sldId id="440" r:id="rId101"/>
    <p:sldId id="411" r:id="rId102"/>
    <p:sldId id="414" r:id="rId103"/>
    <p:sldId id="415" r:id="rId104"/>
    <p:sldId id="404" r:id="rId105"/>
    <p:sldId id="394" r:id="rId106"/>
    <p:sldId id="384" r:id="rId107"/>
    <p:sldId id="435" r:id="rId108"/>
  </p:sldIdLst>
  <p:sldSz cx="9144000" cy="6858000" type="screen4x3"/>
  <p:notesSz cx="9601200" cy="7315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plaki, Timothy J" initials="STJ" lastIdx="14" clrIdx="0"/>
  <p:cmAuthor id="2" name="Mary Hedges" initials="MH" lastIdx="21" clrIdx="1"/>
  <p:cmAuthor id="3" name="Kinsman, Jeremiah (NHTSA)" initials="KJ(" lastIdx="39" clrIdx="2"/>
  <p:cmAuthor id="4" name="John Lyng" initials="JL" lastIdx="32" clrIdx="3"/>
  <p:cmAuthor id="5" name="Mary Hedges" initials="MH [2]"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C301"/>
    <a:srgbClr val="FF9900"/>
    <a:srgbClr val="003300"/>
    <a:srgbClr val="000000"/>
    <a:srgbClr val="002346"/>
    <a:srgbClr val="001F3E"/>
    <a:srgbClr val="031467"/>
    <a:srgbClr val="FFFF99"/>
    <a:srgbClr val="FFD4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75"/>
    <p:restoredTop sz="89986" autoAdjust="0"/>
  </p:normalViewPr>
  <p:slideViewPr>
    <p:cSldViewPr snapToGrid="0" snapToObjects="1">
      <p:cViewPr varScale="1">
        <p:scale>
          <a:sx n="112" d="100"/>
          <a:sy n="112" d="100"/>
        </p:scale>
        <p:origin x="1072" y="184"/>
      </p:cViewPr>
      <p:guideLst>
        <p:guide orient="horz" pos="2160"/>
        <p:guide pos="2880"/>
      </p:guideLst>
    </p:cSldViewPr>
  </p:slideViewPr>
  <p:notesTextViewPr>
    <p:cViewPr>
      <p:scale>
        <a:sx n="1" d="1"/>
        <a:sy n="1" d="1"/>
      </p:scale>
      <p:origin x="0" y="0"/>
    </p:cViewPr>
  </p:notesTextViewPr>
  <p:sorterViewPr>
    <p:cViewPr varScale="1">
      <p:scale>
        <a:sx n="1" d="1"/>
        <a:sy n="1" d="1"/>
      </p:scale>
      <p:origin x="0" y="-25088"/>
    </p:cViewPr>
  </p:sorterViewPr>
  <p:notesViewPr>
    <p:cSldViewPr snapToGrid="0" snapToObjects="1">
      <p:cViewPr varScale="1">
        <p:scale>
          <a:sx n="75" d="100"/>
          <a:sy n="75" d="100"/>
        </p:scale>
        <p:origin x="3016" y="1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viewProps" Target="viewProps.xml"/><Relationship Id="rId80" Type="http://schemas.openxmlformats.org/officeDocument/2006/relationships/slide" Target="slides/slide64.xml"/><Relationship Id="rId85" Type="http://schemas.openxmlformats.org/officeDocument/2006/relationships/slide" Target="slides/slide69.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14"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notesMaster" Target="notesMasters/notesMaster1.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handoutMaster" Target="handoutMasters/handoutMaster1.xml"/><Relationship Id="rId115" Type="http://schemas.openxmlformats.org/officeDocument/2006/relationships/tableStyles" Target="tableStyles.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B9992B-8114-48CB-8081-9C354EC5CE31}" type="doc">
      <dgm:prSet loTypeId="urn:microsoft.com/office/officeart/2008/layout/VerticalCurvedList" loCatId="list" qsTypeId="urn:microsoft.com/office/officeart/2005/8/quickstyle/3d1" qsCatId="3D" csTypeId="urn:microsoft.com/office/officeart/2005/8/colors/colorful4" csCatId="colorful" phldr="1"/>
      <dgm:spPr/>
      <dgm:t>
        <a:bodyPr/>
        <a:lstStyle/>
        <a:p>
          <a:endParaRPr lang="en-US"/>
        </a:p>
      </dgm:t>
    </dgm:pt>
    <dgm:pt modelId="{B2736FE5-0C82-41C4-99EE-A3BA748925B8}">
      <dgm:prSet phldrT="[Text]" custT="1"/>
      <dgm:spPr>
        <a:gradFill flip="none" rotWithShape="1">
          <a:gsLst>
            <a:gs pos="0">
              <a:srgbClr val="353B39"/>
            </a:gs>
            <a:gs pos="100000">
              <a:srgbClr val="7A9288"/>
            </a:gs>
          </a:gsLst>
          <a:lin ang="2700000" scaled="1"/>
          <a:tileRect/>
        </a:gradFill>
      </dgm:spPr>
      <dgm:t>
        <a:bodyPr/>
        <a:lstStyle/>
        <a:p>
          <a:r>
            <a:rPr lang="en-US" sz="3200" dirty="0">
              <a:effectLst>
                <a:outerShdw blurRad="38100" dist="38100" dir="2700000" algn="tl">
                  <a:srgbClr val="000000">
                    <a:alpha val="43137"/>
                  </a:srgbClr>
                </a:outerShdw>
              </a:effectLst>
              <a:latin typeface="Arial Narrow" panose="020B0606020202030204" pitchFamily="34" charset="0"/>
            </a:rPr>
            <a:t>Develop a set of EBGs for EMS pain mgt building on the AHRQ findings</a:t>
          </a:r>
        </a:p>
      </dgm:t>
    </dgm:pt>
    <dgm:pt modelId="{DC231289-8ACF-4652-BD03-F21B1B83CB51}" type="parTrans" cxnId="{7D26DC08-93D3-43BA-9A5A-C7A6473894F1}">
      <dgm:prSet/>
      <dgm:spPr/>
      <dgm:t>
        <a:bodyPr/>
        <a:lstStyle/>
        <a:p>
          <a:endParaRPr lang="en-US"/>
        </a:p>
      </dgm:t>
    </dgm:pt>
    <dgm:pt modelId="{D9F8041C-C1B0-44DE-A8AC-ACC389F0539F}" type="sibTrans" cxnId="{7D26DC08-93D3-43BA-9A5A-C7A6473894F1}">
      <dgm:prSet/>
      <dgm:spPr/>
      <dgm:t>
        <a:bodyPr/>
        <a:lstStyle/>
        <a:p>
          <a:endParaRPr lang="en-US"/>
        </a:p>
      </dgm:t>
    </dgm:pt>
    <dgm:pt modelId="{85A6F156-FF9E-409F-BB14-1B0CD118EB1F}">
      <dgm:prSet phldrT="[Text]" custT="1"/>
      <dgm:spPr>
        <a:gradFill flip="none" rotWithShape="1">
          <a:gsLst>
            <a:gs pos="33000">
              <a:srgbClr val="567044"/>
            </a:gs>
            <a:gs pos="100000">
              <a:schemeClr val="accent4">
                <a:hueOff val="-3518287"/>
                <a:satOff val="21119"/>
                <a:lumOff val="-1863"/>
                <a:alphaOff val="0"/>
                <a:tint val="90000"/>
                <a:shade val="100000"/>
                <a:satMod val="150000"/>
                <a:lumMod val="100000"/>
              </a:schemeClr>
            </a:gs>
          </a:gsLst>
          <a:lin ang="2700000" scaled="1"/>
          <a:tileRect/>
        </a:gradFill>
      </dgm:spPr>
      <dgm:t>
        <a:bodyPr/>
        <a:lstStyle/>
        <a:p>
          <a:r>
            <a:rPr lang="en-US" sz="3200" dirty="0">
              <a:effectLst>
                <a:outerShdw blurRad="38100" dist="38100" dir="2700000" algn="tl">
                  <a:srgbClr val="000000">
                    <a:alpha val="43137"/>
                  </a:srgbClr>
                </a:outerShdw>
              </a:effectLst>
              <a:latin typeface="Arial Narrow" panose="020B0606020202030204" pitchFamily="34" charset="0"/>
            </a:rPr>
            <a:t>Develop performance measures for pain management and patient care guidelines</a:t>
          </a:r>
        </a:p>
      </dgm:t>
    </dgm:pt>
    <dgm:pt modelId="{AD298F15-D2F3-4476-9CFA-41D60ABF5F98}" type="parTrans" cxnId="{CBFC7442-C9D4-485F-8112-A13FA3B4B472}">
      <dgm:prSet/>
      <dgm:spPr/>
      <dgm:t>
        <a:bodyPr/>
        <a:lstStyle/>
        <a:p>
          <a:endParaRPr lang="en-US"/>
        </a:p>
      </dgm:t>
    </dgm:pt>
    <dgm:pt modelId="{DE9DAD2C-2FFA-451C-98F3-1C8442CF74C9}" type="sibTrans" cxnId="{CBFC7442-C9D4-485F-8112-A13FA3B4B472}">
      <dgm:prSet/>
      <dgm:spPr/>
      <dgm:t>
        <a:bodyPr/>
        <a:lstStyle/>
        <a:p>
          <a:endParaRPr lang="en-US"/>
        </a:p>
      </dgm:t>
    </dgm:pt>
    <dgm:pt modelId="{15C7006D-B0A8-48BA-A672-F004BDF68103}">
      <dgm:prSet phldrT="[Text]" custT="1"/>
      <dgm:spPr>
        <a:gradFill rotWithShape="0">
          <a:gsLst>
            <a:gs pos="0">
              <a:srgbClr val="000000"/>
            </a:gs>
            <a:gs pos="100000">
              <a:srgbClr val="001D3A"/>
            </a:gs>
          </a:gsLst>
        </a:gradFill>
      </dgm:spPr>
      <dgm:t>
        <a:bodyPr/>
        <a:lstStyle/>
        <a:p>
          <a:r>
            <a:rPr lang="en-US" sz="3000" dirty="0">
              <a:latin typeface="Arial Narrow" panose="020B0606020202030204" pitchFamily="34" charset="0"/>
            </a:rPr>
            <a:t>Develop educational materials for EMS clinicians to roll out the EBG and patient care guidelines</a:t>
          </a:r>
        </a:p>
      </dgm:t>
    </dgm:pt>
    <dgm:pt modelId="{6C21A3C3-981A-43C6-BF50-761F174ED041}" type="parTrans" cxnId="{E0093D0F-6363-4551-A1DD-D2FF53CCC5C8}">
      <dgm:prSet/>
      <dgm:spPr/>
      <dgm:t>
        <a:bodyPr/>
        <a:lstStyle/>
        <a:p>
          <a:endParaRPr lang="en-US"/>
        </a:p>
      </dgm:t>
    </dgm:pt>
    <dgm:pt modelId="{EB311CB8-63C3-4448-8F82-7151130409F6}" type="sibTrans" cxnId="{E0093D0F-6363-4551-A1DD-D2FF53CCC5C8}">
      <dgm:prSet/>
      <dgm:spPr/>
      <dgm:t>
        <a:bodyPr/>
        <a:lstStyle/>
        <a:p>
          <a:endParaRPr lang="en-US"/>
        </a:p>
      </dgm:t>
    </dgm:pt>
    <dgm:pt modelId="{497DA44D-F03A-4465-98F1-F5D072AF1795}" type="pres">
      <dgm:prSet presAssocID="{D4B9992B-8114-48CB-8081-9C354EC5CE31}" presName="Name0" presStyleCnt="0">
        <dgm:presLayoutVars>
          <dgm:chMax val="7"/>
          <dgm:chPref val="7"/>
          <dgm:dir/>
        </dgm:presLayoutVars>
      </dgm:prSet>
      <dgm:spPr/>
    </dgm:pt>
    <dgm:pt modelId="{25FD0825-C0BB-4BD6-911B-3E759449B1F9}" type="pres">
      <dgm:prSet presAssocID="{D4B9992B-8114-48CB-8081-9C354EC5CE31}" presName="Name1" presStyleCnt="0"/>
      <dgm:spPr/>
    </dgm:pt>
    <dgm:pt modelId="{982B493E-B37B-4C72-824A-3B555E9F534C}" type="pres">
      <dgm:prSet presAssocID="{D4B9992B-8114-48CB-8081-9C354EC5CE31}" presName="cycle" presStyleCnt="0"/>
      <dgm:spPr/>
    </dgm:pt>
    <dgm:pt modelId="{AF51F058-135E-4DF7-9123-1245B69F7A36}" type="pres">
      <dgm:prSet presAssocID="{D4B9992B-8114-48CB-8081-9C354EC5CE31}" presName="srcNode" presStyleLbl="node1" presStyleIdx="0" presStyleCnt="3"/>
      <dgm:spPr/>
    </dgm:pt>
    <dgm:pt modelId="{77A2308F-1B98-4BC8-BAD8-639FF369308B}" type="pres">
      <dgm:prSet presAssocID="{D4B9992B-8114-48CB-8081-9C354EC5CE31}" presName="conn" presStyleLbl="parChTrans1D2" presStyleIdx="0" presStyleCnt="1"/>
      <dgm:spPr/>
    </dgm:pt>
    <dgm:pt modelId="{AEAB9A14-A8BD-43E1-A35B-C56CAC8EF999}" type="pres">
      <dgm:prSet presAssocID="{D4B9992B-8114-48CB-8081-9C354EC5CE31}" presName="extraNode" presStyleLbl="node1" presStyleIdx="0" presStyleCnt="3"/>
      <dgm:spPr/>
    </dgm:pt>
    <dgm:pt modelId="{E48531E3-95AD-4FB5-B574-99B48315EA94}" type="pres">
      <dgm:prSet presAssocID="{D4B9992B-8114-48CB-8081-9C354EC5CE31}" presName="dstNode" presStyleLbl="node1" presStyleIdx="0" presStyleCnt="3"/>
      <dgm:spPr/>
    </dgm:pt>
    <dgm:pt modelId="{AA43F608-335D-483B-8804-684755B768D4}" type="pres">
      <dgm:prSet presAssocID="{B2736FE5-0C82-41C4-99EE-A3BA748925B8}" presName="text_1" presStyleLbl="node1" presStyleIdx="0" presStyleCnt="3" custScaleY="115590" custLinFactNeighborY="-3042">
        <dgm:presLayoutVars>
          <dgm:bulletEnabled val="1"/>
        </dgm:presLayoutVars>
      </dgm:prSet>
      <dgm:spPr/>
    </dgm:pt>
    <dgm:pt modelId="{89615172-9C29-4366-A83E-82CB406A846E}" type="pres">
      <dgm:prSet presAssocID="{B2736FE5-0C82-41C4-99EE-A3BA748925B8}" presName="accent_1" presStyleCnt="0"/>
      <dgm:spPr/>
    </dgm:pt>
    <dgm:pt modelId="{5166EBC5-A521-4BDC-8F51-7959512E6DD8}" type="pres">
      <dgm:prSet presAssocID="{B2736FE5-0C82-41C4-99EE-A3BA748925B8}" presName="accentRepeatNode" presStyleLbl="solidFgAcc1" presStyleIdx="0" presStyleCnt="3"/>
      <dgm:spPr>
        <a:blipFill rotWithShape="0">
          <a:blip xmlns:r="http://schemas.openxmlformats.org/officeDocument/2006/relationships" r:embed="rId1" cstate="email">
            <a:extLst>
              <a:ext uri="{28A0092B-C50C-407E-A947-70E740481C1C}">
                <a14:useLocalDpi xmlns:a14="http://schemas.microsoft.com/office/drawing/2010/main" val="0"/>
              </a:ext>
            </a:extLst>
          </a:blip>
          <a:stretch>
            <a:fillRect/>
          </a:stretch>
        </a:blipFill>
      </dgm:spPr>
    </dgm:pt>
    <dgm:pt modelId="{5097CF3A-573A-47E7-A149-AE8E3F32E030}" type="pres">
      <dgm:prSet presAssocID="{85A6F156-FF9E-409F-BB14-1B0CD118EB1F}" presName="text_2" presStyleLbl="node1" presStyleIdx="1" presStyleCnt="3" custScaleY="126616">
        <dgm:presLayoutVars>
          <dgm:bulletEnabled val="1"/>
        </dgm:presLayoutVars>
      </dgm:prSet>
      <dgm:spPr/>
    </dgm:pt>
    <dgm:pt modelId="{366D7B98-D4D1-4042-8E2E-D0CDB2D0C505}" type="pres">
      <dgm:prSet presAssocID="{85A6F156-FF9E-409F-BB14-1B0CD118EB1F}" presName="accent_2" presStyleCnt="0"/>
      <dgm:spPr/>
    </dgm:pt>
    <dgm:pt modelId="{F5469A96-53B3-48DA-A1CC-E9B7727FAF96}" type="pres">
      <dgm:prSet presAssocID="{85A6F156-FF9E-409F-BB14-1B0CD118EB1F}" presName="accentRepeatNode" presStyleLbl="solidFgAcc1" presStyleIdx="1" presStyleCnt="3"/>
      <dgm:spPr>
        <a:blipFill rotWithShape="0">
          <a:blip xmlns:r="http://schemas.openxmlformats.org/officeDocument/2006/relationships" r:embed="rId2" cstate="email">
            <a:extLst>
              <a:ext uri="{28A0092B-C50C-407E-A947-70E740481C1C}">
                <a14:useLocalDpi xmlns:a14="http://schemas.microsoft.com/office/drawing/2010/main" val="0"/>
              </a:ext>
            </a:extLst>
          </a:blip>
          <a:stretch>
            <a:fillRect/>
          </a:stretch>
        </a:blipFill>
      </dgm:spPr>
    </dgm:pt>
    <dgm:pt modelId="{E91BD0A4-BF31-4B71-A197-1965C11EDC1A}" type="pres">
      <dgm:prSet presAssocID="{15C7006D-B0A8-48BA-A672-F004BDF68103}" presName="text_3" presStyleLbl="node1" presStyleIdx="2" presStyleCnt="3" custScaleY="116349">
        <dgm:presLayoutVars>
          <dgm:bulletEnabled val="1"/>
        </dgm:presLayoutVars>
      </dgm:prSet>
      <dgm:spPr/>
    </dgm:pt>
    <dgm:pt modelId="{AAB45823-2819-4D9E-B4C7-2034EC1EA92F}" type="pres">
      <dgm:prSet presAssocID="{15C7006D-B0A8-48BA-A672-F004BDF68103}" presName="accent_3" presStyleCnt="0"/>
      <dgm:spPr/>
    </dgm:pt>
    <dgm:pt modelId="{8E80E957-32DA-40A0-84E4-C63FDEC4A10E}" type="pres">
      <dgm:prSet presAssocID="{15C7006D-B0A8-48BA-A672-F004BDF68103}" presName="accentRepeatNode" presStyleLbl="solidFgAcc1" presStyleIdx="2" presStyleCnt="3"/>
      <dgm:spPr>
        <a:blipFill rotWithShape="0">
          <a:blip xmlns:r="http://schemas.openxmlformats.org/officeDocument/2006/relationships" r:embed="rId3" cstate="email">
            <a:extLst>
              <a:ext uri="{28A0092B-C50C-407E-A947-70E740481C1C}">
                <a14:useLocalDpi xmlns:a14="http://schemas.microsoft.com/office/drawing/2010/main" val="0"/>
              </a:ext>
            </a:extLst>
          </a:blip>
          <a:stretch>
            <a:fillRect/>
          </a:stretch>
        </a:blipFill>
      </dgm:spPr>
    </dgm:pt>
  </dgm:ptLst>
  <dgm:cxnLst>
    <dgm:cxn modelId="{7D26DC08-93D3-43BA-9A5A-C7A6473894F1}" srcId="{D4B9992B-8114-48CB-8081-9C354EC5CE31}" destId="{B2736FE5-0C82-41C4-99EE-A3BA748925B8}" srcOrd="0" destOrd="0" parTransId="{DC231289-8ACF-4652-BD03-F21B1B83CB51}" sibTransId="{D9F8041C-C1B0-44DE-A8AC-ACC389F0539F}"/>
    <dgm:cxn modelId="{7B1D100F-AA1B-48F5-BF82-FB2EE9C77F8B}" type="presOf" srcId="{D9F8041C-C1B0-44DE-A8AC-ACC389F0539F}" destId="{77A2308F-1B98-4BC8-BAD8-639FF369308B}" srcOrd="0" destOrd="0" presId="urn:microsoft.com/office/officeart/2008/layout/VerticalCurvedList"/>
    <dgm:cxn modelId="{E0093D0F-6363-4551-A1DD-D2FF53CCC5C8}" srcId="{D4B9992B-8114-48CB-8081-9C354EC5CE31}" destId="{15C7006D-B0A8-48BA-A672-F004BDF68103}" srcOrd="2" destOrd="0" parTransId="{6C21A3C3-981A-43C6-BF50-761F174ED041}" sibTransId="{EB311CB8-63C3-4448-8F82-7151130409F6}"/>
    <dgm:cxn modelId="{628A7D2C-ACDC-4D85-BAAB-087AEC0A0A37}" type="presOf" srcId="{B2736FE5-0C82-41C4-99EE-A3BA748925B8}" destId="{AA43F608-335D-483B-8804-684755B768D4}" srcOrd="0" destOrd="0" presId="urn:microsoft.com/office/officeart/2008/layout/VerticalCurvedList"/>
    <dgm:cxn modelId="{CBFC7442-C9D4-485F-8112-A13FA3B4B472}" srcId="{D4B9992B-8114-48CB-8081-9C354EC5CE31}" destId="{85A6F156-FF9E-409F-BB14-1B0CD118EB1F}" srcOrd="1" destOrd="0" parTransId="{AD298F15-D2F3-4476-9CFA-41D60ABF5F98}" sibTransId="{DE9DAD2C-2FFA-451C-98F3-1C8442CF74C9}"/>
    <dgm:cxn modelId="{82B29B54-22F3-49DD-A209-8C58182AD83B}" type="presOf" srcId="{D4B9992B-8114-48CB-8081-9C354EC5CE31}" destId="{497DA44D-F03A-4465-98F1-F5D072AF1795}" srcOrd="0" destOrd="0" presId="urn:microsoft.com/office/officeart/2008/layout/VerticalCurvedList"/>
    <dgm:cxn modelId="{174DC38D-E925-4B6D-B408-9402A93E1146}" type="presOf" srcId="{15C7006D-B0A8-48BA-A672-F004BDF68103}" destId="{E91BD0A4-BF31-4B71-A197-1965C11EDC1A}" srcOrd="0" destOrd="0" presId="urn:microsoft.com/office/officeart/2008/layout/VerticalCurvedList"/>
    <dgm:cxn modelId="{072E7F98-4D1A-4AC5-8667-2EC10D347A9B}" type="presOf" srcId="{85A6F156-FF9E-409F-BB14-1B0CD118EB1F}" destId="{5097CF3A-573A-47E7-A149-AE8E3F32E030}" srcOrd="0" destOrd="0" presId="urn:microsoft.com/office/officeart/2008/layout/VerticalCurvedList"/>
    <dgm:cxn modelId="{01BBC01C-C89B-4391-B861-9BF7D28BD426}" type="presParOf" srcId="{497DA44D-F03A-4465-98F1-F5D072AF1795}" destId="{25FD0825-C0BB-4BD6-911B-3E759449B1F9}" srcOrd="0" destOrd="0" presId="urn:microsoft.com/office/officeart/2008/layout/VerticalCurvedList"/>
    <dgm:cxn modelId="{A00706EE-CDB5-4CAB-8941-579F9F596DFC}" type="presParOf" srcId="{25FD0825-C0BB-4BD6-911B-3E759449B1F9}" destId="{982B493E-B37B-4C72-824A-3B555E9F534C}" srcOrd="0" destOrd="0" presId="urn:microsoft.com/office/officeart/2008/layout/VerticalCurvedList"/>
    <dgm:cxn modelId="{19B18513-7C83-4E3F-8E46-BB3239538B69}" type="presParOf" srcId="{982B493E-B37B-4C72-824A-3B555E9F534C}" destId="{AF51F058-135E-4DF7-9123-1245B69F7A36}" srcOrd="0" destOrd="0" presId="urn:microsoft.com/office/officeart/2008/layout/VerticalCurvedList"/>
    <dgm:cxn modelId="{4F3B0B42-DFDA-46A1-921C-BF9BEAD0164A}" type="presParOf" srcId="{982B493E-B37B-4C72-824A-3B555E9F534C}" destId="{77A2308F-1B98-4BC8-BAD8-639FF369308B}" srcOrd="1" destOrd="0" presId="urn:microsoft.com/office/officeart/2008/layout/VerticalCurvedList"/>
    <dgm:cxn modelId="{6A9A2B79-E115-4DDB-9E4C-72D494BCC6D5}" type="presParOf" srcId="{982B493E-B37B-4C72-824A-3B555E9F534C}" destId="{AEAB9A14-A8BD-43E1-A35B-C56CAC8EF999}" srcOrd="2" destOrd="0" presId="urn:microsoft.com/office/officeart/2008/layout/VerticalCurvedList"/>
    <dgm:cxn modelId="{E5D62486-0564-48F2-9D87-CED3116DFC3E}" type="presParOf" srcId="{982B493E-B37B-4C72-824A-3B555E9F534C}" destId="{E48531E3-95AD-4FB5-B574-99B48315EA94}" srcOrd="3" destOrd="0" presId="urn:microsoft.com/office/officeart/2008/layout/VerticalCurvedList"/>
    <dgm:cxn modelId="{B84A0061-8EDD-48F6-A60D-71E2F2A3809B}" type="presParOf" srcId="{25FD0825-C0BB-4BD6-911B-3E759449B1F9}" destId="{AA43F608-335D-483B-8804-684755B768D4}" srcOrd="1" destOrd="0" presId="urn:microsoft.com/office/officeart/2008/layout/VerticalCurvedList"/>
    <dgm:cxn modelId="{EA2B88DC-32A2-424D-A36B-F7958B8A284B}" type="presParOf" srcId="{25FD0825-C0BB-4BD6-911B-3E759449B1F9}" destId="{89615172-9C29-4366-A83E-82CB406A846E}" srcOrd="2" destOrd="0" presId="urn:microsoft.com/office/officeart/2008/layout/VerticalCurvedList"/>
    <dgm:cxn modelId="{ECB35025-CE69-4A0E-BA41-8D3382CE06AD}" type="presParOf" srcId="{89615172-9C29-4366-A83E-82CB406A846E}" destId="{5166EBC5-A521-4BDC-8F51-7959512E6DD8}" srcOrd="0" destOrd="0" presId="urn:microsoft.com/office/officeart/2008/layout/VerticalCurvedList"/>
    <dgm:cxn modelId="{EABFCC6E-832E-4087-88DB-3ED08A931121}" type="presParOf" srcId="{25FD0825-C0BB-4BD6-911B-3E759449B1F9}" destId="{5097CF3A-573A-47E7-A149-AE8E3F32E030}" srcOrd="3" destOrd="0" presId="urn:microsoft.com/office/officeart/2008/layout/VerticalCurvedList"/>
    <dgm:cxn modelId="{E1BD955D-B24D-44C8-BEF0-C9CD6C4C3851}" type="presParOf" srcId="{25FD0825-C0BB-4BD6-911B-3E759449B1F9}" destId="{366D7B98-D4D1-4042-8E2E-D0CDB2D0C505}" srcOrd="4" destOrd="0" presId="urn:microsoft.com/office/officeart/2008/layout/VerticalCurvedList"/>
    <dgm:cxn modelId="{834B2202-01F3-462E-88B1-70EC914216B6}" type="presParOf" srcId="{366D7B98-D4D1-4042-8E2E-D0CDB2D0C505}" destId="{F5469A96-53B3-48DA-A1CC-E9B7727FAF96}" srcOrd="0" destOrd="0" presId="urn:microsoft.com/office/officeart/2008/layout/VerticalCurvedList"/>
    <dgm:cxn modelId="{9AF1C4C4-F560-4D3C-82D7-C2368C553359}" type="presParOf" srcId="{25FD0825-C0BB-4BD6-911B-3E759449B1F9}" destId="{E91BD0A4-BF31-4B71-A197-1965C11EDC1A}" srcOrd="5" destOrd="0" presId="urn:microsoft.com/office/officeart/2008/layout/VerticalCurvedList"/>
    <dgm:cxn modelId="{D49B1219-A860-45C0-9DEC-7AD00FBEEB72}" type="presParOf" srcId="{25FD0825-C0BB-4BD6-911B-3E759449B1F9}" destId="{AAB45823-2819-4D9E-B4C7-2034EC1EA92F}" srcOrd="6" destOrd="0" presId="urn:microsoft.com/office/officeart/2008/layout/VerticalCurvedList"/>
    <dgm:cxn modelId="{E73716AF-DCEB-4ED4-9642-21A1DE4592DE}" type="presParOf" srcId="{AAB45823-2819-4D9E-B4C7-2034EC1EA92F}" destId="{8E80E957-32DA-40A0-84E4-C63FDEC4A10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FE452F-153A-4209-9E1B-FDFE090C2496}" type="doc">
      <dgm:prSet loTypeId="urn:microsoft.com/office/officeart/2005/8/layout/vList2" loCatId="list" qsTypeId="urn:microsoft.com/office/officeart/2005/8/quickstyle/3d2" qsCatId="3D" csTypeId="urn:microsoft.com/office/officeart/2005/8/colors/colorful4" csCatId="colorful" phldr="1"/>
      <dgm:spPr/>
      <dgm:t>
        <a:bodyPr/>
        <a:lstStyle/>
        <a:p>
          <a:endParaRPr lang="en-US"/>
        </a:p>
      </dgm:t>
    </dgm:pt>
    <dgm:pt modelId="{9FFA2E10-07E2-4682-88F7-C1E61B3977ED}">
      <dgm:prSet custT="1"/>
      <dgm:spPr>
        <a:gradFill rotWithShape="0">
          <a:gsLst>
            <a:gs pos="0">
              <a:schemeClr val="tx1"/>
            </a:gs>
            <a:gs pos="100000">
              <a:srgbClr val="800000"/>
            </a:gs>
          </a:gsLst>
          <a:lin ang="5400000" scaled="0"/>
        </a:gradFill>
      </dgm:spPr>
      <dgm:t>
        <a:bodyPr/>
        <a:lstStyle/>
        <a:p>
          <a:pPr algn="l" rtl="0"/>
          <a:r>
            <a:rPr lang="en-US" sz="3200" dirty="0">
              <a:solidFill>
                <a:srgbClr val="FFFF00"/>
              </a:solidFill>
              <a:effectLst>
                <a:outerShdw blurRad="38100" dist="38100" dir="2700000" algn="tl">
                  <a:srgbClr val="000000">
                    <a:alpha val="43137"/>
                  </a:srgbClr>
                </a:outerShdw>
              </a:effectLst>
              <a:latin typeface="Arial Narrow" panose="020B0606020202030204" pitchFamily="34" charset="0"/>
            </a:rPr>
            <a:t>Identify</a:t>
          </a:r>
          <a:r>
            <a:rPr lang="en-US" sz="3200" dirty="0">
              <a:solidFill>
                <a:schemeClr val="tx1"/>
              </a:solidFill>
              <a:latin typeface="Arial Narrow" panose="020B0606020202030204" pitchFamily="34" charset="0"/>
            </a:rPr>
            <a:t> </a:t>
          </a:r>
          <a:r>
            <a:rPr lang="en-US" sz="3200" dirty="0">
              <a:solidFill>
                <a:schemeClr val="bg1"/>
              </a:solidFill>
              <a:latin typeface="Arial Narrow" panose="020B0606020202030204" pitchFamily="34" charset="0"/>
            </a:rPr>
            <a:t>the major recommendations of the EMS               Pain Mgt Guidelines and </a:t>
          </a:r>
          <a:r>
            <a:rPr lang="en-US" sz="3200" dirty="0">
              <a:solidFill>
                <a:srgbClr val="FFFF00"/>
              </a:solidFill>
              <a:effectLst>
                <a:outerShdw blurRad="38100" dist="38100" dir="2700000" algn="tl">
                  <a:srgbClr val="000000">
                    <a:alpha val="43137"/>
                  </a:srgbClr>
                </a:outerShdw>
              </a:effectLst>
              <a:latin typeface="Arial Narrow" panose="020B0606020202030204" pitchFamily="34" charset="0"/>
            </a:rPr>
            <a:t>explain</a:t>
          </a:r>
          <a:r>
            <a:rPr lang="en-US" sz="3200" dirty="0">
              <a:solidFill>
                <a:srgbClr val="002850"/>
              </a:solidFill>
              <a:latin typeface="Arial Narrow" panose="020B0606020202030204" pitchFamily="34" charset="0"/>
            </a:rPr>
            <a:t> </a:t>
          </a:r>
          <a:r>
            <a:rPr lang="en-US" sz="3200" dirty="0">
              <a:solidFill>
                <a:schemeClr val="bg1"/>
              </a:solidFill>
              <a:latin typeface="Arial Narrow" panose="020B0606020202030204" pitchFamily="34" charset="0"/>
            </a:rPr>
            <a:t>their rationales.</a:t>
          </a:r>
          <a:r>
            <a:rPr lang="en-US" sz="3200" dirty="0">
              <a:solidFill>
                <a:srgbClr val="002850"/>
              </a:solidFill>
              <a:latin typeface="Arial Narrow" panose="020B0606020202030204" pitchFamily="34" charset="0"/>
            </a:rPr>
            <a:t>. </a:t>
          </a:r>
        </a:p>
      </dgm:t>
    </dgm:pt>
    <dgm:pt modelId="{716FA69E-D5F5-443A-A5F9-7B339581B047}" type="parTrans" cxnId="{4094CCBA-FFAE-4475-AC55-802D57561232}">
      <dgm:prSet/>
      <dgm:spPr/>
      <dgm:t>
        <a:bodyPr/>
        <a:lstStyle/>
        <a:p>
          <a:endParaRPr lang="en-US"/>
        </a:p>
      </dgm:t>
    </dgm:pt>
    <dgm:pt modelId="{A366EE40-7E1B-425C-9036-3888A80CB428}" type="sibTrans" cxnId="{4094CCBA-FFAE-4475-AC55-802D57561232}">
      <dgm:prSet/>
      <dgm:spPr/>
      <dgm:t>
        <a:bodyPr/>
        <a:lstStyle/>
        <a:p>
          <a:endParaRPr lang="en-US"/>
        </a:p>
      </dgm:t>
    </dgm:pt>
    <dgm:pt modelId="{B4ED6FE8-F94E-4876-AD4C-C2CFCA04E696}">
      <dgm:prSet custT="1"/>
      <dgm:spPr>
        <a:gradFill flip="none" rotWithShape="1">
          <a:gsLst>
            <a:gs pos="0">
              <a:schemeClr val="accent4">
                <a:hueOff val="-3518287"/>
                <a:satOff val="21119"/>
                <a:lumOff val="-1863"/>
                <a:alphaOff val="0"/>
                <a:tint val="100000"/>
                <a:shade val="85000"/>
                <a:satMod val="100000"/>
                <a:lumMod val="100000"/>
              </a:schemeClr>
            </a:gs>
            <a:gs pos="100000">
              <a:srgbClr val="304820"/>
            </a:gs>
          </a:gsLst>
          <a:lin ang="2700000" scaled="1"/>
          <a:tileRect/>
        </a:gradFill>
      </dgm:spPr>
      <dgm:t>
        <a:bodyPr/>
        <a:lstStyle/>
        <a:p>
          <a:pPr algn="l" rtl="0"/>
          <a:r>
            <a:rPr lang="en-US" sz="3200" dirty="0">
              <a:solidFill>
                <a:srgbClr val="FFFF00"/>
              </a:solidFill>
              <a:effectLst>
                <a:outerShdw blurRad="38100" dist="38100" dir="2700000" algn="tl">
                  <a:srgbClr val="000000">
                    <a:alpha val="43137"/>
                  </a:srgbClr>
                </a:outerShdw>
              </a:effectLst>
              <a:latin typeface="Arial Narrow" panose="020B0606020202030204" pitchFamily="34" charset="0"/>
            </a:rPr>
            <a:t>Safely implement </a:t>
          </a:r>
          <a:r>
            <a:rPr lang="en-US" sz="3200" dirty="0">
              <a:solidFill>
                <a:schemeClr val="bg1"/>
              </a:solidFill>
              <a:latin typeface="Arial Narrow" panose="020B0606020202030204" pitchFamily="34" charset="0"/>
            </a:rPr>
            <a:t>EBG for pain management                    within their local protocols.</a:t>
          </a:r>
        </a:p>
      </dgm:t>
    </dgm:pt>
    <dgm:pt modelId="{33028E26-649C-45D0-BD45-44550FD1C07F}" type="parTrans" cxnId="{A4889EFB-4273-421A-B162-64496C091C66}">
      <dgm:prSet/>
      <dgm:spPr/>
      <dgm:t>
        <a:bodyPr/>
        <a:lstStyle/>
        <a:p>
          <a:endParaRPr lang="en-US"/>
        </a:p>
      </dgm:t>
    </dgm:pt>
    <dgm:pt modelId="{AE78D280-F559-4260-872C-947EE83A26E9}" type="sibTrans" cxnId="{A4889EFB-4273-421A-B162-64496C091C66}">
      <dgm:prSet/>
      <dgm:spPr/>
      <dgm:t>
        <a:bodyPr/>
        <a:lstStyle/>
        <a:p>
          <a:endParaRPr lang="en-US"/>
        </a:p>
      </dgm:t>
    </dgm:pt>
    <dgm:pt modelId="{F6A2682C-148B-4D01-86F5-D79264610F8F}">
      <dgm:prSet custT="1"/>
      <dgm:spPr>
        <a:gradFill rotWithShape="0">
          <a:gsLst>
            <a:gs pos="0">
              <a:srgbClr val="003366"/>
            </a:gs>
            <a:gs pos="100000">
              <a:srgbClr val="001D3A"/>
            </a:gs>
          </a:gsLst>
        </a:gradFill>
      </dgm:spPr>
      <dgm:t>
        <a:bodyPr/>
        <a:lstStyle/>
        <a:p>
          <a:pPr algn="l" rtl="0"/>
          <a:r>
            <a:rPr lang="en-US" sz="3200" dirty="0">
              <a:solidFill>
                <a:srgbClr val="FFFF00"/>
              </a:solidFill>
              <a:effectLst>
                <a:outerShdw blurRad="38100" dist="38100" dir="2700000" algn="tl">
                  <a:srgbClr val="000000">
                    <a:alpha val="43137"/>
                  </a:srgbClr>
                </a:outerShdw>
              </a:effectLst>
              <a:latin typeface="Arial Narrow" panose="020B0606020202030204" pitchFamily="34" charset="0"/>
            </a:rPr>
            <a:t>Defend the need </a:t>
          </a:r>
          <a:r>
            <a:rPr lang="en-US" sz="3200" dirty="0">
              <a:solidFill>
                <a:srgbClr val="FFFF00"/>
              </a:solidFill>
              <a:latin typeface="Arial Narrow" panose="020B0606020202030204" pitchFamily="34" charset="0"/>
            </a:rPr>
            <a:t>for </a:t>
          </a:r>
          <a:r>
            <a:rPr lang="en-US" sz="3200" dirty="0">
              <a:solidFill>
                <a:schemeClr val="bg1"/>
              </a:solidFill>
              <a:latin typeface="Arial Narrow" panose="020B0606020202030204" pitchFamily="34" charset="0"/>
            </a:rPr>
            <a:t>person-centered EMS                         pain management based on quality evidence.</a:t>
          </a:r>
        </a:p>
      </dgm:t>
    </dgm:pt>
    <dgm:pt modelId="{7A969445-CBCA-4826-A30F-AC380C8EDF17}" type="parTrans" cxnId="{0869DC09-08B4-425C-B69E-34E2F22AA013}">
      <dgm:prSet/>
      <dgm:spPr/>
      <dgm:t>
        <a:bodyPr/>
        <a:lstStyle/>
        <a:p>
          <a:endParaRPr lang="en-US"/>
        </a:p>
      </dgm:t>
    </dgm:pt>
    <dgm:pt modelId="{7E3D8434-C571-4E92-A980-D53A28225F9E}" type="sibTrans" cxnId="{0869DC09-08B4-425C-B69E-34E2F22AA013}">
      <dgm:prSet/>
      <dgm:spPr/>
      <dgm:t>
        <a:bodyPr/>
        <a:lstStyle/>
        <a:p>
          <a:endParaRPr lang="en-US"/>
        </a:p>
      </dgm:t>
    </dgm:pt>
    <dgm:pt modelId="{78BC3036-7468-467B-A5FE-E83E54173E68}" type="pres">
      <dgm:prSet presAssocID="{92FE452F-153A-4209-9E1B-FDFE090C2496}" presName="linear" presStyleCnt="0">
        <dgm:presLayoutVars>
          <dgm:animLvl val="lvl"/>
          <dgm:resizeHandles val="exact"/>
        </dgm:presLayoutVars>
      </dgm:prSet>
      <dgm:spPr/>
    </dgm:pt>
    <dgm:pt modelId="{EDC876DF-945A-410F-8E23-662CDC6FE794}" type="pres">
      <dgm:prSet presAssocID="{9FFA2E10-07E2-4682-88F7-C1E61B3977ED}" presName="parentText" presStyleLbl="node1" presStyleIdx="0" presStyleCnt="3" custLinFactNeighborY="-28081">
        <dgm:presLayoutVars>
          <dgm:chMax val="0"/>
          <dgm:bulletEnabled val="1"/>
        </dgm:presLayoutVars>
      </dgm:prSet>
      <dgm:spPr/>
    </dgm:pt>
    <dgm:pt modelId="{038E1404-8FE3-4CFD-9622-44A8ACA6DB81}" type="pres">
      <dgm:prSet presAssocID="{A366EE40-7E1B-425C-9036-3888A80CB428}" presName="spacer" presStyleCnt="0"/>
      <dgm:spPr/>
    </dgm:pt>
    <dgm:pt modelId="{5684F1F1-8B0C-4818-AD59-0A408691BCA0}" type="pres">
      <dgm:prSet presAssocID="{B4ED6FE8-F94E-4876-AD4C-C2CFCA04E696}" presName="parentText" presStyleLbl="node1" presStyleIdx="1" presStyleCnt="3" custLinFactNeighborY="-31012">
        <dgm:presLayoutVars>
          <dgm:chMax val="0"/>
          <dgm:bulletEnabled val="1"/>
        </dgm:presLayoutVars>
      </dgm:prSet>
      <dgm:spPr/>
    </dgm:pt>
    <dgm:pt modelId="{FFC98FFA-B043-471E-BD5A-DC4F76590765}" type="pres">
      <dgm:prSet presAssocID="{AE78D280-F559-4260-872C-947EE83A26E9}" presName="spacer" presStyleCnt="0"/>
      <dgm:spPr/>
    </dgm:pt>
    <dgm:pt modelId="{71FBEC4A-2F07-435D-9E7C-494101BD8234}" type="pres">
      <dgm:prSet presAssocID="{F6A2682C-148B-4D01-86F5-D79264610F8F}" presName="parentText" presStyleLbl="node1" presStyleIdx="2" presStyleCnt="3">
        <dgm:presLayoutVars>
          <dgm:chMax val="0"/>
          <dgm:bulletEnabled val="1"/>
        </dgm:presLayoutVars>
      </dgm:prSet>
      <dgm:spPr/>
    </dgm:pt>
  </dgm:ptLst>
  <dgm:cxnLst>
    <dgm:cxn modelId="{0869DC09-08B4-425C-B69E-34E2F22AA013}" srcId="{92FE452F-153A-4209-9E1B-FDFE090C2496}" destId="{F6A2682C-148B-4D01-86F5-D79264610F8F}" srcOrd="2" destOrd="0" parTransId="{7A969445-CBCA-4826-A30F-AC380C8EDF17}" sibTransId="{7E3D8434-C571-4E92-A980-D53A28225F9E}"/>
    <dgm:cxn modelId="{B6C6641B-DB7A-4EF4-B7E4-081E2BCB8DBC}" type="presOf" srcId="{9FFA2E10-07E2-4682-88F7-C1E61B3977ED}" destId="{EDC876DF-945A-410F-8E23-662CDC6FE794}" srcOrd="0" destOrd="0" presId="urn:microsoft.com/office/officeart/2005/8/layout/vList2"/>
    <dgm:cxn modelId="{AE67AF66-BE4E-44F9-A78F-DE6ABA277866}" type="presOf" srcId="{F6A2682C-148B-4D01-86F5-D79264610F8F}" destId="{71FBEC4A-2F07-435D-9E7C-494101BD8234}" srcOrd="0" destOrd="0" presId="urn:microsoft.com/office/officeart/2005/8/layout/vList2"/>
    <dgm:cxn modelId="{775EB773-8CB4-4B1A-86E1-3224192A8CB5}" type="presOf" srcId="{B4ED6FE8-F94E-4876-AD4C-C2CFCA04E696}" destId="{5684F1F1-8B0C-4818-AD59-0A408691BCA0}" srcOrd="0" destOrd="0" presId="urn:microsoft.com/office/officeart/2005/8/layout/vList2"/>
    <dgm:cxn modelId="{3ADC167F-836C-4670-93C8-F0DBA7F23B86}" type="presOf" srcId="{92FE452F-153A-4209-9E1B-FDFE090C2496}" destId="{78BC3036-7468-467B-A5FE-E83E54173E68}" srcOrd="0" destOrd="0" presId="urn:microsoft.com/office/officeart/2005/8/layout/vList2"/>
    <dgm:cxn modelId="{4094CCBA-FFAE-4475-AC55-802D57561232}" srcId="{92FE452F-153A-4209-9E1B-FDFE090C2496}" destId="{9FFA2E10-07E2-4682-88F7-C1E61B3977ED}" srcOrd="0" destOrd="0" parTransId="{716FA69E-D5F5-443A-A5F9-7B339581B047}" sibTransId="{A366EE40-7E1B-425C-9036-3888A80CB428}"/>
    <dgm:cxn modelId="{A4889EFB-4273-421A-B162-64496C091C66}" srcId="{92FE452F-153A-4209-9E1B-FDFE090C2496}" destId="{B4ED6FE8-F94E-4876-AD4C-C2CFCA04E696}" srcOrd="1" destOrd="0" parTransId="{33028E26-649C-45D0-BD45-44550FD1C07F}" sibTransId="{AE78D280-F559-4260-872C-947EE83A26E9}"/>
    <dgm:cxn modelId="{D8AA1DA2-3B47-4E49-ABA6-87251EEAC0F7}" type="presParOf" srcId="{78BC3036-7468-467B-A5FE-E83E54173E68}" destId="{EDC876DF-945A-410F-8E23-662CDC6FE794}" srcOrd="0" destOrd="0" presId="urn:microsoft.com/office/officeart/2005/8/layout/vList2"/>
    <dgm:cxn modelId="{05C9C0F3-06FE-448D-BDC9-82DC6943DAC4}" type="presParOf" srcId="{78BC3036-7468-467B-A5FE-E83E54173E68}" destId="{038E1404-8FE3-4CFD-9622-44A8ACA6DB81}" srcOrd="1" destOrd="0" presId="urn:microsoft.com/office/officeart/2005/8/layout/vList2"/>
    <dgm:cxn modelId="{204DDE37-1683-414C-AB30-D47B658C9D9A}" type="presParOf" srcId="{78BC3036-7468-467B-A5FE-E83E54173E68}" destId="{5684F1F1-8B0C-4818-AD59-0A408691BCA0}" srcOrd="2" destOrd="0" presId="urn:microsoft.com/office/officeart/2005/8/layout/vList2"/>
    <dgm:cxn modelId="{64C73457-01BE-4EFD-A2DA-EBF532A21AC9}" type="presParOf" srcId="{78BC3036-7468-467B-A5FE-E83E54173E68}" destId="{FFC98FFA-B043-471E-BD5A-DC4F76590765}" srcOrd="3" destOrd="0" presId="urn:microsoft.com/office/officeart/2005/8/layout/vList2"/>
    <dgm:cxn modelId="{03A3480E-2196-4298-B501-0AC281A21104}" type="presParOf" srcId="{78BC3036-7468-467B-A5FE-E83E54173E68}" destId="{71FBEC4A-2F07-435D-9E7C-494101BD8234}" srcOrd="4"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2308F-1B98-4BC8-BAD8-639FF369308B}">
      <dsp:nvSpPr>
        <dsp:cNvPr id="0" name=""/>
        <dsp:cNvSpPr/>
      </dsp:nvSpPr>
      <dsp:spPr>
        <a:xfrm>
          <a:off x="-6221395" y="-952064"/>
          <a:ext cx="7407990" cy="7407990"/>
        </a:xfrm>
        <a:prstGeom prst="blockArc">
          <a:avLst>
            <a:gd name="adj1" fmla="val 18900000"/>
            <a:gd name="adj2" fmla="val 2700000"/>
            <a:gd name="adj3" fmla="val 292"/>
          </a:avLst>
        </a:pr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A43F608-335D-483B-8804-684755B768D4}">
      <dsp:nvSpPr>
        <dsp:cNvPr id="0" name=""/>
        <dsp:cNvSpPr/>
      </dsp:nvSpPr>
      <dsp:spPr>
        <a:xfrm>
          <a:off x="763936" y="431095"/>
          <a:ext cx="7759597" cy="1272382"/>
        </a:xfrm>
        <a:prstGeom prst="rect">
          <a:avLst/>
        </a:prstGeom>
        <a:gradFill flip="none" rotWithShape="1">
          <a:gsLst>
            <a:gs pos="0">
              <a:srgbClr val="353B39"/>
            </a:gs>
            <a:gs pos="100000">
              <a:srgbClr val="7A9288"/>
            </a:gs>
          </a:gsLst>
          <a:lin ang="2700000" scaled="1"/>
          <a:tileRect/>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3738"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effectLst>
                <a:outerShdw blurRad="38100" dist="38100" dir="2700000" algn="tl">
                  <a:srgbClr val="000000">
                    <a:alpha val="43137"/>
                  </a:srgbClr>
                </a:outerShdw>
              </a:effectLst>
              <a:latin typeface="Arial Narrow" panose="020B0606020202030204" pitchFamily="34" charset="0"/>
            </a:rPr>
            <a:t>Develop a set of EBGs for EMS pain mgt building on the AHRQ findings</a:t>
          </a:r>
        </a:p>
      </dsp:txBody>
      <dsp:txXfrm>
        <a:off x="763936" y="431095"/>
        <a:ext cx="7759597" cy="1272382"/>
      </dsp:txXfrm>
    </dsp:sp>
    <dsp:sp modelId="{5166EBC5-A521-4BDC-8F51-7959512E6DD8}">
      <dsp:nvSpPr>
        <dsp:cNvPr id="0" name=""/>
        <dsp:cNvSpPr/>
      </dsp:nvSpPr>
      <dsp:spPr>
        <a:xfrm>
          <a:off x="75953" y="412789"/>
          <a:ext cx="1375965" cy="1375965"/>
        </a:xfrm>
        <a:prstGeom prst="ellipse">
          <a:avLst/>
        </a:prstGeom>
        <a:blipFill rotWithShape="0">
          <a:blip xmlns:r="http://schemas.openxmlformats.org/officeDocument/2006/relationships" r:embed="rId1" cstate="email">
            <a:extLst>
              <a:ext uri="{28A0092B-C50C-407E-A947-70E740481C1C}">
                <a14:useLocalDpi xmlns:a14="http://schemas.microsoft.com/office/drawing/2010/main" val="0"/>
              </a:ext>
            </a:extLst>
          </a:blip>
          <a:stretch>
            <a:fillRect/>
          </a:stretch>
        </a:blip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097CF3A-573A-47E7-A149-AE8E3F32E030}">
      <dsp:nvSpPr>
        <dsp:cNvPr id="0" name=""/>
        <dsp:cNvSpPr/>
      </dsp:nvSpPr>
      <dsp:spPr>
        <a:xfrm>
          <a:off x="1164066" y="2055054"/>
          <a:ext cx="7359466" cy="1393753"/>
        </a:xfrm>
        <a:prstGeom prst="rect">
          <a:avLst/>
        </a:prstGeom>
        <a:gradFill flip="none" rotWithShape="1">
          <a:gsLst>
            <a:gs pos="33000">
              <a:srgbClr val="567044"/>
            </a:gs>
            <a:gs pos="100000">
              <a:schemeClr val="accent4">
                <a:hueOff val="-3518287"/>
                <a:satOff val="21119"/>
                <a:lumOff val="-1863"/>
                <a:alphaOff val="0"/>
                <a:tint val="90000"/>
                <a:shade val="100000"/>
                <a:satMod val="150000"/>
                <a:lumMod val="100000"/>
              </a:schemeClr>
            </a:gs>
          </a:gsLst>
          <a:lin ang="2700000" scaled="1"/>
          <a:tileRect/>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3738"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effectLst>
                <a:outerShdw blurRad="38100" dist="38100" dir="2700000" algn="tl">
                  <a:srgbClr val="000000">
                    <a:alpha val="43137"/>
                  </a:srgbClr>
                </a:outerShdw>
              </a:effectLst>
              <a:latin typeface="Arial Narrow" panose="020B0606020202030204" pitchFamily="34" charset="0"/>
            </a:rPr>
            <a:t>Develop performance measures for pain management and patient care guidelines</a:t>
          </a:r>
        </a:p>
      </dsp:txBody>
      <dsp:txXfrm>
        <a:off x="1164066" y="2055054"/>
        <a:ext cx="7359466" cy="1393753"/>
      </dsp:txXfrm>
    </dsp:sp>
    <dsp:sp modelId="{F5469A96-53B3-48DA-A1CC-E9B7727FAF96}">
      <dsp:nvSpPr>
        <dsp:cNvPr id="0" name=""/>
        <dsp:cNvSpPr/>
      </dsp:nvSpPr>
      <dsp:spPr>
        <a:xfrm>
          <a:off x="476084" y="2063948"/>
          <a:ext cx="1375965" cy="1375965"/>
        </a:xfrm>
        <a:prstGeom prst="ellipse">
          <a:avLst/>
        </a:prstGeom>
        <a:blipFill rotWithShape="0">
          <a:blip xmlns:r="http://schemas.openxmlformats.org/officeDocument/2006/relationships" r:embed="rId2" cstate="email">
            <a:extLst>
              <a:ext uri="{28A0092B-C50C-407E-A947-70E740481C1C}">
                <a14:useLocalDpi xmlns:a14="http://schemas.microsoft.com/office/drawing/2010/main" val="0"/>
              </a:ext>
            </a:extLst>
          </a:blip>
          <a:stretch>
            <a:fillRect/>
          </a:stretch>
        </a:blipFill>
        <a:ln w="9525" cap="flat" cmpd="sng" algn="ctr">
          <a:solidFill>
            <a:schemeClr val="accent4">
              <a:hueOff val="-49394"/>
              <a:satOff val="-1759"/>
              <a:lumOff val="-8333"/>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91BD0A4-BF31-4B71-A197-1965C11EDC1A}">
      <dsp:nvSpPr>
        <dsp:cNvPr id="0" name=""/>
        <dsp:cNvSpPr/>
      </dsp:nvSpPr>
      <dsp:spPr>
        <a:xfrm>
          <a:off x="763936" y="3762720"/>
          <a:ext cx="7759597" cy="1280737"/>
        </a:xfrm>
        <a:prstGeom prst="rect">
          <a:avLst/>
        </a:prstGeom>
        <a:gradFill rotWithShape="0">
          <a:gsLst>
            <a:gs pos="0">
              <a:srgbClr val="000000"/>
            </a:gs>
            <a:gs pos="100000">
              <a:srgbClr val="001D3A"/>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3738"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latin typeface="Arial Narrow" panose="020B0606020202030204" pitchFamily="34" charset="0"/>
            </a:rPr>
            <a:t>Develop educational materials for EMS clinicians to roll out the EBG and patient care guidelines</a:t>
          </a:r>
        </a:p>
      </dsp:txBody>
      <dsp:txXfrm>
        <a:off x="763936" y="3762720"/>
        <a:ext cx="7759597" cy="1280737"/>
      </dsp:txXfrm>
    </dsp:sp>
    <dsp:sp modelId="{8E80E957-32DA-40A0-84E4-C63FDEC4A10E}">
      <dsp:nvSpPr>
        <dsp:cNvPr id="0" name=""/>
        <dsp:cNvSpPr/>
      </dsp:nvSpPr>
      <dsp:spPr>
        <a:xfrm>
          <a:off x="75953" y="3715106"/>
          <a:ext cx="1375965" cy="1375965"/>
        </a:xfrm>
        <a:prstGeom prst="ellipse">
          <a:avLst/>
        </a:prstGeom>
        <a:blipFill rotWithShape="0">
          <a:blip xmlns:r="http://schemas.openxmlformats.org/officeDocument/2006/relationships" r:embed="rId3" cstate="email">
            <a:extLst>
              <a:ext uri="{28A0092B-C50C-407E-A947-70E740481C1C}">
                <a14:useLocalDpi xmlns:a14="http://schemas.microsoft.com/office/drawing/2010/main" val="0"/>
              </a:ext>
            </a:extLst>
          </a:blip>
          <a:stretch>
            <a:fillRect/>
          </a:stretch>
        </a:blipFill>
        <a:ln w="9525" cap="flat" cmpd="sng" algn="ctr">
          <a:solidFill>
            <a:schemeClr val="accent4">
              <a:hueOff val="-98787"/>
              <a:satOff val="-3517"/>
              <a:lumOff val="-16665"/>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876DF-945A-410F-8E23-662CDC6FE794}">
      <dsp:nvSpPr>
        <dsp:cNvPr id="0" name=""/>
        <dsp:cNvSpPr/>
      </dsp:nvSpPr>
      <dsp:spPr>
        <a:xfrm>
          <a:off x="0" y="0"/>
          <a:ext cx="8124371" cy="1203929"/>
        </a:xfrm>
        <a:prstGeom prst="roundRect">
          <a:avLst/>
        </a:prstGeom>
        <a:gradFill rotWithShape="0">
          <a:gsLst>
            <a:gs pos="0">
              <a:schemeClr val="tx1"/>
            </a:gs>
            <a:gs pos="100000">
              <a:srgbClr val="800000"/>
            </a:gs>
          </a:gsLst>
          <a:lin ang="5400000" scaled="0"/>
        </a:gradFill>
        <a:ln>
          <a:noFill/>
        </a:ln>
        <a:effectLst>
          <a:outerShdw blurRad="50800" dist="12700" dir="5400000" algn="ctr"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kern="1200" dirty="0">
              <a:solidFill>
                <a:srgbClr val="FFFF00"/>
              </a:solidFill>
              <a:effectLst>
                <a:outerShdw blurRad="38100" dist="38100" dir="2700000" algn="tl">
                  <a:srgbClr val="000000">
                    <a:alpha val="43137"/>
                  </a:srgbClr>
                </a:outerShdw>
              </a:effectLst>
              <a:latin typeface="Arial Narrow" panose="020B0606020202030204" pitchFamily="34" charset="0"/>
            </a:rPr>
            <a:t>Identify</a:t>
          </a:r>
          <a:r>
            <a:rPr lang="en-US" sz="3200" kern="1200" dirty="0">
              <a:solidFill>
                <a:schemeClr val="tx1"/>
              </a:solidFill>
              <a:latin typeface="Arial Narrow" panose="020B0606020202030204" pitchFamily="34" charset="0"/>
            </a:rPr>
            <a:t> </a:t>
          </a:r>
          <a:r>
            <a:rPr lang="en-US" sz="3200" kern="1200" dirty="0">
              <a:solidFill>
                <a:schemeClr val="bg1"/>
              </a:solidFill>
              <a:latin typeface="Arial Narrow" panose="020B0606020202030204" pitchFamily="34" charset="0"/>
            </a:rPr>
            <a:t>the major recommendations of the EMS               Pain Mgt Guidelines and </a:t>
          </a:r>
          <a:r>
            <a:rPr lang="en-US" sz="3200" kern="1200" dirty="0">
              <a:solidFill>
                <a:srgbClr val="FFFF00"/>
              </a:solidFill>
              <a:effectLst>
                <a:outerShdw blurRad="38100" dist="38100" dir="2700000" algn="tl">
                  <a:srgbClr val="000000">
                    <a:alpha val="43137"/>
                  </a:srgbClr>
                </a:outerShdw>
              </a:effectLst>
              <a:latin typeface="Arial Narrow" panose="020B0606020202030204" pitchFamily="34" charset="0"/>
            </a:rPr>
            <a:t>explain</a:t>
          </a:r>
          <a:r>
            <a:rPr lang="en-US" sz="3200" kern="1200" dirty="0">
              <a:solidFill>
                <a:srgbClr val="002850"/>
              </a:solidFill>
              <a:latin typeface="Arial Narrow" panose="020B0606020202030204" pitchFamily="34" charset="0"/>
            </a:rPr>
            <a:t> </a:t>
          </a:r>
          <a:r>
            <a:rPr lang="en-US" sz="3200" kern="1200" dirty="0">
              <a:solidFill>
                <a:schemeClr val="bg1"/>
              </a:solidFill>
              <a:latin typeface="Arial Narrow" panose="020B0606020202030204" pitchFamily="34" charset="0"/>
            </a:rPr>
            <a:t>their rationales.</a:t>
          </a:r>
          <a:r>
            <a:rPr lang="en-US" sz="3200" kern="1200" dirty="0">
              <a:solidFill>
                <a:srgbClr val="002850"/>
              </a:solidFill>
              <a:latin typeface="Arial Narrow" panose="020B0606020202030204" pitchFamily="34" charset="0"/>
            </a:rPr>
            <a:t>. </a:t>
          </a:r>
        </a:p>
      </dsp:txBody>
      <dsp:txXfrm>
        <a:off x="58771" y="58771"/>
        <a:ext cx="8006829" cy="1086387"/>
      </dsp:txXfrm>
    </dsp:sp>
    <dsp:sp modelId="{5684F1F1-8B0C-4818-AD59-0A408691BCA0}">
      <dsp:nvSpPr>
        <dsp:cNvPr id="0" name=""/>
        <dsp:cNvSpPr/>
      </dsp:nvSpPr>
      <dsp:spPr>
        <a:xfrm>
          <a:off x="0" y="1333656"/>
          <a:ext cx="8124371" cy="1203929"/>
        </a:xfrm>
        <a:prstGeom prst="roundRect">
          <a:avLst/>
        </a:prstGeom>
        <a:gradFill flip="none" rotWithShape="1">
          <a:gsLst>
            <a:gs pos="0">
              <a:schemeClr val="accent4">
                <a:hueOff val="-3518287"/>
                <a:satOff val="21119"/>
                <a:lumOff val="-1863"/>
                <a:alphaOff val="0"/>
                <a:tint val="100000"/>
                <a:shade val="85000"/>
                <a:satMod val="100000"/>
                <a:lumMod val="100000"/>
              </a:schemeClr>
            </a:gs>
            <a:gs pos="100000">
              <a:srgbClr val="304820"/>
            </a:gs>
          </a:gsLst>
          <a:lin ang="2700000" scaled="1"/>
          <a:tileRect/>
        </a:gradFill>
        <a:ln>
          <a:noFill/>
        </a:ln>
        <a:effectLst>
          <a:outerShdw blurRad="50800" dist="12700" dir="5400000" algn="ctr"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kern="1200" dirty="0">
              <a:solidFill>
                <a:srgbClr val="FFFF00"/>
              </a:solidFill>
              <a:effectLst>
                <a:outerShdw blurRad="38100" dist="38100" dir="2700000" algn="tl">
                  <a:srgbClr val="000000">
                    <a:alpha val="43137"/>
                  </a:srgbClr>
                </a:outerShdw>
              </a:effectLst>
              <a:latin typeface="Arial Narrow" panose="020B0606020202030204" pitchFamily="34" charset="0"/>
            </a:rPr>
            <a:t>Safely implement </a:t>
          </a:r>
          <a:r>
            <a:rPr lang="en-US" sz="3200" kern="1200" dirty="0">
              <a:solidFill>
                <a:schemeClr val="bg1"/>
              </a:solidFill>
              <a:latin typeface="Arial Narrow" panose="020B0606020202030204" pitchFamily="34" charset="0"/>
            </a:rPr>
            <a:t>EBG for pain management                    within their local protocols.</a:t>
          </a:r>
        </a:p>
      </dsp:txBody>
      <dsp:txXfrm>
        <a:off x="58771" y="1392427"/>
        <a:ext cx="8006829" cy="1086387"/>
      </dsp:txXfrm>
    </dsp:sp>
    <dsp:sp modelId="{71FBEC4A-2F07-435D-9E7C-494101BD8234}">
      <dsp:nvSpPr>
        <dsp:cNvPr id="0" name=""/>
        <dsp:cNvSpPr/>
      </dsp:nvSpPr>
      <dsp:spPr>
        <a:xfrm>
          <a:off x="0" y="2722471"/>
          <a:ext cx="8124371" cy="1203929"/>
        </a:xfrm>
        <a:prstGeom prst="roundRect">
          <a:avLst/>
        </a:prstGeom>
        <a:gradFill rotWithShape="0">
          <a:gsLst>
            <a:gs pos="0">
              <a:srgbClr val="003366"/>
            </a:gs>
            <a:gs pos="100000">
              <a:srgbClr val="001D3A"/>
            </a:gs>
          </a:gsLst>
          <a:path path="circle">
            <a:fillToRect l="100000" t="100000" r="100000" b="100000"/>
          </a:path>
        </a:gradFill>
        <a:ln>
          <a:noFill/>
        </a:ln>
        <a:effectLst>
          <a:outerShdw blurRad="50800" dist="12700" dir="5400000" algn="ctr"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kern="1200" dirty="0">
              <a:solidFill>
                <a:srgbClr val="FFFF00"/>
              </a:solidFill>
              <a:effectLst>
                <a:outerShdw blurRad="38100" dist="38100" dir="2700000" algn="tl">
                  <a:srgbClr val="000000">
                    <a:alpha val="43137"/>
                  </a:srgbClr>
                </a:outerShdw>
              </a:effectLst>
              <a:latin typeface="Arial Narrow" panose="020B0606020202030204" pitchFamily="34" charset="0"/>
            </a:rPr>
            <a:t>Defend the need </a:t>
          </a:r>
          <a:r>
            <a:rPr lang="en-US" sz="3200" kern="1200" dirty="0">
              <a:solidFill>
                <a:srgbClr val="FFFF00"/>
              </a:solidFill>
              <a:latin typeface="Arial Narrow" panose="020B0606020202030204" pitchFamily="34" charset="0"/>
            </a:rPr>
            <a:t>for </a:t>
          </a:r>
          <a:r>
            <a:rPr lang="en-US" sz="3200" kern="1200" dirty="0">
              <a:solidFill>
                <a:schemeClr val="bg1"/>
              </a:solidFill>
              <a:latin typeface="Arial Narrow" panose="020B0606020202030204" pitchFamily="34" charset="0"/>
            </a:rPr>
            <a:t>person-centered EMS                         pain management based on quality evidence.</a:t>
          </a:r>
        </a:p>
      </dsp:txBody>
      <dsp:txXfrm>
        <a:off x="58771" y="2781242"/>
        <a:ext cx="8006829" cy="1086387"/>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8E26A7-D7C7-1146-B75D-6CFE6E09998C}"/>
              </a:ext>
            </a:extLst>
          </p:cNvPr>
          <p:cNvSpPr>
            <a:spLocks noGrp="1"/>
          </p:cNvSpPr>
          <p:nvPr>
            <p:ph type="hdr" sz="quarter"/>
          </p:nvPr>
        </p:nvSpPr>
        <p:spPr>
          <a:xfrm>
            <a:off x="0" y="4"/>
            <a:ext cx="4160520" cy="367030"/>
          </a:xfrm>
          <a:prstGeom prst="rect">
            <a:avLst/>
          </a:prstGeom>
        </p:spPr>
        <p:txBody>
          <a:bodyPr vert="horz" lIns="96605" tIns="48303" rIns="96605" bIns="48303" rtlCol="0"/>
          <a:lstStyle>
            <a:lvl1pPr algn="l">
              <a:defRPr sz="1300"/>
            </a:lvl1pPr>
          </a:lstStyle>
          <a:p>
            <a:r>
              <a:rPr lang="en-US"/>
              <a:t>NASEMSO EMS Pain Management EBG Education     Connie J. Mattera, MS, RN, PM</a:t>
            </a:r>
            <a:endParaRPr lang="en-US" dirty="0"/>
          </a:p>
        </p:txBody>
      </p:sp>
      <p:sp>
        <p:nvSpPr>
          <p:cNvPr id="3" name="Date Placeholder 2">
            <a:extLst>
              <a:ext uri="{FF2B5EF4-FFF2-40B4-BE49-F238E27FC236}">
                <a16:creationId xmlns:a16="http://schemas.microsoft.com/office/drawing/2014/main" id="{CE4235A9-36A9-464E-AEA5-814E715A070F}"/>
              </a:ext>
            </a:extLst>
          </p:cNvPr>
          <p:cNvSpPr>
            <a:spLocks noGrp="1"/>
          </p:cNvSpPr>
          <p:nvPr>
            <p:ph type="dt" sz="quarter" idx="1"/>
          </p:nvPr>
        </p:nvSpPr>
        <p:spPr>
          <a:xfrm>
            <a:off x="5438458" y="4"/>
            <a:ext cx="4160520" cy="367030"/>
          </a:xfrm>
          <a:prstGeom prst="rect">
            <a:avLst/>
          </a:prstGeom>
        </p:spPr>
        <p:txBody>
          <a:bodyPr vert="horz" lIns="96605" tIns="48303" rIns="96605" bIns="48303" rtlCol="0"/>
          <a:lstStyle>
            <a:lvl1pPr algn="r">
              <a:defRPr sz="1300"/>
            </a:lvl1pPr>
          </a:lstStyle>
          <a:p>
            <a:fld id="{3DC5E461-C7A6-F341-9C1F-9E54D4575E0C}" type="datetimeFigureOut">
              <a:rPr lang="en-US" smtClean="0"/>
              <a:t>3/18/22</a:t>
            </a:fld>
            <a:endParaRPr lang="en-US" dirty="0"/>
          </a:p>
        </p:txBody>
      </p:sp>
      <p:sp>
        <p:nvSpPr>
          <p:cNvPr id="4" name="Footer Placeholder 3">
            <a:extLst>
              <a:ext uri="{FF2B5EF4-FFF2-40B4-BE49-F238E27FC236}">
                <a16:creationId xmlns:a16="http://schemas.microsoft.com/office/drawing/2014/main" id="{7F651089-6EE6-1440-8EAE-CEC303F66328}"/>
              </a:ext>
            </a:extLst>
          </p:cNvPr>
          <p:cNvSpPr>
            <a:spLocks noGrp="1"/>
          </p:cNvSpPr>
          <p:nvPr>
            <p:ph type="ftr" sz="quarter" idx="2"/>
          </p:nvPr>
        </p:nvSpPr>
        <p:spPr>
          <a:xfrm>
            <a:off x="0" y="6948172"/>
            <a:ext cx="4160520" cy="367029"/>
          </a:xfrm>
          <a:prstGeom prst="rect">
            <a:avLst/>
          </a:prstGeom>
        </p:spPr>
        <p:txBody>
          <a:bodyPr vert="horz" lIns="96605" tIns="48303" rIns="96605" bIns="48303"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4470B2E5-6810-CC40-9DD2-89C5733B3CD4}"/>
              </a:ext>
            </a:extLst>
          </p:cNvPr>
          <p:cNvSpPr>
            <a:spLocks noGrp="1"/>
          </p:cNvSpPr>
          <p:nvPr>
            <p:ph type="sldNum" sz="quarter" idx="3"/>
          </p:nvPr>
        </p:nvSpPr>
        <p:spPr>
          <a:xfrm>
            <a:off x="5438458" y="6948172"/>
            <a:ext cx="4160520" cy="367029"/>
          </a:xfrm>
          <a:prstGeom prst="rect">
            <a:avLst/>
          </a:prstGeom>
        </p:spPr>
        <p:txBody>
          <a:bodyPr vert="horz" lIns="96605" tIns="48303" rIns="96605" bIns="48303" rtlCol="0" anchor="b"/>
          <a:lstStyle>
            <a:lvl1pPr algn="r">
              <a:defRPr sz="1300"/>
            </a:lvl1pPr>
          </a:lstStyle>
          <a:p>
            <a:fld id="{DBA95385-8DCC-A944-B4B2-5F7762F510C0}" type="slidenum">
              <a:rPr lang="en-US" smtClean="0"/>
              <a:t>‹#›</a:t>
            </a:fld>
            <a:endParaRPr lang="en-US" dirty="0"/>
          </a:p>
        </p:txBody>
      </p:sp>
    </p:spTree>
    <p:extLst>
      <p:ext uri="{BB962C8B-B14F-4D97-AF65-F5344CB8AC3E}">
        <p14:creationId xmlns:p14="http://schemas.microsoft.com/office/powerpoint/2010/main" val="224589427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
            <a:ext cx="4160520" cy="367030"/>
          </a:xfrm>
          <a:prstGeom prst="rect">
            <a:avLst/>
          </a:prstGeom>
        </p:spPr>
        <p:txBody>
          <a:bodyPr vert="horz" lIns="96605" tIns="48303" rIns="96605" bIns="48303" rtlCol="0"/>
          <a:lstStyle>
            <a:lvl1pPr algn="l">
              <a:defRPr sz="1300"/>
            </a:lvl1pPr>
          </a:lstStyle>
          <a:p>
            <a:r>
              <a:rPr lang="en-US"/>
              <a:t>NASEMSO EMS Pain Management EBG Education     Connie J. Mattera, MS, RN, PM</a:t>
            </a:r>
            <a:endParaRPr lang="en-US" dirty="0"/>
          </a:p>
        </p:txBody>
      </p:sp>
      <p:sp>
        <p:nvSpPr>
          <p:cNvPr id="3" name="Date Placeholder 2"/>
          <p:cNvSpPr>
            <a:spLocks noGrp="1"/>
          </p:cNvSpPr>
          <p:nvPr>
            <p:ph type="dt" idx="1"/>
          </p:nvPr>
        </p:nvSpPr>
        <p:spPr>
          <a:xfrm>
            <a:off x="5438458" y="4"/>
            <a:ext cx="4160520" cy="367030"/>
          </a:xfrm>
          <a:prstGeom prst="rect">
            <a:avLst/>
          </a:prstGeom>
        </p:spPr>
        <p:txBody>
          <a:bodyPr vert="horz" lIns="96605" tIns="48303" rIns="96605" bIns="48303" rtlCol="0"/>
          <a:lstStyle>
            <a:lvl1pPr algn="r">
              <a:defRPr sz="1300"/>
            </a:lvl1pPr>
          </a:lstStyle>
          <a:p>
            <a:fld id="{9A3365E0-23F3-0E4F-95D3-C8691C58BED6}" type="datetimeFigureOut">
              <a:rPr lang="en-US" smtClean="0"/>
              <a:t>3/18/22</a:t>
            </a:fld>
            <a:endParaRPr lang="en-US" dirty="0"/>
          </a:p>
        </p:txBody>
      </p:sp>
      <p:sp>
        <p:nvSpPr>
          <p:cNvPr id="4" name="Slide Image Placeholder 3"/>
          <p:cNvSpPr>
            <a:spLocks noGrp="1" noRot="1" noChangeAspect="1"/>
          </p:cNvSpPr>
          <p:nvPr>
            <p:ph type="sldImg" idx="2"/>
          </p:nvPr>
        </p:nvSpPr>
        <p:spPr>
          <a:xfrm>
            <a:off x="3154363" y="914400"/>
            <a:ext cx="3292475" cy="2468563"/>
          </a:xfrm>
          <a:prstGeom prst="rect">
            <a:avLst/>
          </a:prstGeom>
          <a:noFill/>
          <a:ln w="12700">
            <a:solidFill>
              <a:prstClr val="black"/>
            </a:solidFill>
          </a:ln>
        </p:spPr>
        <p:txBody>
          <a:bodyPr vert="horz" lIns="96605" tIns="48303" rIns="96605" bIns="48303" rtlCol="0" anchor="ctr"/>
          <a:lstStyle/>
          <a:p>
            <a:endParaRPr lang="en-US" dirty="0"/>
          </a:p>
        </p:txBody>
      </p:sp>
      <p:sp>
        <p:nvSpPr>
          <p:cNvPr id="5" name="Notes Placeholder 4"/>
          <p:cNvSpPr>
            <a:spLocks noGrp="1"/>
          </p:cNvSpPr>
          <p:nvPr>
            <p:ph type="body" sz="quarter" idx="3"/>
          </p:nvPr>
        </p:nvSpPr>
        <p:spPr>
          <a:xfrm>
            <a:off x="960120" y="3520443"/>
            <a:ext cx="7680960" cy="2880360"/>
          </a:xfrm>
          <a:prstGeom prst="rect">
            <a:avLst/>
          </a:prstGeom>
        </p:spPr>
        <p:txBody>
          <a:bodyPr vert="horz" lIns="96605" tIns="48303" rIns="96605" bIns="4830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172"/>
            <a:ext cx="4160520" cy="367029"/>
          </a:xfrm>
          <a:prstGeom prst="rect">
            <a:avLst/>
          </a:prstGeom>
        </p:spPr>
        <p:txBody>
          <a:bodyPr vert="horz" lIns="96605" tIns="48303" rIns="96605" bIns="48303" rtlCol="0" anchor="b"/>
          <a:lstStyle>
            <a:lvl1pPr algn="l">
              <a:defRPr sz="1300"/>
            </a:lvl1pPr>
          </a:lstStyle>
          <a:p>
            <a:endParaRPr lang="en-US" dirty="0"/>
          </a:p>
        </p:txBody>
      </p:sp>
      <p:sp>
        <p:nvSpPr>
          <p:cNvPr id="7" name="Slide Number Placeholder 6"/>
          <p:cNvSpPr>
            <a:spLocks noGrp="1"/>
          </p:cNvSpPr>
          <p:nvPr>
            <p:ph type="sldNum" sz="quarter" idx="5"/>
          </p:nvPr>
        </p:nvSpPr>
        <p:spPr>
          <a:xfrm>
            <a:off x="5438458" y="6948172"/>
            <a:ext cx="4160520" cy="367029"/>
          </a:xfrm>
          <a:prstGeom prst="rect">
            <a:avLst/>
          </a:prstGeom>
        </p:spPr>
        <p:txBody>
          <a:bodyPr vert="horz" lIns="96605" tIns="48303" rIns="96605" bIns="48303" rtlCol="0" anchor="b"/>
          <a:lstStyle>
            <a:lvl1pPr algn="r">
              <a:defRPr sz="1300"/>
            </a:lvl1pPr>
          </a:lstStyle>
          <a:p>
            <a:fld id="{388D3E44-FB86-8340-8E91-D6A9CC24F3B6}" type="slidenum">
              <a:rPr lang="en-US" smtClean="0"/>
              <a:t>‹#›</a:t>
            </a:fld>
            <a:endParaRPr lang="en-US" dirty="0"/>
          </a:p>
        </p:txBody>
      </p:sp>
    </p:spTree>
    <p:extLst>
      <p:ext uri="{BB962C8B-B14F-4D97-AF65-F5344CB8AC3E}">
        <p14:creationId xmlns:p14="http://schemas.microsoft.com/office/powerpoint/2010/main" val="1142434686"/>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nasemso.org/projects/prehospital-pain-management-eb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nasemso.org/wp-content/uploads/Overview-of-GRADE-Methodology-for-Developing-Evidence-Based-Guidelines.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tandfonline.com/doi/full/10.1080/10903127.2021.2018073"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tandfonline.com/doi/full/10.1080/10903127.2021.2018074"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nasemso.org/projects/prehospital-pain-management-eb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mailto:cmattera@nch.org"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nasemso.org/wp-content/uploads/EDUC-RESOURCE-Pain-Management-Slides-NASEMSO-CE-11.5.21-notes.pdf" TargetMode="External"/><Relationship Id="rId3" Type="http://schemas.openxmlformats.org/officeDocument/2006/relationships/hyperlink" Target="https://www.tandfonline.com/doi/full/10.1080/10903127.2021.2018073" TargetMode="External"/><Relationship Id="rId7" Type="http://schemas.openxmlformats.org/officeDocument/2006/relationships/hyperlink" Target="https://nasemso.org/wp-content/uploads/EDUC-RESOURCE-Pain-Management-Slides-NASEMSO-CE-11.5.21.pptx"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nasemso.org/wp-content/uploads/Pediatric-IN-Fentanyl-final-to-NHTSA.pdf" TargetMode="External"/><Relationship Id="rId5" Type="http://schemas.openxmlformats.org/officeDocument/2006/relationships/hyperlink" Target="https://nasemso.org/wp-content/uploads/PainMngmntEBG-ModelProtocol_Final_5-31-21.pdf" TargetMode="External"/><Relationship Id="rId10" Type="http://schemas.openxmlformats.org/officeDocument/2006/relationships/hyperlink" Target="https://nasemso.org/wp-content/uploads/EDUC-RESOURCE-Drug-Profiles-Pain-Management-2021.pdf" TargetMode="External"/><Relationship Id="rId4" Type="http://schemas.openxmlformats.org/officeDocument/2006/relationships/hyperlink" Target="https://www.tandfonline.com/doi/full/10.1080/10903127.2021.2018074" TargetMode="External"/><Relationship Id="rId9" Type="http://schemas.openxmlformats.org/officeDocument/2006/relationships/hyperlink" Target="https://nasemso.org/wp-content/uploads/EDUC-RESOURCE-Lesson-Plan-Pain-Management-EBG-2021.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One of the most frequent conditions encountered by EMS professionals in the field is pain. While appropriate use of controlled substances is within the standard of care for treating pain in the prehospital setting, the opioid crisis currently facing the nation has fueled an urgent need to develop evidence-based recommendations on the prehospital use of analgesics. </a:t>
            </a:r>
            <a:r>
              <a:rPr lang="en-US" sz="1200" kern="1200" dirty="0">
                <a:solidFill>
                  <a:schemeClr val="tx1"/>
                </a:solidFill>
                <a:effectLst/>
                <a:latin typeface="+mn-lt"/>
                <a:ea typeface="+mn-ea"/>
                <a:cs typeface="+mn-cs"/>
              </a:rPr>
              <a:t>For full information see: </a:t>
            </a:r>
            <a:r>
              <a:rPr lang="en-US" sz="1200" u="sng" kern="1200" dirty="0">
                <a:solidFill>
                  <a:schemeClr val="tx1"/>
                </a:solidFill>
                <a:effectLst/>
                <a:latin typeface="+mn-lt"/>
                <a:ea typeface="+mn-ea"/>
                <a:cs typeface="+mn-cs"/>
                <a:hlinkClick r:id="rId3"/>
              </a:rPr>
              <a:t>https://nasemso.org/projects/prehospital-pain-management-ebg/</a:t>
            </a:r>
            <a:r>
              <a:rPr lang="en-US" sz="1200" kern="1200" dirty="0">
                <a:solidFill>
                  <a:schemeClr val="tx1"/>
                </a:solidFill>
                <a:effectLst/>
                <a:latin typeface="+mn-lt"/>
                <a:ea typeface="+mn-ea"/>
                <a:cs typeface="+mn-cs"/>
              </a:rPr>
              <a:t> </a:t>
            </a:r>
            <a:endParaRPr lang="en-US" dirty="0"/>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1</a:t>
            </a:fld>
            <a:endParaRPr lang="en-US" dirty="0"/>
          </a:p>
        </p:txBody>
      </p:sp>
    </p:spTree>
    <p:extLst>
      <p:ext uri="{BB962C8B-B14F-4D97-AF65-F5344CB8AC3E}">
        <p14:creationId xmlns:p14="http://schemas.microsoft.com/office/powerpoint/2010/main" val="3969325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8D3E44-FB86-8340-8E91-D6A9CC24F3B6}" type="slidenum">
              <a:rPr lang="en-US" smtClean="0"/>
              <a:t>12</a:t>
            </a:fld>
            <a:endParaRPr lang="en-US" dirty="0"/>
          </a:p>
        </p:txBody>
      </p:sp>
      <p:sp>
        <p:nvSpPr>
          <p:cNvPr id="5" name="Header Placeholder 4"/>
          <p:cNvSpPr>
            <a:spLocks noGrp="1"/>
          </p:cNvSpPr>
          <p:nvPr>
            <p:ph type="hdr" sz="quarter" idx="11"/>
          </p:nvPr>
        </p:nvSpPr>
        <p:spPr/>
        <p:txBody>
          <a:bodyPr/>
          <a:lstStyle/>
          <a:p>
            <a:r>
              <a:rPr lang="en-US"/>
              <a:t>NASEMSO EMS Pain Management EBG Education     Connie J. Mattera, MS, RN, PM</a:t>
            </a:r>
            <a:endParaRPr lang="en-US" dirty="0"/>
          </a:p>
        </p:txBody>
      </p:sp>
    </p:spTree>
    <p:extLst>
      <p:ext uri="{BB962C8B-B14F-4D97-AF65-F5344CB8AC3E}">
        <p14:creationId xmlns:p14="http://schemas.microsoft.com/office/powerpoint/2010/main" val="7327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For an overview of GRADE methodology, see: </a:t>
            </a:r>
            <a:r>
              <a:rPr lang="en-US" sz="1200" u="sng" dirty="0">
                <a:solidFill>
                  <a:srgbClr val="0563C1"/>
                </a:solidFill>
                <a:effectLst/>
                <a:latin typeface="Arial" panose="020B0604020202020204" pitchFamily="34" charset="0"/>
                <a:ea typeface="Calibri" panose="020F0502020204030204" pitchFamily="34" charset="0"/>
                <a:hlinkClick r:id="rId3"/>
              </a:rPr>
              <a:t>https://nasemso.org/wp-content/uploads/Overview-of-GRADE-Methodology-for-Developing-Evidence-Based-Guidelines.pdf</a:t>
            </a:r>
            <a:endParaRPr lang="en-US" dirty="0"/>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13</a:t>
            </a:fld>
            <a:endParaRPr lang="en-US" dirty="0"/>
          </a:p>
        </p:txBody>
      </p:sp>
    </p:spTree>
    <p:extLst>
      <p:ext uri="{BB962C8B-B14F-4D97-AF65-F5344CB8AC3E}">
        <p14:creationId xmlns:p14="http://schemas.microsoft.com/office/powerpoint/2010/main" val="399079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dirty="0">
                <a:effectLst/>
                <a:latin typeface="Arial" panose="020B0604020202020204" pitchFamily="34" charset="0"/>
                <a:ea typeface="Calibri" panose="020F0502020204030204" pitchFamily="34" charset="0"/>
              </a:rPr>
              <a:t>The articles are available at </a:t>
            </a:r>
            <a:r>
              <a:rPr lang="en-US" sz="1100" u="sng" dirty="0">
                <a:solidFill>
                  <a:srgbClr val="0563C1"/>
                </a:solidFill>
                <a:effectLst/>
                <a:latin typeface="Arial" panose="020B0604020202020204" pitchFamily="34" charset="0"/>
                <a:ea typeface="Calibri" panose="020F0502020204030204" pitchFamily="34" charset="0"/>
                <a:hlinkClick r:id="rId3"/>
              </a:rPr>
              <a:t>EBGs for Pain Management: Recommendations</a:t>
            </a:r>
            <a:r>
              <a:rPr lang="en-US" sz="1100" dirty="0">
                <a:effectLst/>
                <a:latin typeface="Arial" panose="020B0604020202020204" pitchFamily="34" charset="0"/>
                <a:ea typeface="Calibri" panose="020F0502020204030204" pitchFamily="34" charset="0"/>
              </a:rPr>
              <a:t> and</a:t>
            </a:r>
            <a:r>
              <a:rPr lang="en-US" sz="1100" u="sng" dirty="0">
                <a:solidFill>
                  <a:srgbClr val="0563C1"/>
                </a:solidFill>
                <a:effectLst/>
                <a:latin typeface="Arial" panose="020B0604020202020204" pitchFamily="34" charset="0"/>
                <a:ea typeface="Calibri" panose="020F0502020204030204" pitchFamily="34" charset="0"/>
                <a:hlinkClick r:id="rId4"/>
              </a:rPr>
              <a:t> EBGs for Pain Management: Literature and Methods</a:t>
            </a:r>
            <a:endParaRPr lang="en-US" sz="1100" dirty="0">
              <a:effectLst/>
              <a:latin typeface="Arial" panose="020B0604020202020204" pitchFamily="34" charset="0"/>
              <a:ea typeface="Calibri" panose="020F0502020204030204" pitchFamily="34" charset="0"/>
            </a:endParaRPr>
          </a:p>
          <a:p>
            <a:pPr marL="0" marR="0">
              <a:spcBef>
                <a:spcPts val="0"/>
              </a:spcBef>
              <a:spcAft>
                <a:spcPts val="0"/>
              </a:spcAft>
            </a:pPr>
            <a:r>
              <a:rPr lang="en-US" sz="1100" dirty="0">
                <a:effectLst/>
                <a:latin typeface="Arial" panose="020B0604020202020204" pitchFamily="34" charset="0"/>
                <a:ea typeface="Calibri" panose="020F0502020204030204" pitchFamily="34" charset="0"/>
              </a:rPr>
              <a:t> </a:t>
            </a:r>
          </a:p>
          <a:p>
            <a:pPr marL="0" marR="0">
              <a:spcBef>
                <a:spcPts val="0"/>
              </a:spcBef>
              <a:spcAft>
                <a:spcPts val="0"/>
              </a:spcAft>
            </a:pPr>
            <a:r>
              <a:rPr lang="en-US" sz="1100" dirty="0">
                <a:effectLst/>
                <a:latin typeface="Arial" panose="020B0604020202020204" pitchFamily="34" charset="0"/>
                <a:ea typeface="Calibri" panose="020F0502020204030204" pitchFamily="34" charset="0"/>
              </a:rPr>
              <a:t>We strongly suggest that these are available to the educators and participants when local roll-out of these guidelines or this presentation occurs.</a:t>
            </a:r>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14</a:t>
            </a:fld>
            <a:endParaRPr lang="en-US" dirty="0"/>
          </a:p>
        </p:txBody>
      </p:sp>
    </p:spTree>
    <p:extLst>
      <p:ext uri="{BB962C8B-B14F-4D97-AF65-F5344CB8AC3E}">
        <p14:creationId xmlns:p14="http://schemas.microsoft.com/office/powerpoint/2010/main" val="909753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050" dirty="0">
                <a:effectLst/>
                <a:latin typeface="Arial" panose="020B0604020202020204" pitchFamily="34" charset="0"/>
                <a:ea typeface="Calibri" panose="020F0502020204030204" pitchFamily="34" charset="0"/>
              </a:rPr>
              <a:t>Education on the project outcomes and deliverables is designed to meet local preferences and requirements. Ideally, participants will have access to the webinar recording, slide-deck handout, drug profiles, and local policies, drug administration procedures, and protocols. It could be presented as a virtual class or face-to-face with local EMS Medical Director and faculty enhancements. Educators have access to the slides + notes, this faculty storyboard and a sample lesson plan. Supporting information and materials are all available on the NASEMSO website </a:t>
            </a:r>
            <a:r>
              <a:rPr lang="en-US" sz="1050" u="sng" dirty="0">
                <a:solidFill>
                  <a:srgbClr val="0563C1"/>
                </a:solidFill>
                <a:effectLst/>
                <a:latin typeface="Arial" panose="020B0604020202020204" pitchFamily="34" charset="0"/>
                <a:ea typeface="Calibri" panose="020F0502020204030204" pitchFamily="34" charset="0"/>
                <a:hlinkClick r:id="rId3"/>
              </a:rPr>
              <a:t>https://nasemso.org/projects/prehospital-pain-management-ebg/</a:t>
            </a:r>
            <a:r>
              <a:rPr lang="en-US" sz="1050" dirty="0">
                <a:effectLst/>
                <a:latin typeface="Arial" panose="020B0604020202020204" pitchFamily="34" charset="0"/>
                <a:ea typeface="Calibri" panose="020F0502020204030204" pitchFamily="34" charset="0"/>
              </a:rPr>
              <a:t> </a:t>
            </a:r>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15</a:t>
            </a:fld>
            <a:endParaRPr lang="en-US" dirty="0"/>
          </a:p>
        </p:txBody>
      </p:sp>
    </p:spTree>
    <p:extLst>
      <p:ext uri="{BB962C8B-B14F-4D97-AF65-F5344CB8AC3E}">
        <p14:creationId xmlns:p14="http://schemas.microsoft.com/office/powerpoint/2010/main" val="2579359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effectLst/>
                <a:latin typeface="Arial" panose="020B0604020202020204" pitchFamily="34" charset="0"/>
                <a:ea typeface="Calibri" panose="020F0502020204030204" pitchFamily="34" charset="0"/>
              </a:rPr>
              <a:t>Dr. Panchal is the Director of Research for the National Registry of Emergency Medical Technicians. He oversees the NREMT’s research and serves as mentor to the NREMT’s research fellows. Dr. Panchal also works as an Associate Professor of Emergency Medicine at The Ohio State University </a:t>
            </a:r>
            <a:r>
              <a:rPr lang="en-US" sz="1100" dirty="0" err="1">
                <a:effectLst/>
                <a:latin typeface="Arial" panose="020B0604020202020204" pitchFamily="34" charset="0"/>
                <a:ea typeface="Calibri" panose="020F0502020204030204" pitchFamily="34" charset="0"/>
              </a:rPr>
              <a:t>Wexner</a:t>
            </a:r>
            <a:r>
              <a:rPr lang="en-US" sz="1100" dirty="0">
                <a:effectLst/>
                <a:latin typeface="Arial" panose="020B0604020202020204" pitchFamily="34" charset="0"/>
                <a:ea typeface="Calibri" panose="020F0502020204030204" pitchFamily="34" charset="0"/>
              </a:rPr>
              <a:t> Medical Center. He is the pre-hospital medical director for the Delaware County EMS and the Newark Fire Department.</a:t>
            </a:r>
            <a:endParaRPr lang="en-US" sz="1100" dirty="0"/>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16</a:t>
            </a:fld>
            <a:endParaRPr lang="en-US" dirty="0"/>
          </a:p>
        </p:txBody>
      </p:sp>
    </p:spTree>
    <p:extLst>
      <p:ext uri="{BB962C8B-B14F-4D97-AF65-F5344CB8AC3E}">
        <p14:creationId xmlns:p14="http://schemas.microsoft.com/office/powerpoint/2010/main" val="2269053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8D3E44-FB86-8340-8E91-D6A9CC24F3B6}" type="slidenum">
              <a:rPr lang="en-US" smtClean="0"/>
              <a:t>17</a:t>
            </a:fld>
            <a:endParaRPr lang="en-US" dirty="0"/>
          </a:p>
        </p:txBody>
      </p:sp>
      <p:sp>
        <p:nvSpPr>
          <p:cNvPr id="5" name="Header Placeholder 4"/>
          <p:cNvSpPr>
            <a:spLocks noGrp="1"/>
          </p:cNvSpPr>
          <p:nvPr>
            <p:ph type="hdr" sz="quarter" idx="11"/>
          </p:nvPr>
        </p:nvSpPr>
        <p:spPr/>
        <p:txBody>
          <a:bodyPr/>
          <a:lstStyle/>
          <a:p>
            <a:r>
              <a:rPr lang="en-US"/>
              <a:t>NASEMSO EMS Pain Management EBG Education     Connie J. Mattera, MS, RN, PM</a:t>
            </a:r>
            <a:endParaRPr lang="en-US" dirty="0"/>
          </a:p>
        </p:txBody>
      </p:sp>
    </p:spTree>
    <p:extLst>
      <p:ext uri="{BB962C8B-B14F-4D97-AF65-F5344CB8AC3E}">
        <p14:creationId xmlns:p14="http://schemas.microsoft.com/office/powerpoint/2010/main" val="1719045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Evidence did not suggest a difference in pain severity scores at 5, 10, 15, 20, 25, and 30</a:t>
            </a:r>
            <a:r>
              <a:rPr lang="en-US" sz="1100" baseline="0" dirty="0">
                <a:latin typeface="Arial" panose="020B0604020202020204" pitchFamily="34" charset="0"/>
                <a:cs typeface="Arial" panose="020B0604020202020204" pitchFamily="34" charset="0"/>
              </a:rPr>
              <a:t> minutes after IN administration vs. IM or IV opioids; no clinically significant differences in undesirable effects between the two options. No significant differences in therapeutic effects or adverse effects of fentanyl given IN when compared to IV or IM routes.</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88D3E44-FB86-8340-8E91-D6A9CC24F3B6}" type="slidenum">
              <a:rPr lang="en-US" smtClean="0"/>
              <a:t>18</a:t>
            </a:fld>
            <a:endParaRPr lang="en-US" dirty="0"/>
          </a:p>
        </p:txBody>
      </p:sp>
      <p:sp>
        <p:nvSpPr>
          <p:cNvPr id="5" name="Header Placeholder 4"/>
          <p:cNvSpPr>
            <a:spLocks noGrp="1"/>
          </p:cNvSpPr>
          <p:nvPr>
            <p:ph type="hdr" sz="quarter" idx="11"/>
          </p:nvPr>
        </p:nvSpPr>
        <p:spPr/>
        <p:txBody>
          <a:bodyPr/>
          <a:lstStyle/>
          <a:p>
            <a:r>
              <a:rPr lang="en-US"/>
              <a:t>NASEMSO EMS Pain Management EBG Education     Connie J. Mattera, MS, RN, PM</a:t>
            </a:r>
            <a:endParaRPr lang="en-US" dirty="0"/>
          </a:p>
        </p:txBody>
      </p:sp>
    </p:spTree>
    <p:extLst>
      <p:ext uri="{BB962C8B-B14F-4D97-AF65-F5344CB8AC3E}">
        <p14:creationId xmlns:p14="http://schemas.microsoft.com/office/powerpoint/2010/main" val="2402293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pPr defTabSz="913998">
              <a:defRPr/>
            </a:pPr>
            <a:r>
              <a:rPr lang="en-US" dirty="0">
                <a:solidFill>
                  <a:schemeClr val="bg1"/>
                </a:solidFill>
                <a:latin typeface="Arial" panose="020B0604020202020204" pitchFamily="34" charset="0"/>
                <a:cs typeface="Arial" panose="020B0604020202020204" pitchFamily="34" charset="0"/>
              </a:rPr>
              <a:t>All studies on use of IV APAP done in EDs outside of US</a:t>
            </a:r>
          </a:p>
        </p:txBody>
      </p:sp>
      <p:sp>
        <p:nvSpPr>
          <p:cNvPr id="4" name="Slide Number Placeholder 3"/>
          <p:cNvSpPr>
            <a:spLocks noGrp="1"/>
          </p:cNvSpPr>
          <p:nvPr>
            <p:ph type="sldNum" sz="quarter" idx="10"/>
          </p:nvPr>
        </p:nvSpPr>
        <p:spPr/>
        <p:txBody>
          <a:bodyPr/>
          <a:lstStyle/>
          <a:p>
            <a:fld id="{388D3E44-FB86-8340-8E91-D6A9CC24F3B6}" type="slidenum">
              <a:rPr lang="en-US" smtClean="0"/>
              <a:t>20</a:t>
            </a:fld>
            <a:endParaRPr lang="en-US" dirty="0"/>
          </a:p>
        </p:txBody>
      </p:sp>
      <p:sp>
        <p:nvSpPr>
          <p:cNvPr id="5" name="Header Placeholder 4"/>
          <p:cNvSpPr>
            <a:spLocks noGrp="1"/>
          </p:cNvSpPr>
          <p:nvPr>
            <p:ph type="hdr" sz="quarter" idx="11"/>
          </p:nvPr>
        </p:nvSpPr>
        <p:spPr/>
        <p:txBody>
          <a:bodyPr/>
          <a:lstStyle/>
          <a:p>
            <a:r>
              <a:rPr lang="en-US"/>
              <a:t>NASEMSO EMS Pain Management EBG Education     Connie J. Mattera, MS, RN, PM</a:t>
            </a:r>
            <a:endParaRPr lang="en-US" dirty="0"/>
          </a:p>
        </p:txBody>
      </p:sp>
    </p:spTree>
    <p:extLst>
      <p:ext uri="{BB962C8B-B14F-4D97-AF65-F5344CB8AC3E}">
        <p14:creationId xmlns:p14="http://schemas.microsoft.com/office/powerpoint/2010/main" val="2402293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An excellent reference is available from</a:t>
            </a:r>
            <a:r>
              <a:rPr lang="en-US" sz="1100" baseline="0"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UpToDate® on the differential diagnosis of nausea and vomiting (2021). </a:t>
            </a:r>
          </a:p>
          <a:p>
            <a:r>
              <a:rPr lang="en-US" sz="1100" dirty="0">
                <a:latin typeface="Arial" panose="020B0604020202020204" pitchFamily="34" charset="0"/>
                <a:cs typeface="Arial" panose="020B0604020202020204" pitchFamily="34" charset="0"/>
              </a:rPr>
              <a:t>www.uptodate.com/contents/image/print?imageKey=GAST%2F78422&amp;topicKey=GAST%2F2537&amp;source=see_link&amp;search=    </a:t>
            </a:r>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21</a:t>
            </a:fld>
            <a:endParaRPr lang="en-US" dirty="0"/>
          </a:p>
        </p:txBody>
      </p:sp>
    </p:spTree>
    <p:extLst>
      <p:ext uri="{BB962C8B-B14F-4D97-AF65-F5344CB8AC3E}">
        <p14:creationId xmlns:p14="http://schemas.microsoft.com/office/powerpoint/2010/main" val="641229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Evidence did not demonstrate any clinical</a:t>
            </a:r>
            <a:r>
              <a:rPr lang="en-US" baseline="0" dirty="0">
                <a:latin typeface="Arial" panose="020B0604020202020204" pitchFamily="34" charset="0"/>
                <a:cs typeface="Arial" panose="020B0604020202020204" pitchFamily="34" charset="0"/>
              </a:rPr>
              <a:t> significance in pain severity at 30 or 60 minutes.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88D3E44-FB86-8340-8E91-D6A9CC24F3B6}" type="slidenum">
              <a:rPr lang="en-US" smtClean="0"/>
              <a:t>23</a:t>
            </a:fld>
            <a:endParaRPr lang="en-US" dirty="0"/>
          </a:p>
        </p:txBody>
      </p:sp>
      <p:sp>
        <p:nvSpPr>
          <p:cNvPr id="5" name="Header Placeholder 4"/>
          <p:cNvSpPr>
            <a:spLocks noGrp="1"/>
          </p:cNvSpPr>
          <p:nvPr>
            <p:ph type="hdr" sz="quarter" idx="11"/>
          </p:nvPr>
        </p:nvSpPr>
        <p:spPr/>
        <p:txBody>
          <a:bodyPr/>
          <a:lstStyle/>
          <a:p>
            <a:r>
              <a:rPr lang="en-US"/>
              <a:t>NASEMSO EMS Pain Management EBG Education     Connie J. Mattera, MS, RN, PM</a:t>
            </a:r>
            <a:endParaRPr lang="en-US" dirty="0"/>
          </a:p>
        </p:txBody>
      </p:sp>
    </p:spTree>
    <p:extLst>
      <p:ext uri="{BB962C8B-B14F-4D97-AF65-F5344CB8AC3E}">
        <p14:creationId xmlns:p14="http://schemas.microsoft.com/office/powerpoint/2010/main" val="2402293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sz="1200" i="0" dirty="0">
                <a:solidFill>
                  <a:srgbClr val="666666"/>
                </a:solidFill>
                <a:effectLst/>
                <a:latin typeface="Arial" panose="020B0604020202020204" pitchFamily="34" charset="0"/>
                <a:ea typeface="Calibri" panose="020F0502020204030204" pitchFamily="34" charset="0"/>
              </a:rPr>
              <a:t>The project was funded through support from the National Highway Traffic Safety Administration (NHTSA), Office of EMS, and the Health Resources and Services Administration (HRSA), Maternal and Child Health Bureau’s EMS for Children Program, as well as in-kind support from NASEMSO, NAEMSP, and ACEP.</a:t>
            </a:r>
            <a:endParaRPr lang="en-US" dirty="0"/>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2</a:t>
            </a:fld>
            <a:endParaRPr lang="en-US" dirty="0"/>
          </a:p>
        </p:txBody>
      </p:sp>
    </p:spTree>
    <p:extLst>
      <p:ext uri="{BB962C8B-B14F-4D97-AF65-F5344CB8AC3E}">
        <p14:creationId xmlns:p14="http://schemas.microsoft.com/office/powerpoint/2010/main" val="2585400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8D3E44-FB86-8340-8E91-D6A9CC24F3B6}" type="slidenum">
              <a:rPr lang="en-US" smtClean="0"/>
              <a:t>24</a:t>
            </a:fld>
            <a:endParaRPr lang="en-US" dirty="0"/>
          </a:p>
        </p:txBody>
      </p:sp>
      <p:sp>
        <p:nvSpPr>
          <p:cNvPr id="5" name="Header Placeholder 4"/>
          <p:cNvSpPr>
            <a:spLocks noGrp="1"/>
          </p:cNvSpPr>
          <p:nvPr>
            <p:ph type="hdr" sz="quarter" idx="11"/>
          </p:nvPr>
        </p:nvSpPr>
        <p:spPr/>
        <p:txBody>
          <a:bodyPr/>
          <a:lstStyle/>
          <a:p>
            <a:r>
              <a:rPr lang="en-US"/>
              <a:t>NASEMSO EMS Pain Management EBG Education     Connie J. Mattera, MS, RN, PM</a:t>
            </a:r>
            <a:endParaRPr lang="en-US" dirty="0"/>
          </a:p>
        </p:txBody>
      </p:sp>
    </p:spTree>
    <p:extLst>
      <p:ext uri="{BB962C8B-B14F-4D97-AF65-F5344CB8AC3E}">
        <p14:creationId xmlns:p14="http://schemas.microsoft.com/office/powerpoint/2010/main" val="2402293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8D3E44-FB86-8340-8E91-D6A9CC24F3B6}" type="slidenum">
              <a:rPr lang="en-US" smtClean="0"/>
              <a:t>26</a:t>
            </a:fld>
            <a:endParaRPr lang="en-US" dirty="0"/>
          </a:p>
        </p:txBody>
      </p:sp>
      <p:sp>
        <p:nvSpPr>
          <p:cNvPr id="5" name="Header Placeholder 4"/>
          <p:cNvSpPr>
            <a:spLocks noGrp="1"/>
          </p:cNvSpPr>
          <p:nvPr>
            <p:ph type="hdr" sz="quarter" idx="11"/>
          </p:nvPr>
        </p:nvSpPr>
        <p:spPr/>
        <p:txBody>
          <a:bodyPr/>
          <a:lstStyle/>
          <a:p>
            <a:r>
              <a:rPr lang="en-US"/>
              <a:t>NASEMSO EMS Pain Management EBG Education     Connie J. Mattera, MS, RN, PM</a:t>
            </a:r>
            <a:endParaRPr lang="en-US" dirty="0"/>
          </a:p>
        </p:txBody>
      </p:sp>
    </p:spTree>
    <p:extLst>
      <p:ext uri="{BB962C8B-B14F-4D97-AF65-F5344CB8AC3E}">
        <p14:creationId xmlns:p14="http://schemas.microsoft.com/office/powerpoint/2010/main" val="2402293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EMS is generally </a:t>
            </a:r>
            <a:r>
              <a:rPr lang="en-US" baseline="0" dirty="0">
                <a:latin typeface="Arial" panose="020B0604020202020204" pitchFamily="34" charset="0"/>
                <a:cs typeface="Arial" panose="020B0604020202020204" pitchFamily="34" charset="0"/>
              </a:rPr>
              <a:t>accustomed to using parenteral analgesics for rapid onset of action and ease of delivery. This is the only question that explored a PO delivery route.</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88D3E44-FB86-8340-8E91-D6A9CC24F3B6}" type="slidenum">
              <a:rPr lang="en-US" smtClean="0"/>
              <a:t>27</a:t>
            </a:fld>
            <a:endParaRPr lang="en-US" dirty="0"/>
          </a:p>
        </p:txBody>
      </p:sp>
      <p:sp>
        <p:nvSpPr>
          <p:cNvPr id="5" name="Header Placeholder 4"/>
          <p:cNvSpPr>
            <a:spLocks noGrp="1"/>
          </p:cNvSpPr>
          <p:nvPr>
            <p:ph type="hdr" sz="quarter" idx="11"/>
          </p:nvPr>
        </p:nvSpPr>
        <p:spPr/>
        <p:txBody>
          <a:bodyPr/>
          <a:lstStyle/>
          <a:p>
            <a:r>
              <a:rPr lang="en-US"/>
              <a:t>NASEMSO EMS Pain Management EBG Education     Connie J. Mattera, MS, RN, PM</a:t>
            </a:r>
            <a:endParaRPr lang="en-US" dirty="0"/>
          </a:p>
        </p:txBody>
      </p:sp>
    </p:spTree>
    <p:extLst>
      <p:ext uri="{BB962C8B-B14F-4D97-AF65-F5344CB8AC3E}">
        <p14:creationId xmlns:p14="http://schemas.microsoft.com/office/powerpoint/2010/main" val="24022931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88D3E44-FB86-8340-8E91-D6A9CC24F3B6}" type="slidenum">
              <a:rPr lang="en-US" smtClean="0"/>
              <a:t>28</a:t>
            </a:fld>
            <a:endParaRPr lang="en-US" dirty="0"/>
          </a:p>
        </p:txBody>
      </p:sp>
      <p:sp>
        <p:nvSpPr>
          <p:cNvPr id="5" name="Header Placeholder 4"/>
          <p:cNvSpPr>
            <a:spLocks noGrp="1"/>
          </p:cNvSpPr>
          <p:nvPr>
            <p:ph type="hdr" sz="quarter" idx="11"/>
          </p:nvPr>
        </p:nvSpPr>
        <p:spPr/>
        <p:txBody>
          <a:bodyPr/>
          <a:lstStyle/>
          <a:p>
            <a:r>
              <a:rPr lang="en-US"/>
              <a:t>NASEMSO EMS Pain Management EBG Education     Connie J. Mattera, MS, RN, PM</a:t>
            </a:r>
            <a:endParaRPr lang="en-US" dirty="0"/>
          </a:p>
        </p:txBody>
      </p:sp>
    </p:spTree>
    <p:extLst>
      <p:ext uri="{BB962C8B-B14F-4D97-AF65-F5344CB8AC3E}">
        <p14:creationId xmlns:p14="http://schemas.microsoft.com/office/powerpoint/2010/main" val="2402293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SE with</a:t>
            </a:r>
            <a:r>
              <a:rPr lang="en-US" baseline="0" dirty="0">
                <a:latin typeface="Arial" panose="020B0604020202020204" pitchFamily="34" charset="0"/>
                <a:cs typeface="Arial" panose="020B0604020202020204" pitchFamily="34" charset="0"/>
              </a:rPr>
              <a:t> ketamine: (dizziness, increased BP &amp; HR)</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88D3E44-FB86-8340-8E91-D6A9CC24F3B6}" type="slidenum">
              <a:rPr lang="en-US" smtClean="0"/>
              <a:t>30</a:t>
            </a:fld>
            <a:endParaRPr lang="en-US" dirty="0"/>
          </a:p>
        </p:txBody>
      </p:sp>
      <p:sp>
        <p:nvSpPr>
          <p:cNvPr id="5" name="Header Placeholder 4"/>
          <p:cNvSpPr>
            <a:spLocks noGrp="1"/>
          </p:cNvSpPr>
          <p:nvPr>
            <p:ph type="hdr" sz="quarter" idx="11"/>
          </p:nvPr>
        </p:nvSpPr>
        <p:spPr/>
        <p:txBody>
          <a:bodyPr/>
          <a:lstStyle/>
          <a:p>
            <a:r>
              <a:rPr lang="en-US"/>
              <a:t>NASEMSO EMS Pain Management EBG Education     Connie J. Mattera, MS, RN, PM</a:t>
            </a:r>
            <a:endParaRPr lang="en-US" dirty="0"/>
          </a:p>
        </p:txBody>
      </p:sp>
    </p:spTree>
    <p:extLst>
      <p:ext uri="{BB962C8B-B14F-4D97-AF65-F5344CB8AC3E}">
        <p14:creationId xmlns:p14="http://schemas.microsoft.com/office/powerpoint/2010/main" val="2402293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8D3E44-FB86-8340-8E91-D6A9CC24F3B6}" type="slidenum">
              <a:rPr lang="en-US" smtClean="0"/>
              <a:t>32</a:t>
            </a:fld>
            <a:endParaRPr lang="en-US" dirty="0"/>
          </a:p>
        </p:txBody>
      </p:sp>
      <p:sp>
        <p:nvSpPr>
          <p:cNvPr id="5" name="Header Placeholder 4"/>
          <p:cNvSpPr>
            <a:spLocks noGrp="1"/>
          </p:cNvSpPr>
          <p:nvPr>
            <p:ph type="hdr" sz="quarter" idx="11"/>
          </p:nvPr>
        </p:nvSpPr>
        <p:spPr/>
        <p:txBody>
          <a:bodyPr/>
          <a:lstStyle/>
          <a:p>
            <a:r>
              <a:rPr lang="en-US"/>
              <a:t>NASEMSO EMS Pain Management EBG Education     Connie J. Mattera, MS, RN, PM</a:t>
            </a:r>
            <a:endParaRPr lang="en-US" dirty="0"/>
          </a:p>
        </p:txBody>
      </p:sp>
    </p:spTree>
    <p:extLst>
      <p:ext uri="{BB962C8B-B14F-4D97-AF65-F5344CB8AC3E}">
        <p14:creationId xmlns:p14="http://schemas.microsoft.com/office/powerpoint/2010/main" val="24022931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Series of 500 patients given low dose ketamine (0.1-0.3 mg/kg) in ED found 3.5% experienced a psychomimetic or dysphoric reaction (Ahern –see published</a:t>
            </a:r>
            <a:r>
              <a:rPr lang="en-US" sz="1100" baseline="0" dirty="0">
                <a:latin typeface="Arial" panose="020B0604020202020204" pitchFamily="34" charset="0"/>
                <a:cs typeface="Arial" panose="020B0604020202020204" pitchFamily="34" charset="0"/>
              </a:rPr>
              <a:t> paper)</a:t>
            </a:r>
            <a:r>
              <a:rPr lang="en-US" sz="1100" dirty="0">
                <a:latin typeface="Arial" panose="020B0604020202020204" pitchFamily="34" charset="0"/>
                <a:cs typeface="Arial" panose="020B0604020202020204" pitchFamily="34" charset="0"/>
              </a:rPr>
              <a:t>. Opioid administration was suggested to increase respiratory depression, but not clinically significant.</a:t>
            </a:r>
          </a:p>
          <a:p>
            <a:r>
              <a:rPr lang="en-US" sz="1100" dirty="0">
                <a:latin typeface="Arial" panose="020B0604020202020204" pitchFamily="34" charset="0"/>
                <a:cs typeface="Arial" panose="020B0604020202020204" pitchFamily="34" charset="0"/>
              </a:rPr>
              <a:t>As an analgesic, ketamine may provide equal or better pain relief when compared with other available out-of-hospital medications and is associated with a lower incidence of nausea and vomiting (Fernandez</a:t>
            </a:r>
            <a:r>
              <a:rPr lang="en-US" sz="1100" baseline="0" dirty="0">
                <a:latin typeface="Arial" panose="020B0604020202020204" pitchFamily="34" charset="0"/>
                <a:cs typeface="Arial" panose="020B0604020202020204" pitchFamily="34" charset="0"/>
              </a:rPr>
              <a:t> et al, 2021).</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88D3E44-FB86-8340-8E91-D6A9CC24F3B6}" type="slidenum">
              <a:rPr lang="en-US" smtClean="0"/>
              <a:t>33</a:t>
            </a:fld>
            <a:endParaRPr lang="en-US" dirty="0"/>
          </a:p>
        </p:txBody>
      </p:sp>
      <p:sp>
        <p:nvSpPr>
          <p:cNvPr id="5" name="Header Placeholder 4"/>
          <p:cNvSpPr>
            <a:spLocks noGrp="1"/>
          </p:cNvSpPr>
          <p:nvPr>
            <p:ph type="hdr" sz="quarter" idx="11"/>
          </p:nvPr>
        </p:nvSpPr>
        <p:spPr/>
        <p:txBody>
          <a:bodyPr/>
          <a:lstStyle/>
          <a:p>
            <a:r>
              <a:rPr lang="en-US"/>
              <a:t>NASEMSO EMS Pain Management EBG Education     Connie J. Mattera, MS, RN, PM</a:t>
            </a:r>
            <a:endParaRPr lang="en-US" dirty="0"/>
          </a:p>
        </p:txBody>
      </p:sp>
    </p:spTree>
    <p:extLst>
      <p:ext uri="{BB962C8B-B14F-4D97-AF65-F5344CB8AC3E}">
        <p14:creationId xmlns:p14="http://schemas.microsoft.com/office/powerpoint/2010/main" val="24022931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Ketamine has become increasingly used by EMS for indications</a:t>
            </a:r>
            <a:r>
              <a:rPr lang="en-US" sz="1100" baseline="0" dirty="0">
                <a:latin typeface="Arial" panose="020B0604020202020204" pitchFamily="34" charset="0"/>
                <a:cs typeface="Arial" panose="020B0604020202020204" pitchFamily="34" charset="0"/>
              </a:rPr>
              <a:t> ranging from </a:t>
            </a:r>
            <a:r>
              <a:rPr lang="en-US" sz="1100" dirty="0">
                <a:latin typeface="Arial" panose="020B0604020202020204" pitchFamily="34" charset="0"/>
                <a:cs typeface="Arial" panose="020B0604020202020204" pitchFamily="34" charset="0"/>
              </a:rPr>
              <a:t>pain to sedation due to its potent effects, wide therapeutic window, and favorable risk profile (Fernandez et al, 2021). It produces a unique combination of hypnotic, analgesic, and amnestic effects based on dose.</a:t>
            </a:r>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34</a:t>
            </a:fld>
            <a:endParaRPr lang="en-US" dirty="0"/>
          </a:p>
        </p:txBody>
      </p:sp>
    </p:spTree>
    <p:extLst>
      <p:ext uri="{BB962C8B-B14F-4D97-AF65-F5344CB8AC3E}">
        <p14:creationId xmlns:p14="http://schemas.microsoft.com/office/powerpoint/2010/main" val="1624337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8D3E44-FB86-8340-8E91-D6A9CC24F3B6}" type="slidenum">
              <a:rPr lang="en-US" smtClean="0"/>
              <a:t>35</a:t>
            </a:fld>
            <a:endParaRPr lang="en-US" dirty="0"/>
          </a:p>
        </p:txBody>
      </p:sp>
      <p:sp>
        <p:nvSpPr>
          <p:cNvPr id="5" name="Header Placeholder 4"/>
          <p:cNvSpPr>
            <a:spLocks noGrp="1"/>
          </p:cNvSpPr>
          <p:nvPr>
            <p:ph type="hdr" sz="quarter" idx="11"/>
          </p:nvPr>
        </p:nvSpPr>
        <p:spPr/>
        <p:txBody>
          <a:bodyPr/>
          <a:lstStyle/>
          <a:p>
            <a:r>
              <a:rPr lang="en-US"/>
              <a:t>NASEMSO EMS Pain Management EBG Education     Connie J. Mattera, MS, RN, PM</a:t>
            </a:r>
            <a:endParaRPr lang="en-US" dirty="0"/>
          </a:p>
        </p:txBody>
      </p:sp>
    </p:spTree>
    <p:extLst>
      <p:ext uri="{BB962C8B-B14F-4D97-AF65-F5344CB8AC3E}">
        <p14:creationId xmlns:p14="http://schemas.microsoft.com/office/powerpoint/2010/main" val="24022931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37</a:t>
            </a:fld>
            <a:endParaRPr lang="en-US" dirty="0"/>
          </a:p>
        </p:txBody>
      </p:sp>
    </p:spTree>
    <p:extLst>
      <p:ext uri="{BB962C8B-B14F-4D97-AF65-F5344CB8AC3E}">
        <p14:creationId xmlns:p14="http://schemas.microsoft.com/office/powerpoint/2010/main" val="2885714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Arial" panose="020B0604020202020204" pitchFamily="34" charset="0"/>
                <a:ea typeface="Calibri" panose="020F0502020204030204" pitchFamily="34" charset="0"/>
              </a:rPr>
              <a:t>Working collaboratively with the National Association of EMS Physicians (NAEMSP) and the American College of Emergency Physicians (ACEP), NASEMSO led a project to develop evidence-based guidelines (EBGs) for the pharmacologic management of acute pain in the prehospital setting. We have also included non-pharmacologic options for interventions</a:t>
            </a:r>
            <a:r>
              <a:rPr lang="en-US" sz="1200" baseline="0" dirty="0">
                <a:effectLst/>
                <a:latin typeface="Arial" panose="020B0604020202020204" pitchFamily="34" charset="0"/>
                <a:ea typeface="Calibri" panose="020F0502020204030204" pitchFamily="34" charset="0"/>
              </a:rPr>
              <a:t> in the educational materials.</a:t>
            </a:r>
            <a:endParaRPr lang="en-US" sz="1200" dirty="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10"/>
          </p:nvPr>
        </p:nvSpPr>
        <p:spPr/>
        <p:txBody>
          <a:bodyPr/>
          <a:lstStyle/>
          <a:p>
            <a:fld id="{B79BCF87-3E50-45C1-ACDD-26DE22BDA6FF}" type="slidenum">
              <a:rPr lang="en-US" smtClean="0">
                <a:solidFill>
                  <a:prstClr val="black"/>
                </a:solidFill>
              </a:rPr>
              <a:pPr/>
              <a:t>3</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NASEMSO EMS Pain Management EBG Education     Connie J. Mattera, MS, RN, PM</a:t>
            </a:r>
          </a:p>
        </p:txBody>
      </p:sp>
    </p:spTree>
    <p:extLst>
      <p:ext uri="{BB962C8B-B14F-4D97-AF65-F5344CB8AC3E}">
        <p14:creationId xmlns:p14="http://schemas.microsoft.com/office/powerpoint/2010/main" val="37529460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a:t>
            </a:r>
            <a:r>
              <a:rPr lang="en-US" baseline="0" dirty="0">
                <a:latin typeface="Arial" panose="020B0604020202020204" pitchFamily="34" charset="0"/>
                <a:cs typeface="Arial" panose="020B0604020202020204" pitchFamily="34" charset="0"/>
              </a:rPr>
              <a:t> option for fentanyl may make it attractive, particularly in pediatric patients.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88D3E44-FB86-8340-8E91-D6A9CC24F3B6}" type="slidenum">
              <a:rPr lang="en-US" smtClean="0"/>
              <a:t>38</a:t>
            </a:fld>
            <a:endParaRPr lang="en-US" dirty="0"/>
          </a:p>
        </p:txBody>
      </p:sp>
      <p:sp>
        <p:nvSpPr>
          <p:cNvPr id="5" name="Header Placeholder 4"/>
          <p:cNvSpPr>
            <a:spLocks noGrp="1"/>
          </p:cNvSpPr>
          <p:nvPr>
            <p:ph type="hdr" sz="quarter" idx="11"/>
          </p:nvPr>
        </p:nvSpPr>
        <p:spPr/>
        <p:txBody>
          <a:bodyPr/>
          <a:lstStyle/>
          <a:p>
            <a:r>
              <a:rPr lang="en-US"/>
              <a:t>NASEMSO EMS Pain Management EBG Education     Connie J. Mattera, MS, RN, PM</a:t>
            </a:r>
            <a:endParaRPr lang="en-US" dirty="0"/>
          </a:p>
        </p:txBody>
      </p:sp>
    </p:spTree>
    <p:extLst>
      <p:ext uri="{BB962C8B-B14F-4D97-AF65-F5344CB8AC3E}">
        <p14:creationId xmlns:p14="http://schemas.microsoft.com/office/powerpoint/2010/main" val="24022931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Natural opioids (morphine) produce</a:t>
            </a:r>
            <a:r>
              <a:rPr lang="en-US" baseline="0" dirty="0">
                <a:latin typeface="Arial" panose="020B0604020202020204" pitchFamily="34" charset="0"/>
                <a:cs typeface="Arial" panose="020B0604020202020204" pitchFamily="34" charset="0"/>
              </a:rPr>
              <a:t> histamine that can make the patient itch and cause vasodilation.</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88D3E44-FB86-8340-8E91-D6A9CC24F3B6}" type="slidenum">
              <a:rPr lang="en-US" smtClean="0"/>
              <a:t>39</a:t>
            </a:fld>
            <a:endParaRPr lang="en-US" dirty="0"/>
          </a:p>
        </p:txBody>
      </p:sp>
      <p:sp>
        <p:nvSpPr>
          <p:cNvPr id="5" name="Header Placeholder 4"/>
          <p:cNvSpPr>
            <a:spLocks noGrp="1"/>
          </p:cNvSpPr>
          <p:nvPr>
            <p:ph type="hdr" sz="quarter" idx="11"/>
          </p:nvPr>
        </p:nvSpPr>
        <p:spPr/>
        <p:txBody>
          <a:bodyPr/>
          <a:lstStyle/>
          <a:p>
            <a:r>
              <a:rPr lang="en-US"/>
              <a:t>NASEMSO EMS Pain Management EBG Education     Connie J. Mattera, MS, RN, PM</a:t>
            </a:r>
            <a:endParaRPr lang="en-US" dirty="0"/>
          </a:p>
        </p:txBody>
      </p:sp>
    </p:spTree>
    <p:extLst>
      <p:ext uri="{BB962C8B-B14F-4D97-AF65-F5344CB8AC3E}">
        <p14:creationId xmlns:p14="http://schemas.microsoft.com/office/powerpoint/2010/main" val="24022931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8D3E44-FB86-8340-8E91-D6A9CC24F3B6}" type="slidenum">
              <a:rPr lang="en-US" smtClean="0"/>
              <a:t>40</a:t>
            </a:fld>
            <a:endParaRPr lang="en-US" dirty="0"/>
          </a:p>
        </p:txBody>
      </p:sp>
      <p:sp>
        <p:nvSpPr>
          <p:cNvPr id="5" name="Header Placeholder 4"/>
          <p:cNvSpPr>
            <a:spLocks noGrp="1"/>
          </p:cNvSpPr>
          <p:nvPr>
            <p:ph type="hdr" sz="quarter" idx="11"/>
          </p:nvPr>
        </p:nvSpPr>
        <p:spPr/>
        <p:txBody>
          <a:bodyPr/>
          <a:lstStyle/>
          <a:p>
            <a:r>
              <a:rPr lang="en-US"/>
              <a:t>NASEMSO EMS Pain Management EBG Education     Connie J. Mattera, MS, RN, PM</a:t>
            </a:r>
            <a:endParaRPr lang="en-US" dirty="0"/>
          </a:p>
        </p:txBody>
      </p:sp>
    </p:spTree>
    <p:extLst>
      <p:ext uri="{BB962C8B-B14F-4D97-AF65-F5344CB8AC3E}">
        <p14:creationId xmlns:p14="http://schemas.microsoft.com/office/powerpoint/2010/main" val="24022931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sz="1100" dirty="0">
                <a:latin typeface="Arial Narrow" panose="020B0606020202030204" pitchFamily="34" charset="0"/>
              </a:rPr>
              <a:t>Dizziness more common in combination therapy group; but insufficient evidence related to other reported adverse events.</a:t>
            </a:r>
          </a:p>
          <a:p>
            <a:r>
              <a:rPr lang="en-US" sz="1100" dirty="0">
                <a:latin typeface="Arial Narrow" panose="020B0606020202030204" pitchFamily="34" charset="0"/>
              </a:rPr>
              <a:t>No increase in respiratory depression in combination therapy group.</a:t>
            </a:r>
          </a:p>
          <a:p>
            <a:r>
              <a:rPr lang="en-US" sz="1100" dirty="0">
                <a:latin typeface="Arial Narrow" panose="020B0606020202030204" pitchFamily="34" charset="0"/>
              </a:rPr>
              <a:t>Possibly, multiple drugs allow for lower and safer doses of the analgesics (</a:t>
            </a:r>
            <a:r>
              <a:rPr lang="en-US" sz="1100" dirty="0" err="1">
                <a:latin typeface="Arial Narrow" panose="020B0606020202030204" pitchFamily="34" charset="0"/>
              </a:rPr>
              <a:t>Helander</a:t>
            </a:r>
            <a:r>
              <a:rPr lang="en-US" sz="1100" dirty="0">
                <a:latin typeface="Arial Narrow" panose="020B0606020202030204" pitchFamily="34" charset="0"/>
              </a:rPr>
              <a:t>).</a:t>
            </a:r>
          </a:p>
          <a:p>
            <a:r>
              <a:rPr lang="en-US" sz="1100" dirty="0">
                <a:latin typeface="Arial Narrow" panose="020B0606020202030204" pitchFamily="34" charset="0"/>
              </a:rPr>
              <a:t>Monotherapy avoids complexity (and possibly drug errors) in preparation and delivery.</a:t>
            </a:r>
          </a:p>
          <a:p>
            <a:r>
              <a:rPr lang="en-US" sz="1100" dirty="0">
                <a:latin typeface="Arial Narrow" panose="020B0606020202030204" pitchFamily="34" charset="0"/>
              </a:rPr>
              <a:t>Weight-based dosing regimens are an identified challenge, especially when dealing with medications that have two different doses for two different indications and in pediatric patients. </a:t>
            </a:r>
          </a:p>
        </p:txBody>
      </p:sp>
      <p:sp>
        <p:nvSpPr>
          <p:cNvPr id="4" name="Slide Number Placeholder 3"/>
          <p:cNvSpPr>
            <a:spLocks noGrp="1"/>
          </p:cNvSpPr>
          <p:nvPr>
            <p:ph type="sldNum" sz="quarter" idx="10"/>
          </p:nvPr>
        </p:nvSpPr>
        <p:spPr/>
        <p:txBody>
          <a:bodyPr/>
          <a:lstStyle/>
          <a:p>
            <a:fld id="{388D3E44-FB86-8340-8E91-D6A9CC24F3B6}" type="slidenum">
              <a:rPr lang="en-US" smtClean="0"/>
              <a:t>42</a:t>
            </a:fld>
            <a:endParaRPr lang="en-US" dirty="0"/>
          </a:p>
        </p:txBody>
      </p:sp>
      <p:sp>
        <p:nvSpPr>
          <p:cNvPr id="5" name="Header Placeholder 4"/>
          <p:cNvSpPr>
            <a:spLocks noGrp="1"/>
          </p:cNvSpPr>
          <p:nvPr>
            <p:ph type="hdr" sz="quarter" idx="11"/>
          </p:nvPr>
        </p:nvSpPr>
        <p:spPr/>
        <p:txBody>
          <a:bodyPr/>
          <a:lstStyle/>
          <a:p>
            <a:r>
              <a:rPr lang="en-US"/>
              <a:t>NASEMSO EMS Pain Management EBG Education     Connie J. Mattera, MS, RN, PM</a:t>
            </a:r>
            <a:endParaRPr lang="en-US" dirty="0"/>
          </a:p>
        </p:txBody>
      </p:sp>
    </p:spTree>
    <p:extLst>
      <p:ext uri="{BB962C8B-B14F-4D97-AF65-F5344CB8AC3E}">
        <p14:creationId xmlns:p14="http://schemas.microsoft.com/office/powerpoint/2010/main" val="21335131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sz="1100" dirty="0">
                <a:latin typeface="Arial Narrow" panose="020B0606020202030204" pitchFamily="34" charset="0"/>
              </a:rPr>
              <a:t>No significant differences in pain control at 15, 30, or 60 minutes; in partial or complete pain relief, or time to analgesic effect between the two medications. Dizziness more common in combination therapy group; but insufficient evidence related to other reported adverse events. No increase in respiratory depression in combination therapy group.</a:t>
            </a:r>
          </a:p>
          <a:p>
            <a:r>
              <a:rPr lang="en-US" sz="1100" dirty="0">
                <a:latin typeface="Arial Narrow" panose="020B0606020202030204" pitchFamily="34" charset="0"/>
              </a:rPr>
              <a:t>Possibly, multiple drugs allow for lower and safer doses of the analgesics (</a:t>
            </a:r>
            <a:r>
              <a:rPr lang="en-US" sz="1100" dirty="0" err="1">
                <a:latin typeface="Arial Narrow" panose="020B0606020202030204" pitchFamily="34" charset="0"/>
              </a:rPr>
              <a:t>Helander</a:t>
            </a:r>
            <a:r>
              <a:rPr lang="en-US" sz="1100" dirty="0">
                <a:latin typeface="Arial Narrow" panose="020B0606020202030204" pitchFamily="34" charset="0"/>
              </a:rPr>
              <a:t>).</a:t>
            </a:r>
          </a:p>
          <a:p>
            <a:r>
              <a:rPr lang="en-US" sz="1100" dirty="0">
                <a:latin typeface="Arial Narrow" panose="020B0606020202030204" pitchFamily="34" charset="0"/>
              </a:rPr>
              <a:t>Monotherapy avoids complexity (and possibly drug errors) in preparation and delivery.</a:t>
            </a:r>
          </a:p>
          <a:p>
            <a:r>
              <a:rPr lang="en-US" sz="1100" dirty="0">
                <a:latin typeface="Arial Narrow" panose="020B0606020202030204" pitchFamily="34" charset="0"/>
              </a:rPr>
              <a:t>Weight-based dosing regimens are an identified challenge, especially when dealing with medications that have two different doses for two different indications and in pediatric patients. </a:t>
            </a:r>
          </a:p>
        </p:txBody>
      </p:sp>
      <p:sp>
        <p:nvSpPr>
          <p:cNvPr id="4" name="Slide Number Placeholder 3"/>
          <p:cNvSpPr>
            <a:spLocks noGrp="1"/>
          </p:cNvSpPr>
          <p:nvPr>
            <p:ph type="sldNum" sz="quarter" idx="10"/>
          </p:nvPr>
        </p:nvSpPr>
        <p:spPr/>
        <p:txBody>
          <a:bodyPr/>
          <a:lstStyle/>
          <a:p>
            <a:fld id="{388D3E44-FB86-8340-8E91-D6A9CC24F3B6}" type="slidenum">
              <a:rPr lang="en-US" smtClean="0"/>
              <a:t>44</a:t>
            </a:fld>
            <a:endParaRPr lang="en-US" dirty="0"/>
          </a:p>
        </p:txBody>
      </p:sp>
      <p:sp>
        <p:nvSpPr>
          <p:cNvPr id="5" name="Header Placeholder 4"/>
          <p:cNvSpPr>
            <a:spLocks noGrp="1"/>
          </p:cNvSpPr>
          <p:nvPr>
            <p:ph type="hdr" sz="quarter" idx="11"/>
          </p:nvPr>
        </p:nvSpPr>
        <p:spPr/>
        <p:txBody>
          <a:bodyPr/>
          <a:lstStyle/>
          <a:p>
            <a:r>
              <a:rPr lang="en-US"/>
              <a:t>NASEMSO EMS Pain Management EBG Education     Connie J. Mattera, MS, RN, PM</a:t>
            </a:r>
            <a:endParaRPr lang="en-US" dirty="0"/>
          </a:p>
        </p:txBody>
      </p:sp>
    </p:spTree>
    <p:extLst>
      <p:ext uri="{BB962C8B-B14F-4D97-AF65-F5344CB8AC3E}">
        <p14:creationId xmlns:p14="http://schemas.microsoft.com/office/powerpoint/2010/main" val="1130575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pPr defTabSz="913998">
              <a:defRPr/>
            </a:pPr>
            <a:r>
              <a:rPr lang="en-US" sz="1100" dirty="0">
                <a:solidFill>
                  <a:schemeClr val="bg1"/>
                </a:solidFill>
                <a:latin typeface="Arial Narrow" panose="020B0606020202030204" pitchFamily="34" charset="0"/>
                <a:cs typeface="Arial" panose="020B0604020202020204" pitchFamily="34" charset="0"/>
              </a:rPr>
              <a:t>N</a:t>
            </a:r>
            <a:r>
              <a:rPr lang="en-US" sz="1100" baseline="-25000" dirty="0">
                <a:solidFill>
                  <a:schemeClr val="bg1"/>
                </a:solidFill>
                <a:latin typeface="Arial Narrow" panose="020B0606020202030204" pitchFamily="34" charset="0"/>
                <a:cs typeface="Arial" panose="020B0604020202020204" pitchFamily="34" charset="0"/>
              </a:rPr>
              <a:t>2</a:t>
            </a:r>
            <a:r>
              <a:rPr lang="en-US" sz="1100" dirty="0">
                <a:solidFill>
                  <a:schemeClr val="bg1"/>
                </a:solidFill>
                <a:latin typeface="Arial Narrow" panose="020B0606020202030204" pitchFamily="34" charset="0"/>
                <a:cs typeface="Arial" panose="020B0604020202020204" pitchFamily="34" charset="0"/>
              </a:rPr>
              <a:t>O used by EMS for decades – but little published on it,</a:t>
            </a:r>
            <a:r>
              <a:rPr lang="en-US" sz="1100" baseline="0" dirty="0">
                <a:solidFill>
                  <a:schemeClr val="bg1"/>
                </a:solidFill>
                <a:latin typeface="Arial Narrow" panose="020B0606020202030204" pitchFamily="34" charset="0"/>
                <a:cs typeface="Arial" panose="020B0604020202020204" pitchFamily="34" charset="0"/>
              </a:rPr>
              <a:t> so could not make a recommendation</a:t>
            </a:r>
            <a:endParaRPr lang="en-US" sz="1100" dirty="0">
              <a:solidFill>
                <a:schemeClr val="bg1"/>
              </a:solidFill>
              <a:latin typeface="Arial Narrow" panose="020B0606020202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88D3E44-FB86-8340-8E91-D6A9CC24F3B6}" type="slidenum">
              <a:rPr lang="en-US" smtClean="0"/>
              <a:t>46</a:t>
            </a:fld>
            <a:endParaRPr lang="en-US" dirty="0"/>
          </a:p>
        </p:txBody>
      </p:sp>
      <p:sp>
        <p:nvSpPr>
          <p:cNvPr id="5" name="Header Placeholder 4"/>
          <p:cNvSpPr>
            <a:spLocks noGrp="1"/>
          </p:cNvSpPr>
          <p:nvPr>
            <p:ph type="hdr" sz="quarter" idx="11"/>
          </p:nvPr>
        </p:nvSpPr>
        <p:spPr/>
        <p:txBody>
          <a:bodyPr/>
          <a:lstStyle/>
          <a:p>
            <a:r>
              <a:rPr lang="en-US"/>
              <a:t>NASEMSO EMS Pain Management EBG Education     Connie J. Mattera, MS, RN, PM</a:t>
            </a:r>
            <a:endParaRPr lang="en-US" dirty="0"/>
          </a:p>
        </p:txBody>
      </p:sp>
    </p:spTree>
    <p:extLst>
      <p:ext uri="{BB962C8B-B14F-4D97-AF65-F5344CB8AC3E}">
        <p14:creationId xmlns:p14="http://schemas.microsoft.com/office/powerpoint/2010/main" val="41522459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sz="1100" dirty="0">
                <a:latin typeface="Arial Narrow" panose="020B0606020202030204" pitchFamily="34" charset="0"/>
              </a:rPr>
              <a:t>America’s opioid epidemic continues unabated. Preliminary federal data released in April 2021 showed that 87,000 Americans died of drug overdoses in the 12 months through August 2020, with opioid-related fatalities being a primary driver in those numbers. That’s more than any 12-month period since the opioid epidemic began, according to the Centers for Disease Control and Prevention (CDC). </a:t>
            </a:r>
          </a:p>
          <a:p>
            <a:r>
              <a:rPr lang="en-US" sz="1100" dirty="0">
                <a:latin typeface="Arial Narrow" panose="020B0606020202030204" pitchFamily="34" charset="0"/>
              </a:rPr>
              <a:t>Opioids accounted for around 75% of all overdose deaths during the early months of the pandemic; about 80% of those included synthetic opioids like fentanyl.</a:t>
            </a:r>
          </a:p>
          <a:p>
            <a:r>
              <a:rPr lang="en-US" sz="1100" dirty="0">
                <a:latin typeface="Arial Narrow" panose="020B0606020202030204" pitchFamily="34" charset="0"/>
              </a:rPr>
              <a:t>The final 2020 overdose death total in the U.S. could exceed 90,000, compared with 70,630 in 2019. That would be not only the highest annual number on record, but the largest single-year percentage increase in the last 20 years.</a:t>
            </a:r>
          </a:p>
          <a:p>
            <a:r>
              <a:rPr lang="en-US" sz="1100" dirty="0">
                <a:latin typeface="Arial Narrow" panose="020B0606020202030204" pitchFamily="34" charset="0"/>
              </a:rPr>
              <a:t>AHA expert recommendations:</a:t>
            </a:r>
          </a:p>
          <a:p>
            <a:pPr marL="171374" indent="-171374" fontAlgn="ctr">
              <a:buFont typeface="Arial" panose="020B0604020202020204" pitchFamily="34" charset="0"/>
              <a:buChar char="•"/>
            </a:pPr>
            <a:r>
              <a:rPr lang="en-US" sz="1100" dirty="0">
                <a:latin typeface="Arial Narrow" panose="020B0606020202030204" pitchFamily="34" charset="0"/>
              </a:rPr>
              <a:t>Isolation and social distancing are risk factors for opioid abuse.</a:t>
            </a:r>
          </a:p>
          <a:p>
            <a:pPr marL="171374" indent="-171374" fontAlgn="ctr">
              <a:buFont typeface="Arial" panose="020B0604020202020204" pitchFamily="34" charset="0"/>
              <a:buChar char="•"/>
            </a:pPr>
            <a:r>
              <a:rPr lang="en-US" sz="1100" dirty="0">
                <a:latin typeface="Arial Narrow" panose="020B0606020202030204" pitchFamily="34" charset="0"/>
              </a:rPr>
              <a:t>Areas to improve in the fight against opioids include awareness, harm reduction and decreasing stigma.</a:t>
            </a:r>
          </a:p>
          <a:p>
            <a:pPr marL="171374" indent="-171374" fontAlgn="ctr">
              <a:buFont typeface="Arial" panose="020B0604020202020204" pitchFamily="34" charset="0"/>
              <a:buChar char="•"/>
            </a:pPr>
            <a:r>
              <a:rPr lang="en-US" sz="1100" dirty="0">
                <a:latin typeface="Arial Narrow" panose="020B0606020202030204" pitchFamily="34" charset="0"/>
              </a:rPr>
              <a:t>Comprehensive screening can help keep a pulse on substance use in your community.</a:t>
            </a:r>
          </a:p>
          <a:p>
            <a:pPr marL="171374" indent="-171374" fontAlgn="ctr">
              <a:buFont typeface="Arial" panose="020B0604020202020204" pitchFamily="34" charset="0"/>
              <a:buChar char="•"/>
            </a:pPr>
            <a:r>
              <a:rPr lang="en-US" sz="1100" b="1" u="sng" dirty="0">
                <a:latin typeface="Arial Narrow" panose="020B0606020202030204" pitchFamily="34" charset="0"/>
              </a:rPr>
              <a:t>Pay attention to pain management protocols and support alternatives to opioids programs.</a:t>
            </a:r>
          </a:p>
          <a:p>
            <a:endParaRPr lang="en-US" b="1" u="sng" dirty="0"/>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48</a:t>
            </a:fld>
            <a:endParaRPr lang="en-US" dirty="0"/>
          </a:p>
        </p:txBody>
      </p:sp>
    </p:spTree>
    <p:extLst>
      <p:ext uri="{BB962C8B-B14F-4D97-AF65-F5344CB8AC3E}">
        <p14:creationId xmlns:p14="http://schemas.microsoft.com/office/powerpoint/2010/main" val="40805743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Dr. Crowe is an expert in quality improvement and research. As a research scientist at ESO and faculty member of the NAEMSP Quality and Safety Course, Dr. Crowe routinely uses data to improve community health and safety.</a:t>
            </a:r>
            <a:endParaRPr lang="en-US" dirty="0"/>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49</a:t>
            </a:fld>
            <a:endParaRPr lang="en-US" dirty="0"/>
          </a:p>
        </p:txBody>
      </p:sp>
    </p:spTree>
    <p:extLst>
      <p:ext uri="{BB962C8B-B14F-4D97-AF65-F5344CB8AC3E}">
        <p14:creationId xmlns:p14="http://schemas.microsoft.com/office/powerpoint/2010/main" val="27513827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 Clinicians’ attitudes, beliefs, and behaviors; bias may contribute to under-treatment of pain</a:t>
            </a:r>
          </a:p>
          <a:p>
            <a:r>
              <a:rPr lang="en-US" sz="1100" dirty="0">
                <a:latin typeface="Arial" panose="020B0604020202020204" pitchFamily="34" charset="0"/>
                <a:cs typeface="Arial" panose="020B0604020202020204" pitchFamily="34" charset="0"/>
              </a:rPr>
              <a:t>- Do not accept pt’s self-report as reliable; disparity between clinician and patient rating; suspicion of drug-seeking behavior</a:t>
            </a:r>
          </a:p>
          <a:p>
            <a:pPr marL="0" indent="0">
              <a:buFontTx/>
              <a:buChar char="-"/>
            </a:pPr>
            <a:r>
              <a:rPr lang="en-US" sz="1100" dirty="0">
                <a:latin typeface="Arial" panose="020B0604020202020204" pitchFamily="34" charset="0"/>
                <a:cs typeface="Arial" panose="020B0604020202020204" pitchFamily="34" charset="0"/>
              </a:rPr>
              <a:t> Insufficient  or improper assessment and/or failure to recognize that patient is in moderate to severe pain</a:t>
            </a:r>
            <a:r>
              <a:rPr lang="en-US" sz="1100" baseline="0" dirty="0">
                <a:latin typeface="Arial" panose="020B0604020202020204" pitchFamily="34" charset="0"/>
                <a:cs typeface="Arial" panose="020B0604020202020204" pitchFamily="34" charset="0"/>
              </a:rPr>
              <a:t> d</a:t>
            </a:r>
            <a:r>
              <a:rPr lang="en-US" sz="1100" dirty="0">
                <a:latin typeface="Arial" panose="020B0604020202020204" pitchFamily="34" charset="0"/>
                <a:cs typeface="Arial" panose="020B0604020202020204" pitchFamily="34" charset="0"/>
              </a:rPr>
              <a:t>ue to many reasons: denied access to completing a physical exam due to sincerely</a:t>
            </a:r>
            <a:r>
              <a:rPr lang="en-US" sz="1100" baseline="0" dirty="0">
                <a:latin typeface="Arial" panose="020B0604020202020204" pitchFamily="34" charset="0"/>
                <a:cs typeface="Arial" panose="020B0604020202020204" pitchFamily="34" charset="0"/>
              </a:rPr>
              <a:t> held religious or cultural traditions </a:t>
            </a:r>
          </a:p>
          <a:p>
            <a:pPr marL="0" indent="0">
              <a:buFontTx/>
              <a:buChar char="-"/>
            </a:pPr>
            <a:r>
              <a:rPr lang="en-US" sz="1100" dirty="0">
                <a:latin typeface="Arial" panose="020B0604020202020204" pitchFamily="34" charset="0"/>
                <a:cs typeface="Arial" panose="020B0604020202020204" pitchFamily="34" charset="0"/>
              </a:rPr>
              <a:t> Communication challenges; language barriers; cognitive abilities </a:t>
            </a:r>
          </a:p>
          <a:p>
            <a:pPr marL="0" indent="0">
              <a:buFontTx/>
              <a:buChar char="-"/>
            </a:pPr>
            <a:r>
              <a:rPr lang="en-US" sz="1100" dirty="0">
                <a:latin typeface="Arial" panose="020B0604020202020204" pitchFamily="34" charset="0"/>
                <a:cs typeface="Arial" panose="020B0604020202020204" pitchFamily="34" charset="0"/>
              </a:rPr>
              <a:t> Coexisting physical/psychological illness; reluctance to report pain (stoicism, fear)</a:t>
            </a:r>
          </a:p>
          <a:p>
            <a:r>
              <a:rPr lang="en-US" sz="1100" dirty="0">
                <a:latin typeface="Arial" panose="020B0604020202020204" pitchFamily="34" charset="0"/>
                <a:cs typeface="Arial" panose="020B0604020202020204" pitchFamily="34" charset="0"/>
              </a:rPr>
              <a:t>- Traditional reliance on opioids that pt dissents</a:t>
            </a:r>
            <a:r>
              <a:rPr lang="en-US" sz="1100" baseline="0" dirty="0">
                <a:latin typeface="Arial" panose="020B0604020202020204" pitchFamily="34" charset="0"/>
                <a:cs typeface="Arial" panose="020B0604020202020204" pitchFamily="34" charset="0"/>
              </a:rPr>
              <a:t> to receiving </a:t>
            </a:r>
            <a:r>
              <a:rPr lang="en-US" sz="1100" dirty="0">
                <a:latin typeface="Arial" panose="020B0604020202020204" pitchFamily="34" charset="0"/>
                <a:cs typeface="Arial" panose="020B0604020202020204" pitchFamily="34" charset="0"/>
              </a:rPr>
              <a:t> </a:t>
            </a:r>
            <a:r>
              <a:rPr lang="en-US" sz="1100" baseline="0" dirty="0">
                <a:latin typeface="Arial" panose="020B0604020202020204" pitchFamily="34" charset="0"/>
                <a:cs typeface="Arial" panose="020B0604020202020204" pitchFamily="34" charset="0"/>
              </a:rPr>
              <a:t>due to substance use disorders or addiction concerns</a:t>
            </a:r>
          </a:p>
          <a:p>
            <a:r>
              <a:rPr lang="en-US" sz="1100" baseline="0" dirty="0">
                <a:latin typeface="Arial" panose="020B0604020202020204" pitchFamily="34" charset="0"/>
                <a:cs typeface="Arial" panose="020B0604020202020204" pitchFamily="34" charset="0"/>
              </a:rPr>
              <a:t>- Other emergent treatment priorities at the moment delay pain interventions</a:t>
            </a:r>
          </a:p>
          <a:p>
            <a:r>
              <a:rPr lang="en-US" sz="1100" baseline="0" dirty="0">
                <a:latin typeface="Arial" panose="020B0604020202020204" pitchFamily="34" charset="0"/>
                <a:cs typeface="Arial" panose="020B0604020202020204" pitchFamily="34" charset="0"/>
              </a:rPr>
              <a:t>-Difficult or unobtainable vascular access</a:t>
            </a:r>
          </a:p>
          <a:p>
            <a:r>
              <a:rPr lang="en-US" sz="1100" baseline="0" dirty="0">
                <a:latin typeface="Arial" panose="020B0604020202020204" pitchFamily="34" charset="0"/>
                <a:cs typeface="Arial" panose="020B0604020202020204" pitchFamily="34" charset="0"/>
              </a:rPr>
              <a:t>-Need for short scene time; or short transport time</a:t>
            </a:r>
          </a:p>
          <a:p>
            <a:r>
              <a:rPr lang="en-US" sz="1100" baseline="0" dirty="0">
                <a:latin typeface="Arial" panose="020B0604020202020204" pitchFamily="34" charset="0"/>
                <a:cs typeface="Arial" panose="020B0604020202020204" pitchFamily="34" charset="0"/>
              </a:rPr>
              <a:t>-Concerns regarding accurate medication dosing (peds, elderly, obese); side effects; and/or inadequate monitoring ability. </a:t>
            </a:r>
          </a:p>
          <a:p>
            <a:r>
              <a:rPr lang="en-US" sz="1100" baseline="0" dirty="0">
                <a:latin typeface="Arial" panose="020B0604020202020204" pitchFamily="34" charset="0"/>
                <a:cs typeface="Arial" panose="020B0604020202020204" pitchFamily="34" charset="0"/>
              </a:rPr>
              <a:t>-May be compounded by drug shortages with rapid formulary substitutions or concentration changes in known medications.</a:t>
            </a:r>
          </a:p>
          <a:p>
            <a:r>
              <a:rPr lang="en-US" sz="1100" baseline="0" dirty="0">
                <a:latin typeface="Arial" panose="020B0604020202020204" pitchFamily="34" charset="0"/>
                <a:cs typeface="Arial" panose="020B0604020202020204" pitchFamily="34" charset="0"/>
              </a:rPr>
              <a:t>-Denial of order from online medical control or anticipation of criticism from receiving hospital</a:t>
            </a:r>
          </a:p>
        </p:txBody>
      </p:sp>
      <p:sp>
        <p:nvSpPr>
          <p:cNvPr id="4" name="Slide Number Placeholder 3"/>
          <p:cNvSpPr>
            <a:spLocks noGrp="1"/>
          </p:cNvSpPr>
          <p:nvPr>
            <p:ph type="sldNum" sz="quarter" idx="10"/>
          </p:nvPr>
        </p:nvSpPr>
        <p:spPr/>
        <p:txBody>
          <a:bodyPr/>
          <a:lstStyle/>
          <a:p>
            <a:fld id="{388D3E44-FB86-8340-8E91-D6A9CC24F3B6}" type="slidenum">
              <a:rPr lang="en-US" smtClean="0"/>
              <a:t>50</a:t>
            </a:fld>
            <a:endParaRPr lang="en-US" dirty="0"/>
          </a:p>
        </p:txBody>
      </p:sp>
      <p:sp>
        <p:nvSpPr>
          <p:cNvPr id="5" name="Header Placeholder 4"/>
          <p:cNvSpPr>
            <a:spLocks noGrp="1"/>
          </p:cNvSpPr>
          <p:nvPr>
            <p:ph type="hdr" sz="quarter" idx="11"/>
          </p:nvPr>
        </p:nvSpPr>
        <p:spPr/>
        <p:txBody>
          <a:bodyPr/>
          <a:lstStyle/>
          <a:p>
            <a:r>
              <a:rPr lang="en-US"/>
              <a:t>NASEMSO EMS Pain Management EBG Education     Connie J. Mattera, MS, RN, PM</a:t>
            </a:r>
            <a:endParaRPr lang="en-US" dirty="0"/>
          </a:p>
        </p:txBody>
      </p:sp>
    </p:spTree>
    <p:extLst>
      <p:ext uri="{BB962C8B-B14F-4D97-AF65-F5344CB8AC3E}">
        <p14:creationId xmlns:p14="http://schemas.microsoft.com/office/powerpoint/2010/main" val="29739519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a:t>
            </a:r>
            <a:endParaRPr lang="en-US" dirty="0"/>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51</a:t>
            </a:fld>
            <a:endParaRPr lang="en-US" dirty="0"/>
          </a:p>
        </p:txBody>
      </p:sp>
    </p:spTree>
    <p:extLst>
      <p:ext uri="{BB962C8B-B14F-4D97-AF65-F5344CB8AC3E}">
        <p14:creationId xmlns:p14="http://schemas.microsoft.com/office/powerpoint/2010/main" val="3637037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pPr marL="0" marR="0">
              <a:spcBef>
                <a:spcPts val="0"/>
              </a:spcBef>
              <a:spcAft>
                <a:spcPts val="0"/>
              </a:spcAft>
            </a:pPr>
            <a:r>
              <a:rPr lang="en-US" sz="11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Compelling needs based on multiple changes in the healthcare environment, patient populations, and transition to value-based care are demanding rapid adaptation to evidence-based practice.</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p>
            <a:r>
              <a:rPr lang="en-US" sz="11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We seek the collective cooperation of EMS leaders and educators throughout the country to review this evidence and move the “needle” forward in a new and improved multimodal approach to pain management by EMS personnel.</a:t>
            </a:r>
            <a:endParaRPr lang="en-US" sz="1100" dirty="0">
              <a:latin typeface="Arial" panose="020B0604020202020204" pitchFamily="34" charset="0"/>
              <a:cs typeface="Arial" panose="020B0604020202020204" pitchFamily="34" charset="0"/>
            </a:endParaRPr>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4</a:t>
            </a:fld>
            <a:endParaRPr lang="en-US" dirty="0"/>
          </a:p>
        </p:txBody>
      </p:sp>
    </p:spTree>
    <p:extLst>
      <p:ext uri="{BB962C8B-B14F-4D97-AF65-F5344CB8AC3E}">
        <p14:creationId xmlns:p14="http://schemas.microsoft.com/office/powerpoint/2010/main" val="20892770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Used for historical reference only.</a:t>
            </a:r>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52</a:t>
            </a:fld>
            <a:endParaRPr lang="en-US" dirty="0"/>
          </a:p>
        </p:txBody>
      </p:sp>
    </p:spTree>
    <p:extLst>
      <p:ext uri="{BB962C8B-B14F-4D97-AF65-F5344CB8AC3E}">
        <p14:creationId xmlns:p14="http://schemas.microsoft.com/office/powerpoint/2010/main" val="29784631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pPr marL="0" lvl="1" defTabSz="474254">
              <a:lnSpc>
                <a:spcPct val="95000"/>
              </a:lnSpc>
              <a:defRPr/>
            </a:pPr>
            <a:r>
              <a:rPr lang="en-US" sz="1100" dirty="0">
                <a:latin typeface="Arial" panose="020B0604020202020204" pitchFamily="34" charset="0"/>
                <a:cs typeface="Arial" panose="020B0604020202020204" pitchFamily="34" charset="0"/>
              </a:rPr>
              <a:t>At the time of project writing, the latest National EMS Information System (NEMSIS)</a:t>
            </a:r>
            <a:r>
              <a:rPr lang="en-US" sz="1100" baseline="0" dirty="0">
                <a:latin typeface="Arial" panose="020B0604020202020204" pitchFamily="34" charset="0"/>
                <a:cs typeface="Arial" panose="020B0604020202020204" pitchFamily="34" charset="0"/>
              </a:rPr>
              <a:t> data was from 2019. </a:t>
            </a:r>
            <a:r>
              <a:rPr lang="en-US" sz="1100" dirty="0">
                <a:latin typeface="Arial" panose="020B0604020202020204" pitchFamily="34" charset="0"/>
                <a:cs typeface="Arial" panose="020B0604020202020204" pitchFamily="34" charset="0"/>
              </a:rPr>
              <a:t>The pain management protocol wasn’t used very frequently in the NEMSIS dataset, so an alternate query was run on patients with an initial pain score of 6 or higher as a proxy for patients with moderate to severe pain. While this poses limitations, it’s an OK patient-centered starting place. (BLS only agencies were retained in the dataset because it’s not the patient’s fault if a BLS agency shows up when they fracture their femur).</a:t>
            </a:r>
            <a:r>
              <a:rPr lang="en-US" sz="1100" baseline="0" dirty="0">
                <a:latin typeface="Arial" panose="020B0604020202020204" pitchFamily="34" charset="0"/>
                <a:cs typeface="Arial" panose="020B0604020202020204" pitchFamily="34" charset="0"/>
              </a:rPr>
              <a:t> </a:t>
            </a:r>
            <a:endParaRPr lang="en-US" sz="1100" dirty="0">
              <a:latin typeface="Arial" panose="020B0604020202020204" pitchFamily="34" charset="0"/>
              <a:cs typeface="Arial" panose="020B0604020202020204" pitchFamily="34" charset="0"/>
            </a:endParaRPr>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53</a:t>
            </a:fld>
            <a:endParaRPr lang="en-US" dirty="0"/>
          </a:p>
        </p:txBody>
      </p:sp>
    </p:spTree>
    <p:extLst>
      <p:ext uri="{BB962C8B-B14F-4D97-AF65-F5344CB8AC3E}">
        <p14:creationId xmlns:p14="http://schemas.microsoft.com/office/powerpoint/2010/main" val="7308044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8D3E44-FB86-8340-8E91-D6A9CC24F3B6}" type="slidenum">
              <a:rPr lang="en-US" smtClean="0"/>
              <a:t>56</a:t>
            </a:fld>
            <a:endParaRPr lang="en-US" dirty="0"/>
          </a:p>
        </p:txBody>
      </p:sp>
      <p:sp>
        <p:nvSpPr>
          <p:cNvPr id="5" name="Header Placeholder 4"/>
          <p:cNvSpPr>
            <a:spLocks noGrp="1"/>
          </p:cNvSpPr>
          <p:nvPr>
            <p:ph type="hdr" sz="quarter" idx="11"/>
          </p:nvPr>
        </p:nvSpPr>
        <p:spPr/>
        <p:txBody>
          <a:bodyPr/>
          <a:lstStyle/>
          <a:p>
            <a:r>
              <a:rPr lang="en-US"/>
              <a:t>NASEMSO EMS Pain Management EBG Education     Connie J. Mattera, MS, RN, PM</a:t>
            </a:r>
            <a:endParaRPr lang="en-US" dirty="0"/>
          </a:p>
        </p:txBody>
      </p:sp>
    </p:spTree>
    <p:extLst>
      <p:ext uri="{BB962C8B-B14F-4D97-AF65-F5344CB8AC3E}">
        <p14:creationId xmlns:p14="http://schemas.microsoft.com/office/powerpoint/2010/main" val="27310520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effectLst/>
                <a:latin typeface="Arial" panose="020B0604020202020204" pitchFamily="34" charset="0"/>
                <a:ea typeface="Calibri" panose="020F0502020204030204" pitchFamily="34" charset="0"/>
              </a:rPr>
              <a:t>As a board certified pediatric emergency medicine specialist, Dr. Browne is invested in improving the emergency medical care of children through quality clinical research focused on prehospital pediatric care and competent education of emergency medicine providers. Dr. Browne is focused on high-quality, priority-based research to improve the care delivered to children prior to hospital arrival.</a:t>
            </a:r>
            <a:endParaRPr lang="en-US" sz="1100" dirty="0"/>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58</a:t>
            </a:fld>
            <a:endParaRPr lang="en-US" dirty="0"/>
          </a:p>
        </p:txBody>
      </p:sp>
    </p:spTree>
    <p:extLst>
      <p:ext uri="{BB962C8B-B14F-4D97-AF65-F5344CB8AC3E}">
        <p14:creationId xmlns:p14="http://schemas.microsoft.com/office/powerpoint/2010/main" val="37105867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Generally</a:t>
            </a:r>
            <a:r>
              <a:rPr lang="en-US" baseline="0" dirty="0"/>
              <a:t> speaking, a</a:t>
            </a:r>
            <a:r>
              <a:rPr lang="en-US" dirty="0"/>
              <a:t>ny injury</a:t>
            </a:r>
            <a:r>
              <a:rPr lang="en-US" baseline="0" dirty="0"/>
              <a:t> or condition</a:t>
            </a:r>
            <a:r>
              <a:rPr lang="en-US" dirty="0"/>
              <a:t> that would cause severe pain in an adult will also cause severe pain in a child, even if they are unable to communicate that perception.</a:t>
            </a:r>
          </a:p>
          <a:p>
            <a:endParaRPr lang="en-US" dirty="0"/>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59</a:t>
            </a:fld>
            <a:endParaRPr lang="en-US" dirty="0"/>
          </a:p>
        </p:txBody>
      </p:sp>
    </p:spTree>
    <p:extLst>
      <p:ext uri="{BB962C8B-B14F-4D97-AF65-F5344CB8AC3E}">
        <p14:creationId xmlns:p14="http://schemas.microsoft.com/office/powerpoint/2010/main" val="5228544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pPr eaLnBrk="1" hangingPunct="1"/>
            <a:r>
              <a:rPr lang="en-US" altLang="en-US" sz="1100" dirty="0">
                <a:latin typeface="Arial Narrow" panose="020B0606020202030204" pitchFamily="34" charset="0"/>
                <a:cs typeface="Arial" panose="020B0604020202020204" pitchFamily="34" charset="0"/>
              </a:rPr>
              <a:t>Due to its subjective nature,</a:t>
            </a:r>
            <a:r>
              <a:rPr lang="en-US" altLang="en-US" sz="1100" baseline="0" dirty="0">
                <a:latin typeface="Arial Narrow" panose="020B0606020202030204" pitchFamily="34" charset="0"/>
                <a:cs typeface="Arial" panose="020B0604020202020204" pitchFamily="34" charset="0"/>
              </a:rPr>
              <a:t> EMS personnel must start with the assumption that pain is “Whatever the experiencing person says it is, existing where and when they say it does, and is the stated level of severity.” How pain is perceived or tolerated is impacted by clinical, cultural and/or personal factors and is not limited by age, economic class, ethnic group, or social status.</a:t>
            </a:r>
            <a:endParaRPr lang="en-US" altLang="en-US" sz="1100" dirty="0">
              <a:latin typeface="Arial Narrow" panose="020B0606020202030204" pitchFamily="34" charset="0"/>
              <a:cs typeface="Arial" panose="020B0604020202020204" pitchFamily="34" charset="0"/>
            </a:endParaRPr>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60</a:t>
            </a:fld>
            <a:endParaRPr lang="en-US" dirty="0"/>
          </a:p>
        </p:txBody>
      </p:sp>
    </p:spTree>
    <p:extLst>
      <p:ext uri="{BB962C8B-B14F-4D97-AF65-F5344CB8AC3E}">
        <p14:creationId xmlns:p14="http://schemas.microsoft.com/office/powerpoint/2010/main" val="22044862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7"/>
          <p:cNvSpPr>
            <a:spLocks noGrp="1" noChangeArrowheads="1"/>
          </p:cNvSpPr>
          <p:nvPr>
            <p:ph type="sldNum" sz="quarter" idx="5"/>
          </p:nvPr>
        </p:nvSpPr>
        <p:spPr>
          <a:noFill/>
        </p:spPr>
        <p:txBody>
          <a:bodyPr/>
          <a:lstStyle>
            <a:lvl1pPr eaLnBrk="0" hangingPunct="0">
              <a:defRPr sz="2500">
                <a:solidFill>
                  <a:schemeClr val="tx1"/>
                </a:solidFill>
                <a:latin typeface="Times"/>
              </a:defRPr>
            </a:lvl1pPr>
            <a:lvl2pPr marL="784821" indent="-301853" eaLnBrk="0" hangingPunct="0">
              <a:defRPr sz="2500">
                <a:solidFill>
                  <a:schemeClr val="tx1"/>
                </a:solidFill>
                <a:latin typeface="Times"/>
              </a:defRPr>
            </a:lvl2pPr>
            <a:lvl3pPr marL="1207418" indent="-241483" eaLnBrk="0" hangingPunct="0">
              <a:defRPr sz="2500">
                <a:solidFill>
                  <a:schemeClr val="tx1"/>
                </a:solidFill>
                <a:latin typeface="Times"/>
              </a:defRPr>
            </a:lvl3pPr>
            <a:lvl4pPr marL="1690384" indent="-241483" eaLnBrk="0" hangingPunct="0">
              <a:defRPr sz="2500">
                <a:solidFill>
                  <a:schemeClr val="tx1"/>
                </a:solidFill>
                <a:latin typeface="Times"/>
              </a:defRPr>
            </a:lvl4pPr>
            <a:lvl5pPr marL="2173352" indent="-241483" eaLnBrk="0" hangingPunct="0">
              <a:defRPr sz="2500">
                <a:solidFill>
                  <a:schemeClr val="tx1"/>
                </a:solidFill>
                <a:latin typeface="Times"/>
              </a:defRPr>
            </a:lvl5pPr>
            <a:lvl6pPr marL="2656321" indent="-241483" eaLnBrk="0" fontAlgn="base" hangingPunct="0">
              <a:spcBef>
                <a:spcPct val="0"/>
              </a:spcBef>
              <a:spcAft>
                <a:spcPct val="0"/>
              </a:spcAft>
              <a:defRPr sz="2500">
                <a:solidFill>
                  <a:schemeClr val="tx1"/>
                </a:solidFill>
                <a:latin typeface="Times"/>
              </a:defRPr>
            </a:lvl6pPr>
            <a:lvl7pPr marL="3139286" indent="-241483" eaLnBrk="0" fontAlgn="base" hangingPunct="0">
              <a:spcBef>
                <a:spcPct val="0"/>
              </a:spcBef>
              <a:spcAft>
                <a:spcPct val="0"/>
              </a:spcAft>
              <a:defRPr sz="2500">
                <a:solidFill>
                  <a:schemeClr val="tx1"/>
                </a:solidFill>
                <a:latin typeface="Times"/>
              </a:defRPr>
            </a:lvl7pPr>
            <a:lvl8pPr marL="3622253" indent="-241483" eaLnBrk="0" fontAlgn="base" hangingPunct="0">
              <a:spcBef>
                <a:spcPct val="0"/>
              </a:spcBef>
              <a:spcAft>
                <a:spcPct val="0"/>
              </a:spcAft>
              <a:defRPr sz="2500">
                <a:solidFill>
                  <a:schemeClr val="tx1"/>
                </a:solidFill>
                <a:latin typeface="Times"/>
              </a:defRPr>
            </a:lvl8pPr>
            <a:lvl9pPr marL="4105221" indent="-241483" eaLnBrk="0" fontAlgn="base" hangingPunct="0">
              <a:spcBef>
                <a:spcPct val="0"/>
              </a:spcBef>
              <a:spcAft>
                <a:spcPct val="0"/>
              </a:spcAft>
              <a:defRPr sz="2500">
                <a:solidFill>
                  <a:schemeClr val="tx1"/>
                </a:solidFill>
                <a:latin typeface="Times"/>
              </a:defRPr>
            </a:lvl9pPr>
          </a:lstStyle>
          <a:p>
            <a:pPr eaLnBrk="1" hangingPunct="1"/>
            <a:fld id="{5AB6FC08-CE90-4BBA-9A47-90B0C8791585}" type="slidenum">
              <a:rPr lang="en-US" altLang="en-US" sz="1300">
                <a:solidFill>
                  <a:prstClr val="black"/>
                </a:solidFill>
                <a:latin typeface="Times New Roman" pitchFamily="18" charset="0"/>
              </a:rPr>
              <a:pPr eaLnBrk="1" hangingPunct="1"/>
              <a:t>61</a:t>
            </a:fld>
            <a:endParaRPr lang="en-US" altLang="en-US" sz="1300">
              <a:solidFill>
                <a:prstClr val="black"/>
              </a:solidFill>
              <a:latin typeface="Times New Roman" pitchFamily="18" charset="0"/>
            </a:endParaRPr>
          </a:p>
        </p:txBody>
      </p:sp>
      <p:sp>
        <p:nvSpPr>
          <p:cNvPr id="673795" name="Rectangle 2"/>
          <p:cNvSpPr>
            <a:spLocks noGrp="1" noRot="1" noChangeAspect="1" noChangeArrowheads="1" noTextEdit="1"/>
          </p:cNvSpPr>
          <p:nvPr>
            <p:ph type="sldImg"/>
          </p:nvPr>
        </p:nvSpPr>
        <p:spPr>
          <a:xfrm>
            <a:off x="3154363" y="914400"/>
            <a:ext cx="3292475" cy="2468563"/>
          </a:xfrm>
          <a:ln/>
        </p:spPr>
      </p:sp>
      <p:sp>
        <p:nvSpPr>
          <p:cNvPr id="673796" name="Rectangle 3"/>
          <p:cNvSpPr>
            <a:spLocks noGrp="1" noChangeArrowheads="1"/>
          </p:cNvSpPr>
          <p:nvPr>
            <p:ph type="body" idx="1"/>
          </p:nvPr>
        </p:nvSpPr>
        <p:spPr>
          <a:noFill/>
        </p:spPr>
        <p:txBody>
          <a:bodyPr/>
          <a:lstStyle/>
          <a:p>
            <a:pPr eaLnBrk="1" hangingPunct="1"/>
            <a:endParaRPr lang="en-US" altLang="en-US"/>
          </a:p>
        </p:txBody>
      </p:sp>
      <p:sp>
        <p:nvSpPr>
          <p:cNvPr id="2" name="Header Placeholder 1"/>
          <p:cNvSpPr>
            <a:spLocks noGrp="1"/>
          </p:cNvSpPr>
          <p:nvPr>
            <p:ph type="hdr" sz="quarter" idx="10"/>
          </p:nvPr>
        </p:nvSpPr>
        <p:spPr/>
        <p:txBody>
          <a:bodyPr/>
          <a:lstStyle/>
          <a:p>
            <a:pPr>
              <a:defRPr/>
            </a:pPr>
            <a:r>
              <a:rPr lang="en-US" altLang="en-US">
                <a:solidFill>
                  <a:prstClr val="black"/>
                </a:solidFill>
              </a:rPr>
              <a:t>NASEMSO EMS Pain Management EBG Education     Connie J. Mattera, MS, RN, PM</a:t>
            </a:r>
          </a:p>
        </p:txBody>
      </p:sp>
    </p:spTree>
    <p:extLst>
      <p:ext uri="{BB962C8B-B14F-4D97-AF65-F5344CB8AC3E}">
        <p14:creationId xmlns:p14="http://schemas.microsoft.com/office/powerpoint/2010/main" val="23749870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pPr marL="0" marR="0" algn="just">
              <a:spcBef>
                <a:spcPts val="0"/>
              </a:spcBef>
              <a:spcAft>
                <a:spcPts val="0"/>
              </a:spcAft>
            </a:pPr>
            <a:r>
              <a:rPr lang="en-US" sz="1100" dirty="0">
                <a:effectLst/>
                <a:latin typeface="Arial Narrow" panose="020B0606020202030204" pitchFamily="34" charset="0"/>
                <a:ea typeface="Calibri" panose="020F0502020204030204" pitchFamily="34" charset="0"/>
              </a:rPr>
              <a:t>The pain scales presented are only some of the many options available. Participants are encouraged to look to the literature to determine those that work best for EMS. Pain scales typically assess patients with all types of pain but may not be fully accurate in those with severe chronic or breakthrough pain (cancer or severe inflammatory reaction-related), those who are non-verbal, or do not perceive pain in usual ways. Patients with autism spectrum disorder may have a heightened or reduced sensitivity to pain or experience it in unusual ways. They may not be able to express their distress due to communication and social difficulties. </a:t>
            </a:r>
            <a:endParaRPr lang="en-US" sz="1000" dirty="0">
              <a:effectLst/>
              <a:latin typeface="Arial" panose="020B0604020202020204" pitchFamily="34" charset="0"/>
              <a:ea typeface="Calibri" panose="020F0502020204030204" pitchFamily="34" charset="0"/>
            </a:endParaRPr>
          </a:p>
          <a:p>
            <a:pPr marL="0" marR="0" algn="just">
              <a:spcBef>
                <a:spcPts val="0"/>
              </a:spcBef>
              <a:spcAft>
                <a:spcPts val="0"/>
              </a:spcAft>
            </a:pPr>
            <a:r>
              <a:rPr lang="en-US" sz="1100" dirty="0">
                <a:effectLst/>
                <a:latin typeface="Arial Narrow" panose="020B0606020202030204" pitchFamily="34" charset="0"/>
                <a:ea typeface="Calibri" panose="020F0502020204030204" pitchFamily="34" charset="0"/>
              </a:rPr>
              <a:t>Most scales try to assess pain severity or intensity and are modified for adults, children, the elderly, those with dementia, or those who have language fluency challenges. In patients with chronic pain, determine their baseline and where they rate the pain now in comparison.</a:t>
            </a:r>
            <a:endParaRPr lang="en-US" sz="1000" dirty="0">
              <a:effectLst/>
              <a:latin typeface="Arial" panose="020B0604020202020204" pitchFamily="34" charset="0"/>
              <a:ea typeface="Calibri" panose="020F0502020204030204" pitchFamily="34" charset="0"/>
            </a:endParaRPr>
          </a:p>
          <a:p>
            <a:pPr marL="0" marR="0" algn="just">
              <a:spcBef>
                <a:spcPts val="0"/>
              </a:spcBef>
              <a:spcAft>
                <a:spcPts val="0"/>
              </a:spcAft>
            </a:pPr>
            <a:r>
              <a:rPr lang="en-US" sz="1100" dirty="0">
                <a:effectLst/>
                <a:latin typeface="Arial Narrow" panose="020B0606020202030204" pitchFamily="34" charset="0"/>
                <a:ea typeface="Calibri" panose="020F0502020204030204" pitchFamily="34" charset="0"/>
              </a:rPr>
              <a:t>Options: Verbal Rating Scales (VRS); Visual Analogue Scales (VAS), and Numerical Rating Scales (NTS).  The Wong-Baker Faces scale and Faces Pain Scale-Revised (FPS-R) and observational-behavioral scales are also helpful tools.</a:t>
            </a:r>
            <a:endParaRPr lang="en-US" sz="1000" dirty="0">
              <a:effectLst/>
              <a:latin typeface="Arial" panose="020B0604020202020204" pitchFamily="34" charset="0"/>
              <a:ea typeface="Calibri" panose="020F0502020204030204" pitchFamily="34" charset="0"/>
            </a:endParaRPr>
          </a:p>
          <a:p>
            <a:r>
              <a:rPr lang="en-US" sz="1100" dirty="0" err="1">
                <a:effectLst/>
                <a:latin typeface="Arial Narrow" panose="020B0606020202030204" pitchFamily="34" charset="0"/>
                <a:ea typeface="Times New Roman" panose="02020603050405020304" pitchFamily="18" charset="0"/>
                <a:cs typeface="Arial" panose="020B0604020202020204" pitchFamily="34" charset="0"/>
              </a:rPr>
              <a:t>Malviya</a:t>
            </a:r>
            <a:r>
              <a:rPr lang="en-US" sz="1100" dirty="0">
                <a:effectLst/>
                <a:latin typeface="Arial Narrow" panose="020B0606020202030204" pitchFamily="34" charset="0"/>
                <a:ea typeface="Times New Roman" panose="02020603050405020304" pitchFamily="18" charset="0"/>
                <a:cs typeface="Arial" panose="020B0604020202020204" pitchFamily="34" charset="0"/>
              </a:rPr>
              <a:t>, S., </a:t>
            </a:r>
            <a:r>
              <a:rPr lang="en-US" sz="1100" dirty="0" err="1">
                <a:effectLst/>
                <a:latin typeface="Arial Narrow" panose="020B0606020202030204" pitchFamily="34" charset="0"/>
                <a:ea typeface="Times New Roman" panose="02020603050405020304" pitchFamily="18" charset="0"/>
                <a:cs typeface="Arial" panose="020B0604020202020204" pitchFamily="34" charset="0"/>
              </a:rPr>
              <a:t>Vopel</a:t>
            </a:r>
            <a:r>
              <a:rPr lang="en-US" sz="1100" dirty="0">
                <a:effectLst/>
                <a:latin typeface="Arial Narrow" panose="020B0606020202030204" pitchFamily="34" charset="0"/>
                <a:ea typeface="Times New Roman" panose="02020603050405020304" pitchFamily="18" charset="0"/>
                <a:cs typeface="Arial" panose="020B0604020202020204" pitchFamily="34" charset="0"/>
              </a:rPr>
              <a:t>-Lewis, T., Burke, C., Merkel, S., </a:t>
            </a:r>
            <a:r>
              <a:rPr lang="en-US" sz="1100" dirty="0" err="1">
                <a:effectLst/>
                <a:latin typeface="Arial Narrow" panose="020B0606020202030204" pitchFamily="34" charset="0"/>
                <a:ea typeface="Times New Roman" panose="02020603050405020304" pitchFamily="18" charset="0"/>
                <a:cs typeface="Arial" panose="020B0604020202020204" pitchFamily="34" charset="0"/>
              </a:rPr>
              <a:t>Tait</a:t>
            </a:r>
            <a:r>
              <a:rPr lang="en-US" sz="1100" dirty="0">
                <a:effectLst/>
                <a:latin typeface="Arial Narrow" panose="020B0606020202030204" pitchFamily="34" charset="0"/>
                <a:ea typeface="Times New Roman" panose="02020603050405020304" pitchFamily="18" charset="0"/>
                <a:cs typeface="Arial" panose="020B0604020202020204" pitchFamily="34" charset="0"/>
              </a:rPr>
              <a:t>, A.R. (2006). The revised FLACC observational pain tool: improved reliability and validity for pain assessment in children with cognitive impairment. Pediatric Anesthesia, </a:t>
            </a:r>
            <a:r>
              <a:rPr lang="en-US" sz="1100" u="sng" dirty="0">
                <a:effectLst/>
                <a:latin typeface="Arial Narrow" panose="020B0606020202030204" pitchFamily="34" charset="0"/>
                <a:ea typeface="Times New Roman" panose="02020603050405020304" pitchFamily="18" charset="0"/>
                <a:cs typeface="Arial" panose="020B0604020202020204" pitchFamily="34" charset="0"/>
              </a:rPr>
              <a:t>16</a:t>
            </a:r>
            <a:r>
              <a:rPr lang="en-US" sz="1100" dirty="0">
                <a:effectLst/>
                <a:latin typeface="Arial Narrow" panose="020B0606020202030204" pitchFamily="34" charset="0"/>
                <a:ea typeface="Times New Roman" panose="02020603050405020304" pitchFamily="18" charset="0"/>
                <a:cs typeface="Arial" panose="020B0604020202020204" pitchFamily="34" charset="0"/>
              </a:rPr>
              <a:t>(3), 258-265. </a:t>
            </a:r>
            <a:r>
              <a:rPr lang="pt-BR" sz="1100" dirty="0">
                <a:effectLst/>
                <a:latin typeface="Arial Narrow" panose="020B0606020202030204" pitchFamily="34" charset="0"/>
                <a:ea typeface="Times New Roman" panose="02020603050405020304" pitchFamily="18" charset="0"/>
                <a:cs typeface="Arial" panose="020B0604020202020204" pitchFamily="34" charset="0"/>
              </a:rPr>
              <a:t>(Red font indicates the newer additions)</a:t>
            </a:r>
            <a:endParaRPr lang="en-US" sz="1100" dirty="0">
              <a:latin typeface="Arial" panose="020B0604020202020204" pitchFamily="34" charset="0"/>
              <a:ea typeface="Times New Roman"/>
              <a:cs typeface="Arial" panose="020B0604020202020204" pitchFamily="34" charset="0"/>
            </a:endParaRPr>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62</a:t>
            </a:fld>
            <a:endParaRPr lang="en-US" dirty="0"/>
          </a:p>
        </p:txBody>
      </p:sp>
    </p:spTree>
    <p:extLst>
      <p:ext uri="{BB962C8B-B14F-4D97-AF65-F5344CB8AC3E}">
        <p14:creationId xmlns:p14="http://schemas.microsoft.com/office/powerpoint/2010/main" val="29110501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8D3E44-FB86-8340-8E91-D6A9CC24F3B6}" type="slidenum">
              <a:rPr lang="en-US" smtClean="0">
                <a:solidFill>
                  <a:prstClr val="black"/>
                </a:solidFill>
              </a:rPr>
              <a:pPr/>
              <a:t>64</a:t>
            </a:fld>
            <a:endParaRPr lang="en-US" dirty="0">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NASEMSO EMS Pain Management EBG Education     Connie J. Mattera, MS, RN, PM</a:t>
            </a:r>
            <a:endParaRPr lang="en-US" dirty="0">
              <a:solidFill>
                <a:prstClr val="black"/>
              </a:solidFill>
            </a:endParaRPr>
          </a:p>
        </p:txBody>
      </p:sp>
    </p:spTree>
    <p:extLst>
      <p:ext uri="{BB962C8B-B14F-4D97-AF65-F5344CB8AC3E}">
        <p14:creationId xmlns:p14="http://schemas.microsoft.com/office/powerpoint/2010/main" val="39319285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8D3E44-FB86-8340-8E91-D6A9CC24F3B6}" type="slidenum">
              <a:rPr lang="en-US" smtClean="0"/>
              <a:t>65</a:t>
            </a:fld>
            <a:endParaRPr lang="en-US" dirty="0"/>
          </a:p>
        </p:txBody>
      </p:sp>
      <p:sp>
        <p:nvSpPr>
          <p:cNvPr id="5" name="Header Placeholder 4"/>
          <p:cNvSpPr>
            <a:spLocks noGrp="1"/>
          </p:cNvSpPr>
          <p:nvPr>
            <p:ph type="hdr" sz="quarter" idx="11"/>
          </p:nvPr>
        </p:nvSpPr>
        <p:spPr/>
        <p:txBody>
          <a:bodyPr/>
          <a:lstStyle/>
          <a:p>
            <a:r>
              <a:rPr lang="en-US"/>
              <a:t>NASEMSO EMS Pain Management EBG Education     Connie J. Mattera, MS, RN, PM</a:t>
            </a:r>
            <a:endParaRPr lang="en-US" dirty="0"/>
          </a:p>
        </p:txBody>
      </p:sp>
    </p:spTree>
    <p:extLst>
      <p:ext uri="{BB962C8B-B14F-4D97-AF65-F5344CB8AC3E}">
        <p14:creationId xmlns:p14="http://schemas.microsoft.com/office/powerpoint/2010/main" val="3931928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083" eaLnBrk="0" hangingPunct="0">
              <a:defRPr>
                <a:solidFill>
                  <a:schemeClr val="tx1"/>
                </a:solidFill>
                <a:latin typeface="Tahoma" pitchFamily="34" charset="0"/>
              </a:defRPr>
            </a:lvl1pPr>
            <a:lvl2pPr marL="770234" indent="-296243" defTabSz="966083" eaLnBrk="0" hangingPunct="0">
              <a:defRPr>
                <a:solidFill>
                  <a:schemeClr val="tx1"/>
                </a:solidFill>
                <a:latin typeface="Tahoma" pitchFamily="34" charset="0"/>
              </a:defRPr>
            </a:lvl2pPr>
            <a:lvl3pPr marL="1184977" indent="-236995" defTabSz="966083" eaLnBrk="0" hangingPunct="0">
              <a:defRPr>
                <a:solidFill>
                  <a:schemeClr val="tx1"/>
                </a:solidFill>
                <a:latin typeface="Tahoma" pitchFamily="34" charset="0"/>
              </a:defRPr>
            </a:lvl3pPr>
            <a:lvl4pPr marL="1658967" indent="-236995" defTabSz="966083" eaLnBrk="0" hangingPunct="0">
              <a:defRPr>
                <a:solidFill>
                  <a:schemeClr val="tx1"/>
                </a:solidFill>
                <a:latin typeface="Tahoma" pitchFamily="34" charset="0"/>
              </a:defRPr>
            </a:lvl4pPr>
            <a:lvl5pPr marL="2132957" indent="-236995" defTabSz="966083" eaLnBrk="0" hangingPunct="0">
              <a:defRPr>
                <a:solidFill>
                  <a:schemeClr val="tx1"/>
                </a:solidFill>
                <a:latin typeface="Tahoma" pitchFamily="34" charset="0"/>
              </a:defRPr>
            </a:lvl5pPr>
            <a:lvl6pPr marL="2606948" indent="-236995" defTabSz="966083" eaLnBrk="0" fontAlgn="base" hangingPunct="0">
              <a:spcBef>
                <a:spcPct val="0"/>
              </a:spcBef>
              <a:spcAft>
                <a:spcPct val="0"/>
              </a:spcAft>
              <a:defRPr>
                <a:solidFill>
                  <a:schemeClr val="tx1"/>
                </a:solidFill>
                <a:latin typeface="Tahoma" pitchFamily="34" charset="0"/>
              </a:defRPr>
            </a:lvl6pPr>
            <a:lvl7pPr marL="3080938" indent="-236995" defTabSz="966083" eaLnBrk="0" fontAlgn="base" hangingPunct="0">
              <a:spcBef>
                <a:spcPct val="0"/>
              </a:spcBef>
              <a:spcAft>
                <a:spcPct val="0"/>
              </a:spcAft>
              <a:defRPr>
                <a:solidFill>
                  <a:schemeClr val="tx1"/>
                </a:solidFill>
                <a:latin typeface="Tahoma" pitchFamily="34" charset="0"/>
              </a:defRPr>
            </a:lvl7pPr>
            <a:lvl8pPr marL="3554928" indent="-236995" defTabSz="966083" eaLnBrk="0" fontAlgn="base" hangingPunct="0">
              <a:spcBef>
                <a:spcPct val="0"/>
              </a:spcBef>
              <a:spcAft>
                <a:spcPct val="0"/>
              </a:spcAft>
              <a:defRPr>
                <a:solidFill>
                  <a:schemeClr val="tx1"/>
                </a:solidFill>
                <a:latin typeface="Tahoma" pitchFamily="34" charset="0"/>
              </a:defRPr>
            </a:lvl8pPr>
            <a:lvl9pPr marL="4028918" indent="-236995" defTabSz="966083" eaLnBrk="0" fontAlgn="base" hangingPunct="0">
              <a:spcBef>
                <a:spcPct val="0"/>
              </a:spcBef>
              <a:spcAft>
                <a:spcPct val="0"/>
              </a:spcAft>
              <a:defRPr>
                <a:solidFill>
                  <a:schemeClr val="tx1"/>
                </a:solidFill>
                <a:latin typeface="Tahoma" pitchFamily="34" charset="0"/>
              </a:defRPr>
            </a:lvl9pPr>
          </a:lstStyle>
          <a:p>
            <a:pPr eaLnBrk="1" hangingPunct="1"/>
            <a:fld id="{091B2F88-F251-4FAD-BB23-49E4BBB160F2}" type="slidenum">
              <a:rPr lang="en-US" altLang="en-US" smtClean="0">
                <a:latin typeface="Arial" charset="0"/>
              </a:rPr>
              <a:pPr eaLnBrk="1" hangingPunct="1"/>
              <a:t>5</a:t>
            </a:fld>
            <a:endParaRPr lang="en-US" altLang="en-US">
              <a:latin typeface="Arial" charset="0"/>
            </a:endParaRPr>
          </a:p>
        </p:txBody>
      </p:sp>
      <p:sp>
        <p:nvSpPr>
          <p:cNvPr id="83971" name="Rectangle 2"/>
          <p:cNvSpPr>
            <a:spLocks noGrp="1" noRot="1" noChangeAspect="1" noChangeArrowheads="1" noTextEdit="1"/>
          </p:cNvSpPr>
          <p:nvPr>
            <p:ph type="sldImg"/>
          </p:nvPr>
        </p:nvSpPr>
        <p:spPr>
          <a:xfrm>
            <a:off x="3154363" y="914400"/>
            <a:ext cx="3292475" cy="2468563"/>
          </a:xfrm>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lgn="just">
              <a:spcBef>
                <a:spcPts val="0"/>
              </a:spcBef>
              <a:spcAft>
                <a:spcPts val="0"/>
              </a:spcAft>
            </a:pPr>
            <a:r>
              <a:rPr lang="en-US" sz="1100" b="1" dirty="0">
                <a:effectLst/>
                <a:latin typeface="Arial Narrow" panose="020B0606020202030204" pitchFamily="34" charset="0"/>
                <a:ea typeface="Calibri" panose="020F0502020204030204" pitchFamily="34" charset="0"/>
                <a:cs typeface="Arial Narrow" panose="020B0606020202030204" pitchFamily="34" charset="0"/>
              </a:rPr>
              <a:t>What is pain? </a:t>
            </a:r>
            <a:r>
              <a:rPr lang="en-US" sz="1100" dirty="0">
                <a:effectLst/>
                <a:latin typeface="Arial Narrow" panose="020B0606020202030204" pitchFamily="34" charset="0"/>
                <a:ea typeface="Calibri" panose="020F0502020204030204" pitchFamily="34" charset="0"/>
                <a:cs typeface="Arial Narrow" panose="020B0606020202030204" pitchFamily="34" charset="0"/>
              </a:rPr>
              <a:t>Pain is a subjective and complex unpleasant sensory and emotional experience, often associated with actual or potential tissue injury and includes multiple dimensions. It is an early warning signal that something is wrong!   The desire for pain relief often supersedes a patient's desire to identify and resolve the cause of the pain. Physical pain may not present as a primary disease but as a symptom of a disease or injury. Pain can exist even when no physical cause can be found.</a:t>
            </a:r>
            <a:endParaRPr lang="en-US" sz="1000" dirty="0">
              <a:effectLst/>
              <a:latin typeface="Arial" panose="020B0604020202020204" pitchFamily="34" charset="0"/>
              <a:ea typeface="Calibri" panose="020F0502020204030204" pitchFamily="34" charset="0"/>
            </a:endParaRPr>
          </a:p>
          <a:p>
            <a:pPr marL="0" marR="0" algn="just">
              <a:spcBef>
                <a:spcPts val="0"/>
              </a:spcBef>
              <a:spcAft>
                <a:spcPts val="0"/>
              </a:spcAft>
            </a:pPr>
            <a:r>
              <a:rPr lang="en-US" sz="1100" b="1" dirty="0">
                <a:effectLst/>
                <a:latin typeface="Arial Narrow" panose="020B0606020202030204" pitchFamily="34" charset="0"/>
                <a:ea typeface="Calibri" panose="020F0502020204030204" pitchFamily="34" charset="0"/>
                <a:cs typeface="Arial Narrow" panose="020B0606020202030204" pitchFamily="34" charset="0"/>
              </a:rPr>
              <a:t>Ask participants to think of a time that they were in real pain, perhaps for a significant length of time.</a:t>
            </a:r>
            <a:r>
              <a:rPr lang="en-US" sz="1100" dirty="0">
                <a:effectLst/>
                <a:latin typeface="Arial Narrow" panose="020B0606020202030204" pitchFamily="34" charset="0"/>
                <a:ea typeface="Calibri" panose="020F0502020204030204" pitchFamily="34" charset="0"/>
                <a:cs typeface="Arial Narrow" panose="020B0606020202030204" pitchFamily="34" charset="0"/>
              </a:rPr>
              <a:t>  Would they agree with Caesar’s statement? </a:t>
            </a:r>
            <a:endParaRPr lang="en-US" sz="1000" dirty="0">
              <a:effectLst/>
              <a:latin typeface="Arial" panose="020B0604020202020204" pitchFamily="34" charset="0"/>
              <a:ea typeface="Calibri" panose="020F0502020204030204" pitchFamily="34" charset="0"/>
            </a:endParaRPr>
          </a:p>
          <a:p>
            <a:r>
              <a:rPr lang="en-US" sz="1100" dirty="0">
                <a:effectLst/>
                <a:latin typeface="Arial Narrow" panose="020B0606020202030204" pitchFamily="34" charset="0"/>
                <a:ea typeface="Calibri" panose="020F0502020204030204" pitchFamily="34" charset="0"/>
                <a:cs typeface="Arial Narrow" panose="020B0606020202030204" pitchFamily="34" charset="0"/>
              </a:rPr>
              <a:t>While pain is a definite part of the EMS assessment, treatment is often placed as a lower priority.  We have an opportunity to better address the experience of pain, its causes, presentations, and importantly, multimodal approaches to appropriate treatment across the spectrum of person-centered EMS care.</a:t>
            </a:r>
            <a:endParaRPr lang="en-US" altLang="en-US" sz="1100" dirty="0">
              <a:latin typeface="Arial Narrow" panose="020B0606020202030204" pitchFamily="34" charset="0"/>
              <a:cs typeface="Arial" panose="020B0604020202020204" pitchFamily="34" charset="0"/>
            </a:endParaRPr>
          </a:p>
        </p:txBody>
      </p:sp>
      <p:sp>
        <p:nvSpPr>
          <p:cNvPr id="2" name="Header Placeholder 1"/>
          <p:cNvSpPr>
            <a:spLocks noGrp="1"/>
          </p:cNvSpPr>
          <p:nvPr>
            <p:ph type="hdr" sz="quarter" idx="10"/>
          </p:nvPr>
        </p:nvSpPr>
        <p:spPr/>
        <p:txBody>
          <a:bodyPr/>
          <a:lstStyle/>
          <a:p>
            <a:r>
              <a:rPr lang="en-US"/>
              <a:t>NASEMSO EMS Pain Management EBG Education     Connie J. Mattera, MS, RN, PM</a:t>
            </a:r>
            <a:endParaRPr lang="en-US" dirty="0"/>
          </a:p>
        </p:txBody>
      </p:sp>
    </p:spTree>
    <p:extLst>
      <p:ext uri="{BB962C8B-B14F-4D97-AF65-F5344CB8AC3E}">
        <p14:creationId xmlns:p14="http://schemas.microsoft.com/office/powerpoint/2010/main" val="34208658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It is helpful to have multiple languages</a:t>
            </a:r>
            <a:r>
              <a:rPr lang="en-US" sz="1100" baseline="0" dirty="0">
                <a:latin typeface="Arial" panose="020B0604020202020204" pitchFamily="34" charset="0"/>
                <a:cs typeface="Arial" panose="020B0604020202020204" pitchFamily="34" charset="0"/>
              </a:rPr>
              <a:t> on the pain assessment tool for those that can read descriptors in their primary or preferred language. Whatever scoring System is used, stay consistent with that tool.  While not absolutely accurate, they do provide a basis for trending and ongoing monitoring.  We would hope for an improvement of 20-25% after EMS comfort/analgesia interventions if possible.</a:t>
            </a:r>
            <a:endParaRPr lang="en-US" sz="1100" dirty="0">
              <a:latin typeface="Arial" panose="020B0604020202020204" pitchFamily="34" charset="0"/>
              <a:cs typeface="Arial" panose="020B0604020202020204" pitchFamily="34" charset="0"/>
            </a:endParaRPr>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67</a:t>
            </a:fld>
            <a:endParaRPr lang="en-US" dirty="0"/>
          </a:p>
        </p:txBody>
      </p:sp>
    </p:spTree>
    <p:extLst>
      <p:ext uri="{BB962C8B-B14F-4D97-AF65-F5344CB8AC3E}">
        <p14:creationId xmlns:p14="http://schemas.microsoft.com/office/powerpoint/2010/main" val="25499372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Narrow" panose="020B0606020202030204" pitchFamily="34" charset="0"/>
                <a:cs typeface="Arial" panose="020B0604020202020204" pitchFamily="34" charset="0"/>
              </a:rPr>
              <a:t>Context</a:t>
            </a:r>
            <a:r>
              <a:rPr lang="en-US" sz="1100" b="1" baseline="0" dirty="0">
                <a:latin typeface="Arial Narrow" panose="020B0606020202030204" pitchFamily="34" charset="0"/>
                <a:cs typeface="Arial" panose="020B0604020202020204" pitchFamily="34" charset="0"/>
              </a:rPr>
              <a:t> can influence pain perception: </a:t>
            </a:r>
            <a:r>
              <a:rPr lang="en-US" sz="1100" b="0" baseline="0" dirty="0">
                <a:latin typeface="Arial Narrow" panose="020B0606020202030204" pitchFamily="34" charset="0"/>
                <a:cs typeface="Arial" panose="020B0604020202020204" pitchFamily="34" charset="0"/>
              </a:rPr>
              <a:t>How a patient perceives and rates their pain can be influenced by age, gender, condition, culture, social/emotional factors, environment, motivation to over or under estimate pain; meaning ascribed to pain, level of anxiety, fatigue, previous experience with pain, and support system.</a:t>
            </a:r>
          </a:p>
          <a:p>
            <a:r>
              <a:rPr lang="en-US" sz="1100" b="1" dirty="0">
                <a:latin typeface="Arial Narrow" panose="020B0606020202030204" pitchFamily="34" charset="0"/>
                <a:cs typeface="Arial" panose="020B0604020202020204" pitchFamily="34" charset="0"/>
              </a:rPr>
              <a:t>Symptom amplification: </a:t>
            </a:r>
            <a:r>
              <a:rPr lang="en-US" sz="1100" dirty="0">
                <a:latin typeface="Arial Narrow" panose="020B0606020202030204" pitchFamily="34" charset="0"/>
                <a:cs typeface="Arial" panose="020B0604020202020204" pitchFamily="34" charset="0"/>
              </a:rPr>
              <a:t> Consider that some complaints may be amplified or minimized by a patient. Obtain as much information as possible about previous injury/illness and what was done to diagnose or treat them at that time. Some patients have hypochondriacal preoccupations or may fear aging and death. Exaggeration of S&amp;S may also stem from environmental factors traced to childhood experiences.</a:t>
            </a:r>
          </a:p>
          <a:p>
            <a:r>
              <a:rPr lang="en-US" sz="1100" b="1" dirty="0">
                <a:latin typeface="Arial Narrow" panose="020B0606020202030204" pitchFamily="34" charset="0"/>
                <a:cs typeface="Arial" panose="020B0604020202020204" pitchFamily="34" charset="0"/>
              </a:rPr>
              <a:t>Factitious disorders: </a:t>
            </a:r>
            <a:r>
              <a:rPr lang="en-US" sz="1100" dirty="0">
                <a:latin typeface="Arial Narrow" panose="020B0606020202030204" pitchFamily="34" charset="0"/>
                <a:cs typeface="Arial" panose="020B0604020202020204" pitchFamily="34" charset="0"/>
              </a:rPr>
              <a:t>Some deliberately fake illness as they have a wish to gain attention or be treated as if they are ill. Some have a Cluster B disorder, substance use, or a mood disorder.</a:t>
            </a:r>
          </a:p>
          <a:p>
            <a:r>
              <a:rPr lang="en-US" sz="1100" b="1" dirty="0">
                <a:latin typeface="Arial Narrow" panose="020B0606020202030204" pitchFamily="34" charset="0"/>
                <a:cs typeface="Arial" panose="020B0604020202020204" pitchFamily="34" charset="0"/>
              </a:rPr>
              <a:t>Malingering: </a:t>
            </a:r>
            <a:r>
              <a:rPr lang="en-US" sz="1100" dirty="0">
                <a:latin typeface="Arial Narrow" panose="020B0606020202030204" pitchFamily="34" charset="0"/>
                <a:cs typeface="Arial" panose="020B0604020202020204" pitchFamily="34" charset="0"/>
              </a:rPr>
              <a:t>Feigned S&amp;S may be motivated by a desire to avoid life situations (military duty, work, school, criminal prosecution) or to gain financially, or seek drugs.  Both malingering and factitious disorders involve the active use of conscious deceit to obtain personal ends. In some instances the symptoms are consciously produced and in others they are unconsciously caused.  There is a continuum between exaggeration (amplification) and malingering.</a:t>
            </a:r>
            <a:endParaRPr lang="en-US" sz="1100" dirty="0">
              <a:latin typeface="Arial Narrow" panose="020B0606020202030204" pitchFamily="34" charset="0"/>
            </a:endParaRPr>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68</a:t>
            </a:fld>
            <a:endParaRPr lang="en-US" dirty="0"/>
          </a:p>
        </p:txBody>
      </p:sp>
    </p:spTree>
    <p:extLst>
      <p:ext uri="{BB962C8B-B14F-4D97-AF65-F5344CB8AC3E}">
        <p14:creationId xmlns:p14="http://schemas.microsoft.com/office/powerpoint/2010/main" val="13918687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sz="1100" dirty="0">
                <a:latin typeface="Arial Narrow" panose="020B0606020202030204" pitchFamily="34" charset="0"/>
                <a:cs typeface="Arial" panose="020B0604020202020204" pitchFamily="34" charset="0"/>
              </a:rPr>
              <a:t>Look for physiologic and behavioral cues as to pain severity. Vital signs (patient may be in severe pain and not have grossly altered VS); skin exam (look for analgesic patches, evidence of inflammation, injury, or hypoperfusion); and patient’s facial expression, sweat patterns, body language, position, movement, and the ability to talk.</a:t>
            </a:r>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69</a:t>
            </a:fld>
            <a:endParaRPr lang="en-US" dirty="0"/>
          </a:p>
        </p:txBody>
      </p:sp>
    </p:spTree>
    <p:extLst>
      <p:ext uri="{BB962C8B-B14F-4D97-AF65-F5344CB8AC3E}">
        <p14:creationId xmlns:p14="http://schemas.microsoft.com/office/powerpoint/2010/main" val="36612512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May need</a:t>
            </a:r>
            <a:r>
              <a:rPr lang="en-US" sz="1100" baseline="0" dirty="0">
                <a:latin typeface="Arial" panose="020B0604020202020204" pitchFamily="34" charset="0"/>
                <a:cs typeface="Arial" panose="020B0604020202020204" pitchFamily="34" charset="0"/>
              </a:rPr>
              <a:t> to have a surrogate of a non-verbal person provide information on behavior or activity changes that may suggest that they are in pain. The surrogates should be a reliable historian such as a caregiver or loved one that knows their baseline well.</a:t>
            </a:r>
            <a:endParaRPr lang="en-US" sz="1100" dirty="0">
              <a:latin typeface="Arial" panose="020B0604020202020204" pitchFamily="34" charset="0"/>
              <a:cs typeface="Arial" panose="020B0604020202020204" pitchFamily="34" charset="0"/>
            </a:endParaRPr>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70</a:t>
            </a:fld>
            <a:endParaRPr lang="en-US" dirty="0"/>
          </a:p>
        </p:txBody>
      </p:sp>
    </p:spTree>
    <p:extLst>
      <p:ext uri="{BB962C8B-B14F-4D97-AF65-F5344CB8AC3E}">
        <p14:creationId xmlns:p14="http://schemas.microsoft.com/office/powerpoint/2010/main" val="18030867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effectLst/>
                <a:latin typeface="Arial Narrow" panose="020B0606020202030204" pitchFamily="34" charset="0"/>
                <a:ea typeface="Calibri" panose="020F0502020204030204" pitchFamily="34" charset="0"/>
                <a:cs typeface="Arial" panose="020B0604020202020204" pitchFamily="34" charset="0"/>
              </a:rPr>
              <a:t>Dr. Lang is a Professor and Department Head for Emergency Medicine at Cumming School of Medicine- University of Calgary and Alberta Health Services, Calgary Zone. He is a member of the GRADE working group and has led the development of GRADE-based clinical practice guidelines in pre-hospital care in the US as well as with the International Liaison Committee for Resuscitation. </a:t>
            </a:r>
          </a:p>
          <a:p>
            <a:r>
              <a:rPr lang="en-US" sz="1100" dirty="0">
                <a:effectLst/>
                <a:latin typeface="Arial Narrow" panose="020B0606020202030204" pitchFamily="34" charset="0"/>
                <a:ea typeface="Calibri" panose="020F0502020204030204" pitchFamily="34" charset="0"/>
                <a:cs typeface="Arial" panose="020B0604020202020204" pitchFamily="34" charset="0"/>
              </a:rPr>
              <a:t>First acknowledge that there are interventions provided by EMS that CAUSE pain: Palpation during an exam, splinting/immobilization; vascular access; blood glucose reading; undressing patients; eye irrigation; pacing/cardioversion; and wound care. Warn patients in advance; use a gentle touch, and offer proactive choices when appropriate</a:t>
            </a:r>
            <a:r>
              <a:rPr lang="en-US" sz="1100" baseline="0" dirty="0">
                <a:latin typeface="Arial Narrow" panose="020B0606020202030204" pitchFamily="34" charset="0"/>
              </a:rPr>
              <a:t>.</a:t>
            </a:r>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71</a:t>
            </a:fld>
            <a:endParaRPr lang="en-US" dirty="0"/>
          </a:p>
        </p:txBody>
      </p:sp>
    </p:spTree>
    <p:extLst>
      <p:ext uri="{BB962C8B-B14F-4D97-AF65-F5344CB8AC3E}">
        <p14:creationId xmlns:p14="http://schemas.microsoft.com/office/powerpoint/2010/main" val="41230347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sz="1100" dirty="0">
                <a:latin typeface="Arial Narrow" panose="020B0606020202030204" pitchFamily="34" charset="0"/>
                <a:cs typeface="Arial" panose="020B0604020202020204" pitchFamily="34" charset="0"/>
              </a:rPr>
              <a:t>Advocate for active involvement of the patient in decisions about their treatment. The Institute of Medicine (IOM) defines patient-centered care as providing care that is respectful of and responsive to individual patient preferences, needs, and values, and ensuring that patient wishes guide all clinical decisions.</a:t>
            </a:r>
          </a:p>
          <a:p>
            <a:r>
              <a:rPr lang="en-US" sz="1100" dirty="0">
                <a:latin typeface="Arial Narrow" panose="020B0606020202030204" pitchFamily="34" charset="0"/>
                <a:cs typeface="Arial" panose="020B0604020202020204" pitchFamily="34" charset="0"/>
              </a:rPr>
              <a:t>Pain management strategies should consider the patient's current presentation and wishes, the health care providers' clinical judgment, and the risks and benefits associated with intervention options, including the potential risk of dependency, addiction, and abuse.</a:t>
            </a:r>
          </a:p>
          <a:p>
            <a:endParaRPr lang="en-US" dirty="0">
              <a:latin typeface="Arial" panose="020B0604020202020204" pitchFamily="34" charset="0"/>
              <a:cs typeface="Arial" panose="020B0604020202020204" pitchFamily="34" charset="0"/>
            </a:endParaRPr>
          </a:p>
        </p:txBody>
      </p:sp>
      <p:sp>
        <p:nvSpPr>
          <p:cNvPr id="4" name="Header Placeholder 3"/>
          <p:cNvSpPr>
            <a:spLocks noGrp="1"/>
          </p:cNvSpPr>
          <p:nvPr>
            <p:ph type="hdr" sz="quarter" idx="10"/>
          </p:nvPr>
        </p:nvSpPr>
        <p:spPr/>
        <p:txBody>
          <a:bodyPr/>
          <a:lstStyle/>
          <a:p>
            <a:r>
              <a:rPr lang="fr-FR" altLang="en-US">
                <a:solidFill>
                  <a:prstClr val="black"/>
                </a:solidFill>
              </a:rPr>
              <a:t>NASEMSO EMS Pain Management EBG Education     Connie J. Mattera, MS, RN, PM</a:t>
            </a:r>
            <a:endParaRPr lang="en-US" altLang="en-US">
              <a:solidFill>
                <a:prstClr val="black"/>
              </a:solidFill>
            </a:endParaRPr>
          </a:p>
        </p:txBody>
      </p:sp>
      <p:sp>
        <p:nvSpPr>
          <p:cNvPr id="5" name="Slide Number Placeholder 4"/>
          <p:cNvSpPr>
            <a:spLocks noGrp="1"/>
          </p:cNvSpPr>
          <p:nvPr>
            <p:ph type="sldNum" sz="quarter" idx="11"/>
          </p:nvPr>
        </p:nvSpPr>
        <p:spPr/>
        <p:txBody>
          <a:bodyPr/>
          <a:lstStyle/>
          <a:p>
            <a:fld id="{7DECC0B0-22F4-4C32-96BB-EABF1BC78A20}" type="slidenum">
              <a:rPr lang="en-US" altLang="en-US" smtClean="0">
                <a:solidFill>
                  <a:prstClr val="black"/>
                </a:solidFill>
              </a:rPr>
              <a:pPr/>
              <a:t>72</a:t>
            </a:fld>
            <a:endParaRPr lang="en-US" altLang="en-US">
              <a:solidFill>
                <a:prstClr val="black"/>
              </a:solidFill>
            </a:endParaRPr>
          </a:p>
        </p:txBody>
      </p:sp>
    </p:spTree>
    <p:extLst>
      <p:ext uri="{BB962C8B-B14F-4D97-AF65-F5344CB8AC3E}">
        <p14:creationId xmlns:p14="http://schemas.microsoft.com/office/powerpoint/2010/main" val="36609389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sz="1100" dirty="0">
                <a:latin typeface="Arial Narrow" panose="020B0606020202030204" pitchFamily="34" charset="0"/>
              </a:rPr>
              <a:t>Consider patient factors: genetics, culture, age, previous pain experiences, comorbidities; plus responder scope of practice, and risks/benefits of each strategy.</a:t>
            </a:r>
          </a:p>
          <a:p>
            <a:r>
              <a:rPr lang="en-US" sz="1100" dirty="0">
                <a:latin typeface="Arial Narrow" panose="020B0606020202030204" pitchFamily="34" charset="0"/>
              </a:rPr>
              <a:t>Establish realistic pain goals. Provide individualized pain mgt. tailored to patient needs regardless of transport interval</a:t>
            </a:r>
          </a:p>
          <a:p>
            <a:endParaRPr lang="en-US" dirty="0"/>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73</a:t>
            </a:fld>
            <a:endParaRPr lang="en-US" dirty="0"/>
          </a:p>
        </p:txBody>
      </p:sp>
    </p:spTree>
    <p:extLst>
      <p:ext uri="{BB962C8B-B14F-4D97-AF65-F5344CB8AC3E}">
        <p14:creationId xmlns:p14="http://schemas.microsoft.com/office/powerpoint/2010/main" val="17429516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pPr marL="0" marR="0" algn="just">
              <a:spcBef>
                <a:spcPts val="0"/>
              </a:spcBef>
              <a:spcAft>
                <a:spcPts val="0"/>
              </a:spcAft>
            </a:pPr>
            <a:r>
              <a:rPr lang="en-US" sz="1200" dirty="0">
                <a:effectLst/>
                <a:latin typeface="Arial Narrow" panose="020B0606020202030204" pitchFamily="34" charset="0"/>
                <a:ea typeface="Calibri" panose="020F0502020204030204" pitchFamily="34" charset="0"/>
              </a:rPr>
              <a:t>Get as much information as possible about causes and nature of the pain now compared to baseline or similar past episodes.</a:t>
            </a:r>
            <a:endParaRPr lang="en-US" sz="1100" dirty="0">
              <a:effectLst/>
              <a:latin typeface="Arial" panose="020B0604020202020204" pitchFamily="34" charset="0"/>
              <a:ea typeface="Calibri" panose="020F0502020204030204" pitchFamily="34" charset="0"/>
            </a:endParaRPr>
          </a:p>
          <a:p>
            <a:pPr marL="0" marR="0" algn="just">
              <a:spcBef>
                <a:spcPts val="0"/>
              </a:spcBef>
              <a:spcAft>
                <a:spcPts val="0"/>
              </a:spcAft>
            </a:pPr>
            <a:r>
              <a:rPr lang="en-US" sz="1100" b="1" u="sng" dirty="0">
                <a:effectLst/>
                <a:latin typeface="Arial" panose="020B0604020202020204" pitchFamily="34" charset="0"/>
                <a:ea typeface="Calibri" panose="020F0502020204030204" pitchFamily="34" charset="0"/>
              </a:rPr>
              <a:t>Pain is generally caused by:</a:t>
            </a:r>
            <a:endParaRPr lang="en-US" sz="1100" dirty="0">
              <a:effectLst/>
              <a:latin typeface="Arial" panose="020B0604020202020204" pitchFamily="34" charset="0"/>
              <a:ea typeface="Calibri" panose="020F0502020204030204" pitchFamily="34" charset="0"/>
            </a:endParaRPr>
          </a:p>
          <a:p>
            <a:pPr marL="0" marR="0" algn="just">
              <a:spcBef>
                <a:spcPts val="0"/>
              </a:spcBef>
              <a:spcAft>
                <a:spcPts val="0"/>
              </a:spcAft>
            </a:pPr>
            <a:r>
              <a:rPr lang="en-US" sz="1100" dirty="0">
                <a:effectLst/>
                <a:latin typeface="Arial" panose="020B0604020202020204" pitchFamily="34" charset="0"/>
                <a:ea typeface="Calibri" panose="020F0502020204030204" pitchFamily="34" charset="0"/>
              </a:rPr>
              <a:t>-Inflammation, swelling, distention, or dilation</a:t>
            </a:r>
          </a:p>
          <a:p>
            <a:pPr marL="0" marR="0" algn="just">
              <a:spcBef>
                <a:spcPts val="0"/>
              </a:spcBef>
              <a:spcAft>
                <a:spcPts val="0"/>
              </a:spcAft>
            </a:pPr>
            <a:r>
              <a:rPr lang="en-US" sz="1100" dirty="0">
                <a:effectLst/>
                <a:latin typeface="Arial" panose="020B0604020202020204" pitchFamily="34" charset="0"/>
                <a:ea typeface="Calibri" panose="020F0502020204030204" pitchFamily="34" charset="0"/>
              </a:rPr>
              <a:t>-Low blood flow to a tissue /organ d/t obstruction/ perfusion restriction </a:t>
            </a:r>
          </a:p>
          <a:p>
            <a:pPr marL="0" marR="0" algn="just">
              <a:spcBef>
                <a:spcPts val="0"/>
              </a:spcBef>
              <a:spcAft>
                <a:spcPts val="0"/>
              </a:spcAft>
            </a:pPr>
            <a:r>
              <a:rPr lang="en-US" sz="1100" dirty="0">
                <a:effectLst/>
                <a:latin typeface="Arial" panose="020B0604020202020204" pitchFamily="34" charset="0"/>
                <a:ea typeface="Calibri" panose="020F0502020204030204" pitchFamily="34" charset="0"/>
              </a:rPr>
              <a:t>-Excessive stimulation of a sensory organ</a:t>
            </a:r>
          </a:p>
          <a:p>
            <a:pPr marL="0" marR="0" algn="just">
              <a:spcBef>
                <a:spcPts val="0"/>
              </a:spcBef>
              <a:spcAft>
                <a:spcPts val="0"/>
              </a:spcAft>
            </a:pPr>
            <a:r>
              <a:rPr lang="en-US" sz="1100" dirty="0">
                <a:effectLst/>
                <a:latin typeface="Arial" panose="020B0604020202020204" pitchFamily="34" charset="0"/>
                <a:ea typeface="Calibri" panose="020F0502020204030204" pitchFamily="34" charset="0"/>
              </a:rPr>
              <a:t>-External pressure on a nerve or nerve damage</a:t>
            </a:r>
          </a:p>
          <a:p>
            <a:pPr marL="0" marR="0" algn="just">
              <a:spcBef>
                <a:spcPts val="0"/>
              </a:spcBef>
              <a:spcAft>
                <a:spcPts val="0"/>
              </a:spcAft>
            </a:pPr>
            <a:r>
              <a:rPr lang="en-US" sz="1100" dirty="0">
                <a:effectLst/>
                <a:latin typeface="Arial" panose="020B0604020202020204" pitchFamily="34" charset="0"/>
                <a:ea typeface="Calibri" panose="020F0502020204030204" pitchFamily="34" charset="0"/>
              </a:rPr>
              <a:t>-Exceeding thresholds of cold, heat, pressure</a:t>
            </a:r>
          </a:p>
          <a:p>
            <a:pPr marL="0" marR="0" algn="just">
              <a:spcBef>
                <a:spcPts val="0"/>
              </a:spcBef>
              <a:spcAft>
                <a:spcPts val="0"/>
              </a:spcAft>
            </a:pPr>
            <a:r>
              <a:rPr lang="en-US" sz="1100" dirty="0">
                <a:effectLst/>
                <a:latin typeface="Arial" panose="020B0604020202020204" pitchFamily="34" charset="0"/>
                <a:ea typeface="Calibri" panose="020F0502020204030204" pitchFamily="34" charset="0"/>
              </a:rPr>
              <a:t>-Extended contraction of a muscle; muscle spasm</a:t>
            </a:r>
          </a:p>
          <a:p>
            <a:pPr marL="0" marR="0" algn="just">
              <a:spcBef>
                <a:spcPts val="0"/>
              </a:spcBef>
              <a:spcAft>
                <a:spcPts val="0"/>
              </a:spcAft>
            </a:pPr>
            <a:r>
              <a:rPr lang="en-US" sz="1100" dirty="0">
                <a:effectLst/>
                <a:latin typeface="Arial" panose="020B0604020202020204" pitchFamily="34" charset="0"/>
                <a:ea typeface="Calibri" panose="020F0502020204030204" pitchFamily="34" charset="0"/>
              </a:rPr>
              <a:t>History all current meds – especially those for pain (NSAIDs, opioids, over the counter, herbal or homeopathic approaches); any meds or substances that could potentiate or alter EMS interventions (sedatives, or CNS depressants); time and amount of last dose. What has worked or not worked in the past? Any known allergies/adverse reactions to pain meds?</a:t>
            </a:r>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74</a:t>
            </a:fld>
            <a:endParaRPr lang="en-US" dirty="0"/>
          </a:p>
        </p:txBody>
      </p:sp>
    </p:spTree>
    <p:extLst>
      <p:ext uri="{BB962C8B-B14F-4D97-AF65-F5344CB8AC3E}">
        <p14:creationId xmlns:p14="http://schemas.microsoft.com/office/powerpoint/2010/main" val="20692982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xfrm>
            <a:off x="3154363" y="914400"/>
            <a:ext cx="3292475" cy="2468563"/>
          </a:xfrm>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spcBef>
                <a:spcPts val="0"/>
              </a:spcBef>
              <a:spcAft>
                <a:spcPts val="0"/>
              </a:spcAft>
            </a:pPr>
            <a:r>
              <a:rPr lang="en-US" sz="1200" kern="1200" dirty="0">
                <a:effectLst/>
                <a:latin typeface="Arial" panose="020B0604020202020204" pitchFamily="34" charset="0"/>
                <a:ea typeface="Calibri" panose="020F0502020204030204" pitchFamily="34" charset="0"/>
              </a:rPr>
              <a:t>Empathy and caring go a long way to relieving patient distress. A pat on shoulder, forearm, or hand may bring comfort to those in distress.</a:t>
            </a:r>
            <a:endParaRPr lang="en-US" sz="1000" dirty="0">
              <a:effectLst/>
              <a:latin typeface="Arial" panose="020B0604020202020204" pitchFamily="34" charset="0"/>
              <a:ea typeface="Calibri" panose="020F0502020204030204" pitchFamily="34" charset="0"/>
            </a:endParaRPr>
          </a:p>
          <a:p>
            <a:r>
              <a:rPr lang="en-US" sz="1200" kern="1200" dirty="0">
                <a:effectLst/>
                <a:latin typeface="Arial" panose="020B0604020202020204" pitchFamily="34" charset="0"/>
                <a:ea typeface="Calibri" panose="020F0502020204030204" pitchFamily="34" charset="0"/>
              </a:rPr>
              <a:t>Be alert to non-verbal cues and patient wishes or sensitivity to being touched. Gain their consent for therapeutic touch.</a:t>
            </a:r>
            <a:endParaRPr lang="en-US" altLang="en-US" dirty="0"/>
          </a:p>
        </p:txBody>
      </p:sp>
      <p:sp>
        <p:nvSpPr>
          <p:cNvPr id="2" name="Header Placeholder 1"/>
          <p:cNvSpPr>
            <a:spLocks noGrp="1"/>
          </p:cNvSpPr>
          <p:nvPr>
            <p:ph type="hdr" sz="quarter" idx="10"/>
          </p:nvPr>
        </p:nvSpPr>
        <p:spPr/>
        <p:txBody>
          <a:bodyPr/>
          <a:lstStyle/>
          <a:p>
            <a:r>
              <a:rPr lang="en-US"/>
              <a:t>NASEMSO EMS Pain Management EBG Education     Connie J. Mattera, MS, RN, PM</a:t>
            </a:r>
            <a:endParaRPr lang="en-US" dirty="0"/>
          </a:p>
        </p:txBody>
      </p:sp>
    </p:spTree>
    <p:extLst>
      <p:ext uri="{BB962C8B-B14F-4D97-AF65-F5344CB8AC3E}">
        <p14:creationId xmlns:p14="http://schemas.microsoft.com/office/powerpoint/2010/main" val="7997488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sz="1100" dirty="0">
                <a:latin typeface="Arial Narrow" panose="020B0606020202030204" pitchFamily="34" charset="0"/>
              </a:rPr>
              <a:t>There are at least 10 factors that lead to pain complaints in the absence of a medical diagnosis. These should also be considered by EMS.</a:t>
            </a:r>
          </a:p>
          <a:p>
            <a:r>
              <a:rPr lang="en-US" sz="1100" dirty="0">
                <a:latin typeface="Arial Narrow" panose="020B0606020202030204" pitchFamily="34" charset="0"/>
              </a:rPr>
              <a:t>Psychiatric Times, October 2020</a:t>
            </a:r>
          </a:p>
          <a:p>
            <a:r>
              <a:rPr lang="en-US" sz="1100" b="1" dirty="0">
                <a:latin typeface="Arial Narrow" panose="020B0606020202030204" pitchFamily="34" charset="0"/>
              </a:rPr>
              <a:t>Somatoform pain: </a:t>
            </a:r>
            <a:r>
              <a:rPr lang="en-US" sz="1100" dirty="0">
                <a:latin typeface="Arial Narrow" panose="020B0606020202030204" pitchFamily="34" charset="0"/>
              </a:rPr>
              <a:t>Pain persists past the point of adaptive reaction to injury. Patients may have feelings of isolation, worthlessness and depression. High health anxiety; long-standing or more severe pain; reduced capacity to cope with stress; lower pain threshold; perhaps a more sensitive autonomic nervous system (ANS); greater sympathetic activation.</a:t>
            </a:r>
          </a:p>
          <a:p>
            <a:r>
              <a:rPr lang="en-US" sz="1100" b="1" dirty="0">
                <a:latin typeface="Arial Narrow" panose="020B0606020202030204" pitchFamily="34" charset="0"/>
              </a:rPr>
              <a:t>Psychiatric illness: </a:t>
            </a:r>
            <a:r>
              <a:rPr lang="en-US" sz="1100" dirty="0">
                <a:latin typeface="Arial Narrow" panose="020B0606020202030204" pitchFamily="34" charset="0"/>
              </a:rPr>
              <a:t>Chronic pain may lead to depression and anxiety; mood changes are a reaction to an alteration in function; altered life choices can occur due to dysfunctional coping strategies; chronic pain becomes associated with reduced activity which reinforces pain and adds to health hazards such as obesity; psychiatric disorders lone render one more prone to chronic pain</a:t>
            </a:r>
          </a:p>
          <a:p>
            <a:r>
              <a:rPr lang="en-US" sz="1100" b="1" dirty="0">
                <a:latin typeface="Arial Narrow" panose="020B0606020202030204" pitchFamily="34" charset="0"/>
              </a:rPr>
              <a:t>Psychosocial factors: </a:t>
            </a:r>
            <a:r>
              <a:rPr lang="en-US" sz="1100" dirty="0">
                <a:latin typeface="Arial Narrow" panose="020B0606020202030204" pitchFamily="34" charset="0"/>
              </a:rPr>
              <a:t>Stress increases the perception of pain. Pain intensity may be higher in those with recent adverse life events who have lower socio-economic status, poor education and limited ability to explain symptoms putting them at a psychosocial disadvantage.</a:t>
            </a:r>
          </a:p>
          <a:p>
            <a:r>
              <a:rPr lang="en-US" sz="1100" b="1" dirty="0">
                <a:latin typeface="Arial Narrow" panose="020B0606020202030204" pitchFamily="34" charset="0"/>
              </a:rPr>
              <a:t>Patients in pain want to be heard </a:t>
            </a:r>
            <a:r>
              <a:rPr lang="en-US" sz="1100" dirty="0">
                <a:latin typeface="Arial Narrow" panose="020B0606020202030204" pitchFamily="34" charset="0"/>
              </a:rPr>
              <a:t>– and for caregivers to acknowledge their distress; and provide options for mitigating their suffering. Verbal engagement may be good distraction for them. Allow them to assume a position of comfort if possible. Splinting musculoskeletal injuries reduces movement and may reduce muscle spasm, thus impacting the pain-spasm cycle.</a:t>
            </a:r>
          </a:p>
          <a:p>
            <a:r>
              <a:rPr lang="en-US" sz="1100" dirty="0">
                <a:latin typeface="Arial Narrow" panose="020B0606020202030204" pitchFamily="34" charset="0"/>
              </a:rPr>
              <a:t>Do not elevate a pulseless extremity or apply a cold pack to a cold and/or cyanotic limb.</a:t>
            </a:r>
            <a:endParaRPr lang="en-US" sz="1100" b="1" dirty="0">
              <a:latin typeface="Arial Narrow" panose="020B0606020202030204" pitchFamily="34" charset="0"/>
            </a:endParaRPr>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76</a:t>
            </a:fld>
            <a:endParaRPr lang="en-US" dirty="0"/>
          </a:p>
        </p:txBody>
      </p:sp>
    </p:spTree>
    <p:extLst>
      <p:ext uri="{BB962C8B-B14F-4D97-AF65-F5344CB8AC3E}">
        <p14:creationId xmlns:p14="http://schemas.microsoft.com/office/powerpoint/2010/main" val="2046057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…and</a:t>
            </a:r>
            <a:r>
              <a:rPr lang="en-US" baseline="0" dirty="0">
                <a:latin typeface="Arial" panose="020B0604020202020204" pitchFamily="34" charset="0"/>
                <a:cs typeface="Arial" panose="020B0604020202020204" pitchFamily="34" charset="0"/>
              </a:rPr>
              <a:t> that is what the TEP has done and proposes to bring forward to the EMS community!</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88D3E44-FB86-8340-8E91-D6A9CC24F3B6}" type="slidenum">
              <a:rPr lang="en-US" smtClean="0"/>
              <a:t>6</a:t>
            </a:fld>
            <a:endParaRPr lang="en-US" dirty="0"/>
          </a:p>
        </p:txBody>
      </p:sp>
      <p:sp>
        <p:nvSpPr>
          <p:cNvPr id="5" name="Header Placeholder 4"/>
          <p:cNvSpPr>
            <a:spLocks noGrp="1"/>
          </p:cNvSpPr>
          <p:nvPr>
            <p:ph type="hdr" sz="quarter" idx="11"/>
          </p:nvPr>
        </p:nvSpPr>
        <p:spPr/>
        <p:txBody>
          <a:bodyPr/>
          <a:lstStyle/>
          <a:p>
            <a:r>
              <a:rPr lang="en-US"/>
              <a:t>NASEMSO EMS Pain Management EBG Education     Connie J. Mattera, MS, RN, PM</a:t>
            </a:r>
            <a:endParaRPr lang="en-US" dirty="0"/>
          </a:p>
        </p:txBody>
      </p:sp>
    </p:spTree>
    <p:extLst>
      <p:ext uri="{BB962C8B-B14F-4D97-AF65-F5344CB8AC3E}">
        <p14:creationId xmlns:p14="http://schemas.microsoft.com/office/powerpoint/2010/main" val="42926119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7"/>
          <p:cNvSpPr>
            <a:spLocks noGrp="1" noChangeArrowheads="1"/>
          </p:cNvSpPr>
          <p:nvPr>
            <p:ph type="sldNum" sz="quarter" idx="5"/>
          </p:nvPr>
        </p:nvSpPr>
        <p:spPr>
          <a:noFill/>
        </p:spPr>
        <p:txBody>
          <a:bodyPr/>
          <a:lstStyle>
            <a:lvl1pPr eaLnBrk="0" hangingPunct="0">
              <a:defRPr sz="2500">
                <a:solidFill>
                  <a:schemeClr val="tx1"/>
                </a:solidFill>
                <a:latin typeface="Times"/>
              </a:defRPr>
            </a:lvl1pPr>
            <a:lvl2pPr marL="784821" indent="-301853" eaLnBrk="0" hangingPunct="0">
              <a:defRPr sz="2500">
                <a:solidFill>
                  <a:schemeClr val="tx1"/>
                </a:solidFill>
                <a:latin typeface="Times"/>
              </a:defRPr>
            </a:lvl2pPr>
            <a:lvl3pPr marL="1207418" indent="-241483" eaLnBrk="0" hangingPunct="0">
              <a:defRPr sz="2500">
                <a:solidFill>
                  <a:schemeClr val="tx1"/>
                </a:solidFill>
                <a:latin typeface="Times"/>
              </a:defRPr>
            </a:lvl3pPr>
            <a:lvl4pPr marL="1690384" indent="-241483" eaLnBrk="0" hangingPunct="0">
              <a:defRPr sz="2500">
                <a:solidFill>
                  <a:schemeClr val="tx1"/>
                </a:solidFill>
                <a:latin typeface="Times"/>
              </a:defRPr>
            </a:lvl4pPr>
            <a:lvl5pPr marL="2173352" indent="-241483" eaLnBrk="0" hangingPunct="0">
              <a:defRPr sz="2500">
                <a:solidFill>
                  <a:schemeClr val="tx1"/>
                </a:solidFill>
                <a:latin typeface="Times"/>
              </a:defRPr>
            </a:lvl5pPr>
            <a:lvl6pPr marL="2656321" indent="-241483" eaLnBrk="0" fontAlgn="base" hangingPunct="0">
              <a:spcBef>
                <a:spcPct val="0"/>
              </a:spcBef>
              <a:spcAft>
                <a:spcPct val="0"/>
              </a:spcAft>
              <a:defRPr sz="2500">
                <a:solidFill>
                  <a:schemeClr val="tx1"/>
                </a:solidFill>
                <a:latin typeface="Times"/>
              </a:defRPr>
            </a:lvl6pPr>
            <a:lvl7pPr marL="3139286" indent="-241483" eaLnBrk="0" fontAlgn="base" hangingPunct="0">
              <a:spcBef>
                <a:spcPct val="0"/>
              </a:spcBef>
              <a:spcAft>
                <a:spcPct val="0"/>
              </a:spcAft>
              <a:defRPr sz="2500">
                <a:solidFill>
                  <a:schemeClr val="tx1"/>
                </a:solidFill>
                <a:latin typeface="Times"/>
              </a:defRPr>
            </a:lvl7pPr>
            <a:lvl8pPr marL="3622253" indent="-241483" eaLnBrk="0" fontAlgn="base" hangingPunct="0">
              <a:spcBef>
                <a:spcPct val="0"/>
              </a:spcBef>
              <a:spcAft>
                <a:spcPct val="0"/>
              </a:spcAft>
              <a:defRPr sz="2500">
                <a:solidFill>
                  <a:schemeClr val="tx1"/>
                </a:solidFill>
                <a:latin typeface="Times"/>
              </a:defRPr>
            </a:lvl8pPr>
            <a:lvl9pPr marL="4105221" indent="-241483" eaLnBrk="0" fontAlgn="base" hangingPunct="0">
              <a:spcBef>
                <a:spcPct val="0"/>
              </a:spcBef>
              <a:spcAft>
                <a:spcPct val="0"/>
              </a:spcAft>
              <a:defRPr sz="2500">
                <a:solidFill>
                  <a:schemeClr val="tx1"/>
                </a:solidFill>
                <a:latin typeface="Times"/>
              </a:defRPr>
            </a:lvl9pPr>
          </a:lstStyle>
          <a:p>
            <a:pPr eaLnBrk="1" hangingPunct="1"/>
            <a:fld id="{BB6CE14F-B55F-4801-984E-EE06CE53BB57}" type="slidenum">
              <a:rPr lang="en-US" altLang="en-US" sz="1300">
                <a:solidFill>
                  <a:prstClr val="black"/>
                </a:solidFill>
                <a:latin typeface="Times New Roman" pitchFamily="18" charset="0"/>
              </a:rPr>
              <a:pPr eaLnBrk="1" hangingPunct="1"/>
              <a:t>77</a:t>
            </a:fld>
            <a:endParaRPr lang="en-US" altLang="en-US" sz="1300">
              <a:solidFill>
                <a:prstClr val="black"/>
              </a:solidFill>
              <a:latin typeface="Times New Roman" pitchFamily="18" charset="0"/>
            </a:endParaRPr>
          </a:p>
        </p:txBody>
      </p:sp>
      <p:sp>
        <p:nvSpPr>
          <p:cNvPr id="488451" name="Rectangle 2"/>
          <p:cNvSpPr>
            <a:spLocks noGrp="1" noRot="1" noChangeAspect="1" noChangeArrowheads="1" noTextEdit="1"/>
          </p:cNvSpPr>
          <p:nvPr>
            <p:ph type="sldImg"/>
          </p:nvPr>
        </p:nvSpPr>
        <p:spPr>
          <a:xfrm>
            <a:off x="3154363" y="914400"/>
            <a:ext cx="3292475" cy="2468563"/>
          </a:xfrm>
          <a:ln/>
        </p:spPr>
      </p:sp>
      <p:sp>
        <p:nvSpPr>
          <p:cNvPr id="488452" name="Rectangle 3"/>
          <p:cNvSpPr>
            <a:spLocks noGrp="1" noChangeArrowheads="1"/>
          </p:cNvSpPr>
          <p:nvPr>
            <p:ph type="body" idx="1"/>
          </p:nvPr>
        </p:nvSpPr>
        <p:spPr>
          <a:noFill/>
        </p:spPr>
        <p:txBody>
          <a:bodyPr/>
          <a:lstStyle/>
          <a:p>
            <a:pPr marL="0" marR="0">
              <a:spcBef>
                <a:spcPts val="0"/>
              </a:spcBef>
              <a:spcAft>
                <a:spcPts val="0"/>
              </a:spcAft>
            </a:pPr>
            <a:r>
              <a:rPr lang="en-US" sz="1100" b="1" dirty="0">
                <a:effectLst/>
                <a:latin typeface="Arial Narrow" panose="020B0606020202030204" pitchFamily="34" charset="0"/>
                <a:ea typeface="Calibri" panose="020F0502020204030204" pitchFamily="34" charset="0"/>
                <a:cs typeface="Arial Narrow" panose="020B0606020202030204" pitchFamily="34" charset="0"/>
              </a:rPr>
              <a:t>Cognitive coping strategies</a:t>
            </a:r>
            <a:endParaRPr lang="en-US" sz="1000" dirty="0">
              <a:effectLst/>
              <a:latin typeface="Arial" panose="020B0604020202020204" pitchFamily="34" charset="0"/>
              <a:ea typeface="Calibri" panose="020F0502020204030204" pitchFamily="34" charset="0"/>
            </a:endParaRPr>
          </a:p>
          <a:p>
            <a:pPr marL="0" marR="0">
              <a:spcBef>
                <a:spcPts val="0"/>
              </a:spcBef>
              <a:spcAft>
                <a:spcPts val="0"/>
              </a:spcAft>
            </a:pPr>
            <a:r>
              <a:rPr lang="en-US" sz="1100" dirty="0">
                <a:effectLst/>
                <a:latin typeface="Arial Narrow" panose="020B0606020202030204" pitchFamily="34" charset="0"/>
                <a:ea typeface="Calibri" panose="020F0502020204030204" pitchFamily="34" charset="0"/>
              </a:rPr>
              <a:t>Children can close their eyes and picture a happy place, experience, or memory. Encourage them to tell you about a party, pet, favorite toy, game, or music they like; friends, family, or sport they play. Can use small toys, blown up gloves with faces on them, stress/squeeze balls, storytelling; games, electronic devices, keys, penlight, or stethoscope to distract them. Have a distraction toolkit!</a:t>
            </a:r>
            <a:endParaRPr lang="en-US" sz="1000" dirty="0">
              <a:effectLst/>
              <a:latin typeface="Arial" panose="020B0604020202020204" pitchFamily="34" charset="0"/>
              <a:ea typeface="Calibri" panose="020F0502020204030204" pitchFamily="34" charset="0"/>
            </a:endParaRPr>
          </a:p>
          <a:p>
            <a:pPr marL="0" marR="0">
              <a:spcBef>
                <a:spcPts val="0"/>
              </a:spcBef>
              <a:spcAft>
                <a:spcPts val="0"/>
              </a:spcAft>
            </a:pPr>
            <a:r>
              <a:rPr lang="en-US" sz="1100" dirty="0">
                <a:effectLst/>
                <a:latin typeface="Arial Narrow" panose="020B0606020202030204" pitchFamily="34" charset="0"/>
                <a:ea typeface="Calibri" panose="020F0502020204030204" pitchFamily="34" charset="0"/>
              </a:rPr>
              <a:t>Buzzy® Mini Healthcare is like </a:t>
            </a:r>
            <a:r>
              <a:rPr lang="en-US" sz="1100">
                <a:effectLst/>
                <a:latin typeface="Arial Narrow" panose="020B0606020202030204" pitchFamily="34" charset="0"/>
                <a:ea typeface="Calibri" panose="020F0502020204030204" pitchFamily="34" charset="0"/>
              </a:rPr>
              <a:t>a TENS </a:t>
            </a:r>
            <a:r>
              <a:rPr lang="en-US" sz="1100" dirty="0">
                <a:effectLst/>
                <a:latin typeface="Arial Narrow" panose="020B0606020202030204" pitchFamily="34" charset="0"/>
                <a:ea typeface="Calibri" panose="020F0502020204030204" pitchFamily="34" charset="0"/>
              </a:rPr>
              <a:t>unit. When placed over a cold pack, allows for pain-free injections or IV starts.</a:t>
            </a:r>
            <a:endParaRPr lang="en-US" sz="1000" dirty="0">
              <a:effectLst/>
              <a:latin typeface="Arial" panose="020B0604020202020204" pitchFamily="34" charset="0"/>
              <a:ea typeface="Calibri" panose="020F0502020204030204" pitchFamily="34" charset="0"/>
            </a:endParaRPr>
          </a:p>
          <a:p>
            <a:r>
              <a:rPr lang="en-US" sz="1100" dirty="0">
                <a:effectLst/>
                <a:latin typeface="Arial Narrow" panose="020B0606020202030204" pitchFamily="34" charset="0"/>
                <a:ea typeface="Calibri" panose="020F0502020204030204" pitchFamily="34" charset="0"/>
                <a:cs typeface="Arial" panose="020B0604020202020204" pitchFamily="34" charset="0"/>
              </a:rPr>
              <a:t>Approach: Calm, non-threatening manner. They often become very anxious when in pain. Speak to the child by name and in a steady gentle voice, on their level…kneel or sit during the interview.</a:t>
            </a:r>
            <a:endParaRPr lang="en-US" altLang="en-US" sz="1100" dirty="0">
              <a:latin typeface="Arial Narrow" panose="020B0606020202030204" pitchFamily="34" charset="0"/>
            </a:endParaRPr>
          </a:p>
        </p:txBody>
      </p:sp>
      <p:sp>
        <p:nvSpPr>
          <p:cNvPr id="2" name="Header Placeholder 1"/>
          <p:cNvSpPr>
            <a:spLocks noGrp="1"/>
          </p:cNvSpPr>
          <p:nvPr>
            <p:ph type="hdr" sz="quarter" idx="10"/>
          </p:nvPr>
        </p:nvSpPr>
        <p:spPr/>
        <p:txBody>
          <a:bodyPr/>
          <a:lstStyle/>
          <a:p>
            <a:pPr>
              <a:defRPr/>
            </a:pPr>
            <a:r>
              <a:rPr lang="en-US" altLang="en-US">
                <a:solidFill>
                  <a:prstClr val="black"/>
                </a:solidFill>
              </a:rPr>
              <a:t>NASEMSO EMS Pain Management EBG Education     Connie J. Mattera, MS, RN, PM</a:t>
            </a:r>
          </a:p>
        </p:txBody>
      </p:sp>
    </p:spTree>
    <p:extLst>
      <p:ext uri="{BB962C8B-B14F-4D97-AF65-F5344CB8AC3E}">
        <p14:creationId xmlns:p14="http://schemas.microsoft.com/office/powerpoint/2010/main" val="36104382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effectLst/>
                <a:latin typeface="Arial" panose="020B0604020202020204" pitchFamily="34" charset="0"/>
                <a:ea typeface="Calibri" panose="020F0502020204030204" pitchFamily="34" charset="0"/>
              </a:rPr>
              <a:t>Dr. Braithwaite has extensive experience as an EMS medical director and in EMS education at all levels. She has been active in leadership of several national organizations and projects, including the NAEMSP, ACEP, International Trauma Life Support and the EMS Culture of Safety Strategy Project. In particular, she was one of the key participants in the development of the original NASEMSO National Model EMS Clinical Guidelines Project. Sabina is board certified in Emergency Medicine and is subspecialty certified in Emergency Medical Services. She also holds an MPH with a specialty certificate in Disaster Management</a:t>
            </a:r>
            <a:r>
              <a:rPr lang="en-US" sz="1200" dirty="0">
                <a:effectLst/>
                <a:latin typeface="Arial" panose="020B0604020202020204" pitchFamily="34" charset="0"/>
                <a:ea typeface="Calibri" panose="020F0502020204030204" pitchFamily="34" charset="0"/>
              </a:rPr>
              <a:t>.</a:t>
            </a:r>
            <a:endParaRPr lang="en-US" dirty="0"/>
          </a:p>
        </p:txBody>
      </p:sp>
      <p:sp>
        <p:nvSpPr>
          <p:cNvPr id="4" name="Header Placeholder 3"/>
          <p:cNvSpPr>
            <a:spLocks noGrp="1"/>
          </p:cNvSpPr>
          <p:nvPr>
            <p:ph type="hdr" sz="quarter" idx="10"/>
          </p:nvPr>
        </p:nvSpPr>
        <p:spPr/>
        <p:txBody>
          <a:bodyPr/>
          <a:lstStyle/>
          <a:p>
            <a:r>
              <a:rPr lang="en-US">
                <a:solidFill>
                  <a:prstClr val="black"/>
                </a:solidFill>
              </a:rPr>
              <a:t>NASEMSO EMS Pain Management EBG Education     Connie J. Mattera, MS, RN, PM</a:t>
            </a:r>
            <a:endParaRPr lang="en-US" dirty="0">
              <a:solidFill>
                <a:prstClr val="black"/>
              </a:solidFill>
            </a:endParaRPr>
          </a:p>
        </p:txBody>
      </p:sp>
      <p:sp>
        <p:nvSpPr>
          <p:cNvPr id="5" name="Slide Number Placeholder 4"/>
          <p:cNvSpPr>
            <a:spLocks noGrp="1"/>
          </p:cNvSpPr>
          <p:nvPr>
            <p:ph type="sldNum" sz="quarter" idx="11"/>
          </p:nvPr>
        </p:nvSpPr>
        <p:spPr/>
        <p:txBody>
          <a:bodyPr/>
          <a:lstStyle/>
          <a:p>
            <a:fld id="{388D3E44-FB86-8340-8E91-D6A9CC24F3B6}" type="slidenum">
              <a:rPr lang="en-US" smtClean="0">
                <a:solidFill>
                  <a:prstClr val="black"/>
                </a:solidFill>
              </a:rPr>
              <a:pPr/>
              <a:t>78</a:t>
            </a:fld>
            <a:endParaRPr lang="en-US" dirty="0">
              <a:solidFill>
                <a:prstClr val="black"/>
              </a:solidFill>
            </a:endParaRPr>
          </a:p>
        </p:txBody>
      </p:sp>
    </p:spTree>
    <p:extLst>
      <p:ext uri="{BB962C8B-B14F-4D97-AF65-F5344CB8AC3E}">
        <p14:creationId xmlns:p14="http://schemas.microsoft.com/office/powerpoint/2010/main" val="34403735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sz="1100" dirty="0">
                <a:effectLst/>
                <a:latin typeface="Arial" panose="020B0604020202020204" pitchFamily="34" charset="0"/>
                <a:ea typeface="Calibri" panose="020F0502020204030204" pitchFamily="34" charset="0"/>
              </a:rPr>
              <a:t>First, let</a:t>
            </a:r>
            <a:r>
              <a:rPr lang="en-US" sz="1100" dirty="0">
                <a:effectLst/>
                <a:latin typeface="Times New Roman" panose="02020603050405020304" pitchFamily="18" charset="0"/>
                <a:ea typeface="Calibri" panose="020F0502020204030204" pitchFamily="34" charset="0"/>
                <a:cs typeface="Arial" panose="020B0604020202020204" pitchFamily="34" charset="0"/>
              </a:rPr>
              <a:t>’</a:t>
            </a:r>
            <a:r>
              <a:rPr lang="en-US" sz="1100" dirty="0">
                <a:effectLst/>
                <a:latin typeface="Arial" panose="020B0604020202020204" pitchFamily="34" charset="0"/>
                <a:ea typeface="Calibri" panose="020F0502020204030204" pitchFamily="34" charset="0"/>
              </a:rPr>
              <a:t>s get it </a:t>
            </a:r>
            <a:r>
              <a:rPr lang="en-US" sz="1100" dirty="0">
                <a:effectLst/>
                <a:latin typeface="Times New Roman" panose="02020603050405020304" pitchFamily="18" charset="0"/>
                <a:ea typeface="Calibri" panose="020F0502020204030204" pitchFamily="34" charset="0"/>
                <a:cs typeface="Arial" panose="020B0604020202020204" pitchFamily="34" charset="0"/>
              </a:rPr>
              <a:t>“</a:t>
            </a:r>
            <a:r>
              <a:rPr lang="en-US" sz="1100" dirty="0">
                <a:effectLst/>
                <a:latin typeface="Arial" panose="020B0604020202020204" pitchFamily="34" charset="0"/>
                <a:ea typeface="Calibri" panose="020F0502020204030204" pitchFamily="34" charset="0"/>
              </a:rPr>
              <a:t>Right</a:t>
            </a:r>
            <a:r>
              <a:rPr lang="en-US" sz="1100" dirty="0">
                <a:effectLst/>
                <a:latin typeface="Times New Roman" panose="02020603050405020304" pitchFamily="18" charset="0"/>
                <a:ea typeface="Calibri" panose="020F0502020204030204" pitchFamily="34" charset="0"/>
                <a:cs typeface="Arial" panose="020B0604020202020204" pitchFamily="34" charset="0"/>
              </a:rPr>
              <a:t>”</a:t>
            </a:r>
            <a:r>
              <a:rPr lang="en-US" sz="1100" dirty="0">
                <a:effectLst/>
                <a:latin typeface="Arial" panose="020B0604020202020204" pitchFamily="34" charset="0"/>
                <a:ea typeface="Calibri" panose="020F0502020204030204" pitchFamily="34" charset="0"/>
              </a:rPr>
              <a:t>. Check package/ container for drug name, amount, concentration, integrity, and expiration date. Inspect the packaging for intact seals and no signs of tampering. Check the drug solution for discoloration, cloudiness or precipitation. Verify sterility of parenteral meds. Prepare accurate dose based on patient age, size, condition and protocols. Controlled substances and high risk meds (peds dosing/others per protocol) require a cross check with another qualified practitioner per local protocols.</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774FFB8C-299D-4F65-9ACC-17B3C0F49C71}" type="slidenum">
              <a:rPr lang="en-US" smtClean="0">
                <a:solidFill>
                  <a:prstClr val="black"/>
                </a:solidFill>
              </a:rPr>
              <a:pPr>
                <a:defRPr/>
              </a:pPr>
              <a:t>80</a:t>
            </a:fld>
            <a:endParaRPr lang="en-US">
              <a:solidFill>
                <a:prstClr val="black"/>
              </a:solidFill>
            </a:endParaRPr>
          </a:p>
        </p:txBody>
      </p:sp>
      <p:sp>
        <p:nvSpPr>
          <p:cNvPr id="5" name="Header Placeholder 4"/>
          <p:cNvSpPr>
            <a:spLocks noGrp="1"/>
          </p:cNvSpPr>
          <p:nvPr>
            <p:ph type="hdr" sz="quarter" idx="11"/>
          </p:nvPr>
        </p:nvSpPr>
        <p:spPr/>
        <p:txBody>
          <a:bodyPr/>
          <a:lstStyle/>
          <a:p>
            <a:r>
              <a:rPr lang="en-US"/>
              <a:t>NASEMSO EMS Pain Management EBG Education     Connie J. Mattera, MS, RN, PM</a:t>
            </a:r>
            <a:endParaRPr lang="en-US" dirty="0"/>
          </a:p>
        </p:txBody>
      </p:sp>
    </p:spTree>
    <p:extLst>
      <p:ext uri="{BB962C8B-B14F-4D97-AF65-F5344CB8AC3E}">
        <p14:creationId xmlns:p14="http://schemas.microsoft.com/office/powerpoint/2010/main" val="35766116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Contraindications to oral NSAIDs:</a:t>
            </a:r>
          </a:p>
          <a:p>
            <a:r>
              <a:rPr lang="en-US" sz="1100" dirty="0">
                <a:latin typeface="Arial" panose="020B0604020202020204" pitchFamily="34" charset="0"/>
                <a:cs typeface="Arial" panose="020B0604020202020204" pitchFamily="34" charset="0"/>
              </a:rPr>
              <a:t>-Inability to swallow or take medications by mouth</a:t>
            </a:r>
          </a:p>
          <a:p>
            <a:r>
              <a:rPr lang="en-US" sz="1100" dirty="0">
                <a:latin typeface="Arial" panose="020B0604020202020204" pitchFamily="34" charset="0"/>
                <a:cs typeface="Arial" panose="020B0604020202020204" pitchFamily="34" charset="0"/>
              </a:rPr>
              <a:t>-Respiratory distress with possible aspiration syndrome</a:t>
            </a:r>
          </a:p>
          <a:p>
            <a:r>
              <a:rPr lang="en-US" sz="1100" dirty="0">
                <a:latin typeface="Arial" panose="020B0604020202020204" pitchFamily="34" charset="0"/>
                <a:cs typeface="Arial" panose="020B0604020202020204" pitchFamily="34" charset="0"/>
              </a:rPr>
              <a:t>-Persistent vomiting</a:t>
            </a:r>
          </a:p>
          <a:p>
            <a:r>
              <a:rPr lang="en-US" sz="1100" dirty="0">
                <a:latin typeface="Arial" panose="020B0604020202020204" pitchFamily="34" charset="0"/>
                <a:cs typeface="Arial" panose="020B0604020202020204" pitchFamily="34" charset="0"/>
              </a:rPr>
              <a:t>-Allergy</a:t>
            </a:r>
            <a:r>
              <a:rPr lang="en-US" sz="1100" baseline="0" dirty="0">
                <a:latin typeface="Arial" panose="020B0604020202020204" pitchFamily="34" charset="0"/>
                <a:cs typeface="Arial" panose="020B0604020202020204" pitchFamily="34" charset="0"/>
              </a:rPr>
              <a:t> to NSAIDs</a:t>
            </a:r>
          </a:p>
          <a:p>
            <a:r>
              <a:rPr lang="en-US" sz="1100" baseline="0" dirty="0">
                <a:latin typeface="Arial" panose="020B0604020202020204" pitchFamily="34" charset="0"/>
                <a:cs typeface="Arial" panose="020B0604020202020204" pitchFamily="34" charset="0"/>
              </a:rPr>
              <a:t>-History of peptic ulcer disease or GI bleeding; renal failure, liver disease, younger than 6 months without OLMC order</a:t>
            </a:r>
          </a:p>
          <a:p>
            <a:r>
              <a:rPr lang="en-US" sz="1100" baseline="0" dirty="0">
                <a:latin typeface="Arial" panose="020B0604020202020204" pitchFamily="34" charset="0"/>
                <a:cs typeface="Arial" panose="020B0604020202020204" pitchFamily="34" charset="0"/>
              </a:rPr>
              <a:t>Use with caution in elderly patients; determine if they are on blood thinners or already take NSAIDs</a:t>
            </a:r>
            <a:endParaRPr lang="en-US" sz="1100" dirty="0">
              <a:latin typeface="Arial" panose="020B0604020202020204" pitchFamily="34" charset="0"/>
              <a:cs typeface="Arial" panose="020B0604020202020204" pitchFamily="34" charset="0"/>
            </a:endParaRPr>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81</a:t>
            </a:fld>
            <a:endParaRPr lang="en-US" dirty="0"/>
          </a:p>
        </p:txBody>
      </p:sp>
    </p:spTree>
    <p:extLst>
      <p:ext uri="{BB962C8B-B14F-4D97-AF65-F5344CB8AC3E}">
        <p14:creationId xmlns:p14="http://schemas.microsoft.com/office/powerpoint/2010/main" val="19003906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sz="1100" kern="1200" dirty="0">
                <a:effectLst/>
                <a:latin typeface="Arial Narrow" panose="020B0606020202030204" pitchFamily="34" charset="0"/>
                <a:ea typeface="Calibri" panose="020F0502020204030204" pitchFamily="34" charset="0"/>
              </a:rPr>
              <a:t>Difficulties stemming from the child's age and developmental level, ability to self-report, relying on behavioral and physiological indicators of pain, and selecting the appropriate pain assessment scale. Add to that the alterations in the pharmacokinetics and pharmacodynamics of medications used for pain management in children; a child</a:t>
            </a:r>
            <a:r>
              <a:rPr lang="en-US" sz="1100" kern="1200" dirty="0">
                <a:effectLst/>
                <a:latin typeface="Arial Narrow" panose="020B0606020202030204" pitchFamily="34" charset="0"/>
                <a:ea typeface="Calibri" panose="020F0502020204030204" pitchFamily="34" charset="0"/>
                <a:cs typeface="Arial" panose="020B0604020202020204" pitchFamily="34" charset="0"/>
              </a:rPr>
              <a:t>’</a:t>
            </a:r>
            <a:r>
              <a:rPr lang="en-US" sz="1100" kern="1200" dirty="0">
                <a:effectLst/>
                <a:latin typeface="Arial Narrow" panose="020B0606020202030204" pitchFamily="34" charset="0"/>
                <a:ea typeface="Calibri" panose="020F0502020204030204" pitchFamily="34" charset="0"/>
              </a:rPr>
              <a:t>s fear of needles, the difficulty in placing IV catheters, and the influence of parents/care givers.</a:t>
            </a:r>
            <a:endParaRPr lang="en-US" sz="1100" dirty="0">
              <a:latin typeface="Arial Narrow" panose="020B0606020202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88D3E44-FB86-8340-8E91-D6A9CC24F3B6}" type="slidenum">
              <a:rPr lang="en-US" smtClean="0"/>
              <a:t>82</a:t>
            </a:fld>
            <a:endParaRPr lang="en-US" dirty="0"/>
          </a:p>
        </p:txBody>
      </p:sp>
      <p:sp>
        <p:nvSpPr>
          <p:cNvPr id="5" name="Header Placeholder 4"/>
          <p:cNvSpPr>
            <a:spLocks noGrp="1"/>
          </p:cNvSpPr>
          <p:nvPr>
            <p:ph type="hdr" sz="quarter" idx="11"/>
          </p:nvPr>
        </p:nvSpPr>
        <p:spPr/>
        <p:txBody>
          <a:bodyPr/>
          <a:lstStyle/>
          <a:p>
            <a:r>
              <a:rPr lang="en-US"/>
              <a:t>NASEMSO EMS Pain Management EBG Education     Connie J. Mattera, MS, RN, PM</a:t>
            </a:r>
            <a:endParaRPr lang="en-US" dirty="0"/>
          </a:p>
        </p:txBody>
      </p:sp>
    </p:spTree>
    <p:extLst>
      <p:ext uri="{BB962C8B-B14F-4D97-AF65-F5344CB8AC3E}">
        <p14:creationId xmlns:p14="http://schemas.microsoft.com/office/powerpoint/2010/main" val="3194461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Arial" panose="020B0604020202020204" pitchFamily="34" charset="0"/>
                <a:ea typeface="Calibri" panose="020F0502020204030204" pitchFamily="34" charset="0"/>
              </a:rPr>
              <a:t>These are suggested doses based on literature and guidelines. The TEP recognizes and supports the authority of each EMS Medical Director to determine their local protocols and drug dosing based on their discretion, medical opinion, state, and local factors.</a:t>
            </a:r>
            <a:endParaRPr lang="en-US" sz="1000" dirty="0">
              <a:effectLst/>
              <a:latin typeface="Arial" panose="020B0604020202020204" pitchFamily="34" charset="0"/>
              <a:ea typeface="Calibri" panose="020F0502020204030204" pitchFamily="34" charset="0"/>
            </a:endParaRPr>
          </a:p>
          <a:p>
            <a:endParaRPr lang="en-US" dirty="0"/>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83</a:t>
            </a:fld>
            <a:endParaRPr lang="en-US" dirty="0"/>
          </a:p>
        </p:txBody>
      </p:sp>
    </p:spTree>
    <p:extLst>
      <p:ext uri="{BB962C8B-B14F-4D97-AF65-F5344CB8AC3E}">
        <p14:creationId xmlns:p14="http://schemas.microsoft.com/office/powerpoint/2010/main" val="24557821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Arial" panose="020B0604020202020204" pitchFamily="34" charset="0"/>
                <a:ea typeface="Calibri" panose="020F0502020204030204" pitchFamily="34" charset="0"/>
              </a:rPr>
              <a:t>These are suggested doses based on literature and guidelines. The TEP recognizes and supports the authority of each EMS Medical Director to determine their local protocols and drug dosing based on their discretion, medical opinion, state, and local factors.</a:t>
            </a:r>
            <a:endParaRPr lang="en-US" sz="1000" dirty="0">
              <a:effectLst/>
              <a:latin typeface="Arial" panose="020B0604020202020204" pitchFamily="34" charset="0"/>
              <a:ea typeface="Calibri" panose="020F0502020204030204" pitchFamily="34" charset="0"/>
            </a:endParaRPr>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84</a:t>
            </a:fld>
            <a:endParaRPr lang="en-US" dirty="0"/>
          </a:p>
        </p:txBody>
      </p:sp>
    </p:spTree>
    <p:extLst>
      <p:ext uri="{BB962C8B-B14F-4D97-AF65-F5344CB8AC3E}">
        <p14:creationId xmlns:p14="http://schemas.microsoft.com/office/powerpoint/2010/main" val="10557028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pPr marL="0" marR="0" algn="just">
              <a:spcBef>
                <a:spcPts val="0"/>
              </a:spcBef>
              <a:spcAft>
                <a:spcPts val="0"/>
              </a:spcAft>
            </a:pPr>
            <a:r>
              <a:rPr lang="en-US" sz="1100" dirty="0">
                <a:effectLst/>
                <a:latin typeface="Arial Narrow" panose="020B0606020202030204" pitchFamily="34" charset="0"/>
                <a:ea typeface="Calibri" panose="020F0502020204030204" pitchFamily="34" charset="0"/>
                <a:cs typeface="Arial Narrow" panose="020B0606020202030204" pitchFamily="34" charset="0"/>
              </a:rPr>
              <a:t>NAEMSP published a position paper on EMS use of nitrous oxide in 1990.</a:t>
            </a:r>
            <a:endParaRPr lang="en-US" sz="1000" dirty="0">
              <a:effectLst/>
              <a:latin typeface="Arial" panose="020B0604020202020204" pitchFamily="34" charset="0"/>
              <a:ea typeface="Calibri" panose="020F0502020204030204" pitchFamily="34" charset="0"/>
            </a:endParaRPr>
          </a:p>
          <a:p>
            <a:pPr marL="0" marR="0" algn="just">
              <a:spcBef>
                <a:spcPts val="0"/>
              </a:spcBef>
              <a:spcAft>
                <a:spcPts val="0"/>
              </a:spcAft>
            </a:pPr>
            <a:r>
              <a:rPr lang="en-US" sz="1100" dirty="0">
                <a:effectLst/>
                <a:latin typeface="Arial Narrow" panose="020B0606020202030204" pitchFamily="34" charset="0"/>
                <a:ea typeface="Calibri" panose="020F0502020204030204" pitchFamily="34" charset="0"/>
                <a:cs typeface="Arial Narrow" panose="020B0606020202030204" pitchFamily="34" charset="0"/>
              </a:rPr>
              <a:t>Nitrous oxide is a CNS depressant. It dulls the senses, blunts perception of painful stimuli, and produces a carefree attitude.</a:t>
            </a:r>
            <a:endParaRPr lang="en-US" sz="1000" dirty="0">
              <a:effectLst/>
              <a:latin typeface="Arial" panose="020B0604020202020204" pitchFamily="34" charset="0"/>
              <a:ea typeface="Calibri" panose="020F0502020204030204" pitchFamily="34" charset="0"/>
            </a:endParaRPr>
          </a:p>
          <a:p>
            <a:pPr marL="0" marR="0" algn="just">
              <a:spcBef>
                <a:spcPts val="0"/>
              </a:spcBef>
              <a:spcAft>
                <a:spcPts val="0"/>
              </a:spcAft>
            </a:pPr>
            <a:r>
              <a:rPr lang="en-US" sz="1100" dirty="0">
                <a:effectLst/>
                <a:latin typeface="Arial Narrow" panose="020B0606020202030204" pitchFamily="34" charset="0"/>
                <a:ea typeface="Calibri" panose="020F0502020204030204" pitchFamily="34" charset="0"/>
                <a:cs typeface="Arial Narrow" panose="020B0606020202030204" pitchFamily="34" charset="0"/>
              </a:rPr>
              <a:t>It also potentiates the release of endogenous endorphins that react with opioid receptors in the CNS to elevate the pain threshold &amp; create a feeling of relaxation and euphoria.</a:t>
            </a:r>
            <a:endParaRPr lang="en-US" sz="1000" dirty="0">
              <a:effectLst/>
              <a:latin typeface="Arial" panose="020B0604020202020204" pitchFamily="34" charset="0"/>
              <a:ea typeface="Calibri" panose="020F0502020204030204" pitchFamily="34" charset="0"/>
            </a:endParaRPr>
          </a:p>
          <a:p>
            <a:pPr marL="0" marR="0" algn="just">
              <a:spcBef>
                <a:spcPts val="0"/>
              </a:spcBef>
              <a:spcAft>
                <a:spcPts val="0"/>
              </a:spcAft>
            </a:pPr>
            <a:r>
              <a:rPr lang="en-US" sz="1100" dirty="0">
                <a:effectLst/>
                <a:latin typeface="Arial Narrow" panose="020B0606020202030204" pitchFamily="34" charset="0"/>
                <a:ea typeface="Calibri" panose="020F0502020204030204" pitchFamily="34" charset="0"/>
                <a:cs typeface="Arial Narrow" panose="020B0606020202030204" pitchFamily="34" charset="0"/>
              </a:rPr>
              <a:t>Advantages: Little effect on CV system </a:t>
            </a:r>
            <a:r>
              <a:rPr lang="en-US" sz="1100" dirty="0">
                <a:effectLst/>
                <a:latin typeface="Times New Roman" panose="02020603050405020304" pitchFamily="18" charset="0"/>
                <a:ea typeface="Calibri" panose="020F0502020204030204" pitchFamily="34" charset="0"/>
                <a:cs typeface="Arial Narrow" panose="020B0606020202030204" pitchFamily="34" charset="0"/>
              </a:rPr>
              <a:t>–</a:t>
            </a:r>
            <a:r>
              <a:rPr lang="en-US" sz="1100" dirty="0">
                <a:effectLst/>
                <a:latin typeface="Arial Narrow" panose="020B0606020202030204" pitchFamily="34" charset="0"/>
                <a:ea typeface="Calibri" panose="020F0502020204030204" pitchFamily="34" charset="0"/>
                <a:cs typeface="Arial Narrow" panose="020B0606020202030204" pitchFamily="34" charset="0"/>
              </a:rPr>
              <a:t> mild vasodilation; no direct effect on skeletal muscle</a:t>
            </a:r>
            <a:endParaRPr lang="en-US" sz="1000" dirty="0">
              <a:effectLst/>
              <a:latin typeface="Arial" panose="020B0604020202020204" pitchFamily="34" charset="0"/>
              <a:ea typeface="Calibri" panose="020F0502020204030204" pitchFamily="34" charset="0"/>
            </a:endParaRPr>
          </a:p>
          <a:p>
            <a:r>
              <a:rPr lang="en-US" sz="1100" dirty="0">
                <a:effectLst/>
                <a:latin typeface="Arial Narrow" panose="020B0606020202030204" pitchFamily="34" charset="0"/>
                <a:ea typeface="Calibri" panose="020F0502020204030204" pitchFamily="34" charset="0"/>
                <a:cs typeface="Arial Narrow" panose="020B0606020202030204" pitchFamily="34" charset="0"/>
              </a:rPr>
              <a:t>Does not require an IV; Onset &amp; duration: 2-5 minutes; metabolized &amp; excreted in the lungs</a:t>
            </a:r>
            <a:endParaRPr lang="en-US" sz="1100" dirty="0">
              <a:latin typeface="Arial Narrow" panose="020B0606020202030204" pitchFamily="34" charset="0"/>
              <a:cs typeface="Arial" panose="020B0604020202020204" pitchFamily="34" charset="0"/>
            </a:endParaRPr>
          </a:p>
        </p:txBody>
      </p:sp>
      <p:sp>
        <p:nvSpPr>
          <p:cNvPr id="4" name="Header Placeholder 3"/>
          <p:cNvSpPr>
            <a:spLocks noGrp="1"/>
          </p:cNvSpPr>
          <p:nvPr>
            <p:ph type="hdr" sz="quarter" idx="10"/>
          </p:nvPr>
        </p:nvSpPr>
        <p:spPr/>
        <p:txBody>
          <a:bodyPr/>
          <a:lstStyle/>
          <a:p>
            <a:r>
              <a:rPr lang="en-US">
                <a:solidFill>
                  <a:prstClr val="black"/>
                </a:solidFill>
              </a:rPr>
              <a:t>NASEMSO EMS Pain Management EBG Education     Connie J. Mattera, MS, RN, PM</a:t>
            </a:r>
            <a:endParaRPr lang="en-US" dirty="0">
              <a:solidFill>
                <a:prstClr val="black"/>
              </a:solidFill>
            </a:endParaRPr>
          </a:p>
        </p:txBody>
      </p:sp>
      <p:sp>
        <p:nvSpPr>
          <p:cNvPr id="5" name="Slide Number Placeholder 4"/>
          <p:cNvSpPr>
            <a:spLocks noGrp="1"/>
          </p:cNvSpPr>
          <p:nvPr>
            <p:ph type="sldNum" sz="quarter" idx="11"/>
          </p:nvPr>
        </p:nvSpPr>
        <p:spPr/>
        <p:txBody>
          <a:bodyPr/>
          <a:lstStyle/>
          <a:p>
            <a:fld id="{388D3E44-FB86-8340-8E91-D6A9CC24F3B6}" type="slidenum">
              <a:rPr lang="en-US" smtClean="0">
                <a:solidFill>
                  <a:prstClr val="black"/>
                </a:solidFill>
              </a:rPr>
              <a:pPr/>
              <a:t>85</a:t>
            </a:fld>
            <a:endParaRPr lang="en-US" dirty="0">
              <a:solidFill>
                <a:prstClr val="black"/>
              </a:solidFill>
            </a:endParaRPr>
          </a:p>
        </p:txBody>
      </p:sp>
    </p:spTree>
    <p:extLst>
      <p:ext uri="{BB962C8B-B14F-4D97-AF65-F5344CB8AC3E}">
        <p14:creationId xmlns:p14="http://schemas.microsoft.com/office/powerpoint/2010/main" val="23120168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These are suggested doses based on literature and guidelines. The TEP recognizes and supports the authority of each EMS Medical Director to determine their local protocols and drug dosing based on their discretion, medical opinion, state, and local factors.</a:t>
            </a:r>
            <a:endParaRPr lang="en-US" dirty="0"/>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86</a:t>
            </a:fld>
            <a:endParaRPr lang="en-US" dirty="0"/>
          </a:p>
        </p:txBody>
      </p:sp>
    </p:spTree>
    <p:extLst>
      <p:ext uri="{BB962C8B-B14F-4D97-AF65-F5344CB8AC3E}">
        <p14:creationId xmlns:p14="http://schemas.microsoft.com/office/powerpoint/2010/main" val="5041581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These are suggested doses based on literature and guidelines. The TEP recognizes and supports the authority of each EMS Medical Director to determine their local protocols and drug dosing based on their discretion, medical opinion, state, and local factors.</a:t>
            </a:r>
            <a:endParaRPr lang="en-US" sz="1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87</a:t>
            </a:fld>
            <a:endParaRPr lang="en-US" dirty="0"/>
          </a:p>
        </p:txBody>
      </p:sp>
    </p:spTree>
    <p:extLst>
      <p:ext uri="{BB962C8B-B14F-4D97-AF65-F5344CB8AC3E}">
        <p14:creationId xmlns:p14="http://schemas.microsoft.com/office/powerpoint/2010/main" val="767590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000" dirty="0">
                <a:effectLst/>
                <a:latin typeface="Arial" panose="020B0604020202020204" pitchFamily="34" charset="0"/>
                <a:ea typeface="Calibri" panose="020F0502020204030204" pitchFamily="34" charset="0"/>
              </a:rPr>
              <a:t>T</a:t>
            </a:r>
            <a:r>
              <a:rPr lang="en-US" sz="1100" dirty="0">
                <a:effectLst/>
                <a:latin typeface="Arial Narrow" panose="020B0606020202030204" pitchFamily="34" charset="0"/>
                <a:ea typeface="Calibri" panose="020F0502020204030204" pitchFamily="34" charset="0"/>
              </a:rPr>
              <a:t>he principal investigator was George Lindbeck, MD from NASEMSO. Dr. Lindbeck has 30 years of experience in academic and community emergency medicine and service in local, regional, state, and national EMS organizations. In addition to his professional duties in Virginia, he serves as Chair of the NASEMSO Medical Directors Council.</a:t>
            </a:r>
            <a:endParaRPr lang="en-US" sz="1000" dirty="0">
              <a:effectLst/>
              <a:latin typeface="Arial" panose="020B0604020202020204" pitchFamily="34" charset="0"/>
              <a:ea typeface="Calibri" panose="020F0502020204030204" pitchFamily="34" charset="0"/>
            </a:endParaRPr>
          </a:p>
          <a:p>
            <a:r>
              <a:rPr lang="en-US" sz="1100" dirty="0">
                <a:effectLst/>
                <a:latin typeface="Arial Narrow" panose="020B0606020202030204" pitchFamily="34" charset="0"/>
                <a:ea typeface="Calibri" panose="020F0502020204030204" pitchFamily="34" charset="0"/>
                <a:cs typeface="Arial" panose="020B0604020202020204" pitchFamily="34" charset="0"/>
              </a:rPr>
              <a:t>Co-investigators were Sabina Braithwaite, MD, representing ACEP, and Manish Shah, MD, of NAEMSP. Together they led a multi-disciplinary technical expert panel (TEP) comprised of an EMS clinician and EMS educator, as well as others with expertise in emergency medicine, pediatrics, pain mgt, pharmacology, trauma care, guideline development methodology, patient advocacy, and EMS data.</a:t>
            </a:r>
            <a:endParaRPr lang="en-US" sz="1100" dirty="0">
              <a:latin typeface="Arial Narrow" panose="020B0606020202030204" pitchFamily="34" charset="0"/>
              <a:cs typeface="Arial" panose="020B0604020202020204" pitchFamily="34" charset="0"/>
            </a:endParaRPr>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7</a:t>
            </a:fld>
            <a:endParaRPr lang="en-US" dirty="0"/>
          </a:p>
        </p:txBody>
      </p:sp>
    </p:spTree>
    <p:extLst>
      <p:ext uri="{BB962C8B-B14F-4D97-AF65-F5344CB8AC3E}">
        <p14:creationId xmlns:p14="http://schemas.microsoft.com/office/powerpoint/2010/main" val="526517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Nausea is a well-documented side effect of opioid administration for acute pain. Anticipate this side effect and prepare ondansetron slow IVP or rapid oral dissolve tablet per local protocols.</a:t>
            </a:r>
            <a:endParaRPr lang="en-US" dirty="0"/>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88</a:t>
            </a:fld>
            <a:endParaRPr lang="en-US" dirty="0"/>
          </a:p>
        </p:txBody>
      </p:sp>
    </p:spTree>
    <p:extLst>
      <p:ext uri="{BB962C8B-B14F-4D97-AF65-F5344CB8AC3E}">
        <p14:creationId xmlns:p14="http://schemas.microsoft.com/office/powerpoint/2010/main" val="3654495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Monitor</a:t>
            </a:r>
            <a:r>
              <a:rPr lang="en-US" sz="1100" baseline="0" dirty="0">
                <a:latin typeface="Arial" panose="020B0604020202020204" pitchFamily="34" charset="0"/>
                <a:cs typeface="Arial" panose="020B0604020202020204" pitchFamily="34" charset="0"/>
              </a:rPr>
              <a:t> for desired effects, but also for adverse reactions (AMS, hypotension, bradycardia, hypoventilation, hypoxia, hypercarbia, S&amp;S of allergy or anaphylaxis).  Should always have a full set of VS + oximetry readings (SpO</a:t>
            </a:r>
            <a:r>
              <a:rPr lang="en-US" sz="1100" baseline="-25000" dirty="0">
                <a:latin typeface="Arial" panose="020B0604020202020204" pitchFamily="34" charset="0"/>
                <a:cs typeface="Arial" panose="020B0604020202020204" pitchFamily="34" charset="0"/>
              </a:rPr>
              <a:t>2</a:t>
            </a:r>
            <a:r>
              <a:rPr lang="en-US" sz="1100" baseline="0" dirty="0">
                <a:latin typeface="Arial" panose="020B0604020202020204" pitchFamily="34" charset="0"/>
                <a:cs typeface="Arial" panose="020B0604020202020204" pitchFamily="34" charset="0"/>
              </a:rPr>
              <a:t> &amp; ETCO</a:t>
            </a:r>
            <a:r>
              <a:rPr lang="en-US" sz="1100" baseline="-25000" dirty="0">
                <a:latin typeface="Arial" panose="020B0604020202020204" pitchFamily="34" charset="0"/>
                <a:cs typeface="Arial" panose="020B0604020202020204" pitchFamily="34" charset="0"/>
              </a:rPr>
              <a:t>2</a:t>
            </a:r>
            <a:r>
              <a:rPr lang="en-US" sz="1100" baseline="0" dirty="0">
                <a:latin typeface="Arial" panose="020B0604020202020204" pitchFamily="34" charset="0"/>
                <a:cs typeface="Arial" panose="020B0604020202020204" pitchFamily="34" charset="0"/>
              </a:rPr>
              <a:t>) if a potential for respiratory depression +  pain reassessment after all pain medication administration. </a:t>
            </a:r>
            <a:endParaRPr lang="en-US" sz="1100" dirty="0">
              <a:latin typeface="Arial" panose="020B0604020202020204" pitchFamily="34" charset="0"/>
              <a:cs typeface="Arial" panose="020B0604020202020204" pitchFamily="34" charset="0"/>
            </a:endParaRPr>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89</a:t>
            </a:fld>
            <a:endParaRPr lang="en-US" dirty="0"/>
          </a:p>
        </p:txBody>
      </p:sp>
    </p:spTree>
    <p:extLst>
      <p:ext uri="{BB962C8B-B14F-4D97-AF65-F5344CB8AC3E}">
        <p14:creationId xmlns:p14="http://schemas.microsoft.com/office/powerpoint/2010/main" val="16842623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We never want to see 2020 again! (Nor go back to old ways of doing things that did not achieve EB care or optimal outcomes.)</a:t>
            </a:r>
            <a:endParaRPr lang="en-US" dirty="0"/>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90</a:t>
            </a:fld>
            <a:endParaRPr lang="en-US" dirty="0"/>
          </a:p>
        </p:txBody>
      </p:sp>
    </p:spTree>
    <p:extLst>
      <p:ext uri="{BB962C8B-B14F-4D97-AF65-F5344CB8AC3E}">
        <p14:creationId xmlns:p14="http://schemas.microsoft.com/office/powerpoint/2010/main" val="10312079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One definition of learning is “changed behavior”. What change in approach, policy, procedure or protocol do you anticipate making based on this new body of evidence?</a:t>
            </a:r>
            <a:endParaRPr lang="en-US" dirty="0"/>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91</a:t>
            </a:fld>
            <a:endParaRPr lang="en-US" dirty="0"/>
          </a:p>
        </p:txBody>
      </p:sp>
    </p:spTree>
    <p:extLst>
      <p:ext uri="{BB962C8B-B14F-4D97-AF65-F5344CB8AC3E}">
        <p14:creationId xmlns:p14="http://schemas.microsoft.com/office/powerpoint/2010/main" val="21326075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Arial" panose="020B0604020202020204" pitchFamily="34" charset="0"/>
                <a:ea typeface="Calibri" panose="020F0502020204030204" pitchFamily="34" charset="0"/>
              </a:rPr>
              <a:t>If you have specific questions on the educational materials, please feel free to reach out to:</a:t>
            </a:r>
            <a:endParaRPr lang="en-US" sz="1000" dirty="0">
              <a:effectLst/>
              <a:latin typeface="Arial" panose="020B0604020202020204" pitchFamily="34" charset="0"/>
              <a:ea typeface="Calibri" panose="020F0502020204030204" pitchFamily="34" charset="0"/>
            </a:endParaRPr>
          </a:p>
          <a:p>
            <a:pPr marL="0" marR="0">
              <a:spcBef>
                <a:spcPts val="0"/>
              </a:spcBef>
              <a:spcAft>
                <a:spcPts val="0"/>
              </a:spcAft>
            </a:pPr>
            <a:r>
              <a:rPr lang="en-US" sz="1200" dirty="0">
                <a:effectLst/>
                <a:latin typeface="Arial" panose="020B0604020202020204" pitchFamily="34" charset="0"/>
                <a:ea typeface="Calibri" panose="020F0502020204030204" pitchFamily="34" charset="0"/>
              </a:rPr>
              <a:t>Connie J. Mattera, MS, RN, PM; </a:t>
            </a:r>
            <a:r>
              <a:rPr lang="en-US" sz="1200" u="sng" dirty="0">
                <a:solidFill>
                  <a:srgbClr val="0563C1"/>
                </a:solidFill>
                <a:effectLst/>
                <a:latin typeface="Arial" panose="020B0604020202020204" pitchFamily="34" charset="0"/>
                <a:ea typeface="Calibri" panose="020F0502020204030204" pitchFamily="34" charset="0"/>
                <a:hlinkClick r:id="rId3"/>
              </a:rPr>
              <a:t>cmattera@nch.org</a:t>
            </a:r>
            <a:r>
              <a:rPr lang="en-US" sz="1200" dirty="0">
                <a:effectLst/>
                <a:latin typeface="Arial" panose="020B0604020202020204" pitchFamily="34" charset="0"/>
                <a:ea typeface="Calibri" panose="020F0502020204030204" pitchFamily="34" charset="0"/>
              </a:rPr>
              <a:t> </a:t>
            </a:r>
            <a:endParaRPr lang="en-US" dirty="0"/>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92</a:t>
            </a:fld>
            <a:endParaRPr lang="en-US" dirty="0"/>
          </a:p>
        </p:txBody>
      </p:sp>
    </p:spTree>
    <p:extLst>
      <p:ext uri="{BB962C8B-B14F-4D97-AF65-F5344CB8AC3E}">
        <p14:creationId xmlns:p14="http://schemas.microsoft.com/office/powerpoint/2010/main" val="3566263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AHRQ: Agency for Healthcare Research and Quality </a:t>
            </a:r>
          </a:p>
          <a:p>
            <a:r>
              <a:rPr lang="en-US" sz="1100" dirty="0">
                <a:latin typeface="Arial" panose="020B0604020202020204" pitchFamily="34" charset="0"/>
                <a:cs typeface="Arial" panose="020B0604020202020204" pitchFamily="34" charset="0"/>
              </a:rPr>
              <a:t>NASEMSO: National Association</a:t>
            </a:r>
            <a:r>
              <a:rPr lang="en-US" sz="1100" baseline="0" dirty="0">
                <a:latin typeface="Arial" panose="020B0604020202020204" pitchFamily="34" charset="0"/>
                <a:cs typeface="Arial" panose="020B0604020202020204" pitchFamily="34" charset="0"/>
              </a:rPr>
              <a:t> of State EMS Officials</a:t>
            </a:r>
          </a:p>
          <a:p>
            <a:r>
              <a:rPr lang="en-US" sz="1100" baseline="0" dirty="0">
                <a:latin typeface="Arial" panose="020B0604020202020204" pitchFamily="34" charset="0"/>
                <a:cs typeface="Arial" panose="020B0604020202020204" pitchFamily="34" charset="0"/>
              </a:rPr>
              <a:t>ACEP: American College of Emergency Physicians</a:t>
            </a:r>
          </a:p>
          <a:p>
            <a:r>
              <a:rPr lang="en-US" sz="1100" baseline="0" dirty="0">
                <a:latin typeface="Arial" panose="020B0604020202020204" pitchFamily="34" charset="0"/>
                <a:cs typeface="Arial" panose="020B0604020202020204" pitchFamily="34" charset="0"/>
              </a:rPr>
              <a:t>NAEMSP: National Association of EMS Physicians</a:t>
            </a:r>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EBG: Evidence-based</a:t>
            </a:r>
            <a:r>
              <a:rPr lang="en-US" sz="1100" baseline="0" dirty="0">
                <a:latin typeface="Arial" panose="020B0604020202020204" pitchFamily="34" charset="0"/>
                <a:cs typeface="Arial" panose="020B0604020202020204" pitchFamily="34" charset="0"/>
              </a:rPr>
              <a:t> guidelines</a:t>
            </a:r>
          </a:p>
          <a:p>
            <a:r>
              <a:rPr lang="en-US" sz="1100" baseline="0" dirty="0">
                <a:latin typeface="Arial" panose="020B0604020202020204" pitchFamily="34" charset="0"/>
                <a:cs typeface="Arial" panose="020B0604020202020204" pitchFamily="34" charset="0"/>
              </a:rPr>
              <a:t>TEP: Technical Expert Panel</a:t>
            </a:r>
          </a:p>
          <a:p>
            <a:r>
              <a:rPr lang="en-US" sz="1100" baseline="0" dirty="0">
                <a:latin typeface="Arial" panose="020B0604020202020204" pitchFamily="34" charset="0"/>
                <a:cs typeface="Arial" panose="020B0604020202020204" pitchFamily="34" charset="0"/>
              </a:rPr>
              <a:t>PICO: Patient/population-intervention-comparison-outcome</a:t>
            </a:r>
          </a:p>
          <a:p>
            <a:r>
              <a:rPr lang="en-US" sz="1100" dirty="0">
                <a:latin typeface="Arial" panose="020B0604020202020204" pitchFamily="34" charset="0"/>
                <a:cs typeface="Arial" panose="020B0604020202020204" pitchFamily="34" charset="0"/>
              </a:rPr>
              <a:t>GRADE: Grading of Recommendations, Assessment, Development, and Evaluation </a:t>
            </a:r>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8</a:t>
            </a:fld>
            <a:endParaRPr lang="en-US" dirty="0"/>
          </a:p>
        </p:txBody>
      </p:sp>
    </p:spTree>
    <p:extLst>
      <p:ext uri="{BB962C8B-B14F-4D97-AF65-F5344CB8AC3E}">
        <p14:creationId xmlns:p14="http://schemas.microsoft.com/office/powerpoint/2010/main" val="3690296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666666"/>
                </a:solidFill>
                <a:effectLst/>
                <a:latin typeface="Source Sans Pro"/>
              </a:rPr>
              <a:t>This project produced the following deliverables:</a:t>
            </a:r>
          </a:p>
          <a:p>
            <a:pPr algn="l">
              <a:buFont typeface="+mj-lt"/>
              <a:buAutoNum type="arabicPeriod"/>
            </a:pPr>
            <a:r>
              <a:rPr lang="en-US" b="0" i="0" dirty="0">
                <a:solidFill>
                  <a:srgbClr val="666666"/>
                </a:solidFill>
                <a:effectLst/>
                <a:latin typeface="Source Sans Pro"/>
              </a:rPr>
              <a:t>Two manuscripts published in a peer-reviewed scientific journal (PEC), describing the methodology used to develop evidence-based guidelines. The articles are available at </a:t>
            </a:r>
            <a:r>
              <a:rPr lang="en-US" b="0" i="0" u="none" strike="noStrike" dirty="0">
                <a:solidFill>
                  <a:srgbClr val="167BAD"/>
                </a:solidFill>
                <a:effectLst/>
                <a:latin typeface="Source Sans Pro"/>
                <a:hlinkClick r:id="rId3"/>
              </a:rPr>
              <a:t>EBGs for Pain Management: Recommendations</a:t>
            </a:r>
            <a:r>
              <a:rPr lang="en-US" b="0" i="0" dirty="0">
                <a:solidFill>
                  <a:srgbClr val="666666"/>
                </a:solidFill>
                <a:effectLst/>
                <a:latin typeface="Source Sans Pro"/>
              </a:rPr>
              <a:t> and</a:t>
            </a:r>
            <a:r>
              <a:rPr lang="en-US" b="0" i="0" u="none" strike="noStrike" dirty="0">
                <a:solidFill>
                  <a:srgbClr val="167BAD"/>
                </a:solidFill>
                <a:effectLst/>
                <a:latin typeface="Source Sans Pro"/>
                <a:hlinkClick r:id="rId4"/>
              </a:rPr>
              <a:t> EBGs for Pain Management: Literature and Methods</a:t>
            </a:r>
            <a:endParaRPr lang="en-US" b="0" i="0" dirty="0">
              <a:solidFill>
                <a:srgbClr val="666666"/>
              </a:solidFill>
              <a:effectLst/>
              <a:latin typeface="Source Sans Pro"/>
            </a:endParaRPr>
          </a:p>
          <a:p>
            <a:pPr algn="l">
              <a:buFont typeface="+mj-lt"/>
              <a:buAutoNum type="arabicPeriod"/>
            </a:pPr>
            <a:r>
              <a:rPr lang="en-US" b="0" i="0" dirty="0">
                <a:solidFill>
                  <a:srgbClr val="666666"/>
                </a:solidFill>
                <a:effectLst/>
                <a:latin typeface="Source Sans Pro"/>
              </a:rPr>
              <a:t>Model EMS treatment protocol on the pharmacologic management of pain incorporating  the evidence-based guidelines, available at </a:t>
            </a:r>
            <a:r>
              <a:rPr lang="en-US" b="0" i="0" u="none" strike="noStrike" dirty="0">
                <a:solidFill>
                  <a:srgbClr val="167BAD"/>
                </a:solidFill>
                <a:effectLst/>
                <a:latin typeface="Source Sans Pro"/>
                <a:hlinkClick r:id="rId5"/>
              </a:rPr>
              <a:t>Model Protocol</a:t>
            </a:r>
            <a:r>
              <a:rPr lang="en-US" b="0" i="0" dirty="0">
                <a:solidFill>
                  <a:srgbClr val="666666"/>
                </a:solidFill>
                <a:effectLst/>
                <a:latin typeface="Source Sans Pro"/>
              </a:rPr>
              <a:t>;</a:t>
            </a:r>
          </a:p>
          <a:p>
            <a:pPr algn="l">
              <a:buFont typeface="+mj-lt"/>
              <a:buAutoNum type="arabicPeriod"/>
            </a:pPr>
            <a:r>
              <a:rPr lang="en-US" b="0" i="0" dirty="0">
                <a:solidFill>
                  <a:srgbClr val="666666"/>
                </a:solidFill>
                <a:effectLst/>
                <a:latin typeface="Source Sans Pro"/>
              </a:rPr>
              <a:t>Performance measures for evaluating adherence to the evidence-based guideline, available at </a:t>
            </a:r>
            <a:r>
              <a:rPr lang="en-US" b="0" i="0" u="none" strike="noStrike" dirty="0">
                <a:solidFill>
                  <a:srgbClr val="167BAD"/>
                </a:solidFill>
                <a:effectLst/>
                <a:latin typeface="Source Sans Pro"/>
                <a:hlinkClick r:id="rId6"/>
              </a:rPr>
              <a:t>Pediatric IN Fentanyl Performance Measure</a:t>
            </a:r>
            <a:r>
              <a:rPr lang="en-US" b="0" i="0" dirty="0">
                <a:solidFill>
                  <a:srgbClr val="666666"/>
                </a:solidFill>
                <a:effectLst/>
                <a:latin typeface="Source Sans Pro"/>
              </a:rPr>
              <a:t>;</a:t>
            </a:r>
          </a:p>
          <a:p>
            <a:pPr algn="l">
              <a:buFont typeface="+mj-lt"/>
              <a:buAutoNum type="arabicPeriod"/>
            </a:pPr>
            <a:r>
              <a:rPr lang="en-US" b="0" i="0" dirty="0">
                <a:solidFill>
                  <a:srgbClr val="666666"/>
                </a:solidFill>
                <a:effectLst/>
                <a:latin typeface="Source Sans Pro"/>
              </a:rPr>
              <a:t>Educational materials for training EMS professionals on the pain management evidence-based guidelines, including a </a:t>
            </a:r>
            <a:r>
              <a:rPr lang="en-US" b="0" i="0" u="none" strike="noStrike" dirty="0">
                <a:solidFill>
                  <a:srgbClr val="167BAD"/>
                </a:solidFill>
                <a:effectLst/>
                <a:latin typeface="Source Sans Pro"/>
                <a:hlinkClick r:id="rId7"/>
              </a:rPr>
              <a:t>Slide Presentation-</a:t>
            </a:r>
            <a:r>
              <a:rPr lang="en-US" b="0" i="0" u="none" strike="noStrike" dirty="0" err="1">
                <a:solidFill>
                  <a:srgbClr val="167BAD"/>
                </a:solidFill>
                <a:effectLst/>
                <a:latin typeface="Source Sans Pro"/>
                <a:hlinkClick r:id="rId7"/>
              </a:rPr>
              <a:t>pptx</a:t>
            </a:r>
            <a:r>
              <a:rPr lang="en-US" b="0" i="0" dirty="0">
                <a:solidFill>
                  <a:srgbClr val="666666"/>
                </a:solidFill>
                <a:effectLst/>
                <a:latin typeface="Source Sans Pro"/>
              </a:rPr>
              <a:t> (</a:t>
            </a:r>
            <a:r>
              <a:rPr lang="en-US" b="0" i="0" u="none" strike="noStrike" dirty="0">
                <a:solidFill>
                  <a:srgbClr val="167BAD"/>
                </a:solidFill>
                <a:effectLst/>
                <a:latin typeface="Source Sans Pro"/>
                <a:hlinkClick r:id="rId8"/>
              </a:rPr>
              <a:t>Slide Presentation PDF</a:t>
            </a:r>
            <a:r>
              <a:rPr lang="en-US" b="0" i="0" dirty="0">
                <a:solidFill>
                  <a:srgbClr val="666666"/>
                </a:solidFill>
                <a:effectLst/>
                <a:latin typeface="Source Sans Pro"/>
              </a:rPr>
              <a:t>) , </a:t>
            </a:r>
            <a:r>
              <a:rPr lang="en-US" b="0" i="0" u="none" strike="noStrike" dirty="0">
                <a:solidFill>
                  <a:srgbClr val="167BAD"/>
                </a:solidFill>
                <a:effectLst/>
                <a:latin typeface="Source Sans Pro"/>
                <a:hlinkClick r:id="rId9"/>
              </a:rPr>
              <a:t>Lesson Plan</a:t>
            </a:r>
            <a:r>
              <a:rPr lang="en-US" b="0" i="0" u="none" strike="noStrike" dirty="0">
                <a:solidFill>
                  <a:srgbClr val="167BAD"/>
                </a:solidFill>
                <a:effectLst/>
                <a:latin typeface="Source Sans Pro"/>
              </a:rPr>
              <a:t>,</a:t>
            </a:r>
            <a:r>
              <a:rPr lang="en-US" b="0" i="0" dirty="0">
                <a:solidFill>
                  <a:srgbClr val="666666"/>
                </a:solidFill>
                <a:effectLst/>
                <a:latin typeface="Source Sans Pro"/>
              </a:rPr>
              <a:t> and </a:t>
            </a:r>
            <a:r>
              <a:rPr lang="en-US" b="0" i="0" u="none" strike="noStrike" dirty="0">
                <a:solidFill>
                  <a:srgbClr val="167BAD"/>
                </a:solidFill>
                <a:effectLst/>
                <a:latin typeface="Source Sans Pro"/>
                <a:hlinkClick r:id="rId10"/>
              </a:rPr>
              <a:t>Drug Profiles</a:t>
            </a:r>
            <a:r>
              <a:rPr lang="en-US" b="0" i="0" dirty="0">
                <a:solidFill>
                  <a:srgbClr val="666666"/>
                </a:solidFill>
                <a:effectLst/>
                <a:latin typeface="Source Sans Pro"/>
              </a:rPr>
              <a:t>.</a:t>
            </a:r>
          </a:p>
          <a:p>
            <a:endParaRPr lang="en-US" dirty="0"/>
          </a:p>
        </p:txBody>
      </p:sp>
      <p:sp>
        <p:nvSpPr>
          <p:cNvPr id="4" name="Header Placeholder 3"/>
          <p:cNvSpPr>
            <a:spLocks noGrp="1"/>
          </p:cNvSpPr>
          <p:nvPr>
            <p:ph type="hdr" sz="quarter" idx="10"/>
          </p:nvPr>
        </p:nvSpPr>
        <p:spPr/>
        <p:txBody>
          <a:bodyPr/>
          <a:lstStyle/>
          <a:p>
            <a:r>
              <a:rPr lang="en-US"/>
              <a:t>NASEMSO EMS Pain Management EBG Education     Connie J. Mattera, MS, RN, PM</a:t>
            </a:r>
            <a:endParaRPr lang="en-US" dirty="0"/>
          </a:p>
        </p:txBody>
      </p:sp>
      <p:sp>
        <p:nvSpPr>
          <p:cNvPr id="5" name="Slide Number Placeholder 4"/>
          <p:cNvSpPr>
            <a:spLocks noGrp="1"/>
          </p:cNvSpPr>
          <p:nvPr>
            <p:ph type="sldNum" sz="quarter" idx="11"/>
          </p:nvPr>
        </p:nvSpPr>
        <p:spPr/>
        <p:txBody>
          <a:bodyPr/>
          <a:lstStyle/>
          <a:p>
            <a:fld id="{388D3E44-FB86-8340-8E91-D6A9CC24F3B6}" type="slidenum">
              <a:rPr lang="en-US" smtClean="0"/>
              <a:t>9</a:t>
            </a:fld>
            <a:endParaRPr lang="en-US" dirty="0"/>
          </a:p>
        </p:txBody>
      </p:sp>
    </p:spTree>
    <p:extLst>
      <p:ext uri="{BB962C8B-B14F-4D97-AF65-F5344CB8AC3E}">
        <p14:creationId xmlns:p14="http://schemas.microsoft.com/office/powerpoint/2010/main" val="2361485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0000"/>
                    <a:lumOff val="10000"/>
                  </a:schemeClr>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FFB2E7A7-4C4A-4F5F-B2A4-B854D244FCC6}" type="datetime1">
              <a:rPr lang="en-US" smtClean="0"/>
              <a:t>3/18/22</a:t>
            </a:fld>
            <a:endParaRPr lang="en-US" dirty="0"/>
          </a:p>
        </p:txBody>
      </p:sp>
      <p:sp>
        <p:nvSpPr>
          <p:cNvPr id="5" name="Footer Placeholder 4"/>
          <p:cNvSpPr>
            <a:spLocks noGrp="1"/>
          </p:cNvSpPr>
          <p:nvPr>
            <p:ph type="ftr" sz="quarter" idx="11"/>
          </p:nvPr>
        </p:nvSpPr>
        <p:spPr/>
        <p:txBody>
          <a:bodyPr/>
          <a:lstStyle/>
          <a:p>
            <a:r>
              <a:rPr lang="en-US" dirty="0"/>
              <a:t>© National Association of State EMS Officials (NASEMSO). All rights reserved.</a:t>
            </a:r>
            <a:endParaRPr lang="en-US" sz="788" i="1" dirty="0"/>
          </a:p>
        </p:txBody>
      </p:sp>
      <p:sp>
        <p:nvSpPr>
          <p:cNvPr id="6" name="Slide Number Placeholder 5"/>
          <p:cNvSpPr>
            <a:spLocks noGrp="1"/>
          </p:cNvSpPr>
          <p:nvPr>
            <p:ph type="sldNum" sz="quarter" idx="12"/>
          </p:nvPr>
        </p:nvSpPr>
        <p:spPr/>
        <p:txBody>
          <a:bodyPr/>
          <a:lstStyle/>
          <a:p>
            <a:fld id="{FEE9C2EC-C493-E246-9EAB-66C95869FB0F}" type="slidenum">
              <a:rPr lang="en-US" smtClean="0"/>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7843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03B392-08F4-4AC4-A74B-B11891DE9FE8}" type="datetime1">
              <a:rPr lang="en-US" smtClean="0"/>
              <a:t>3/18/22</a:t>
            </a:fld>
            <a:endParaRPr lang="en-US" dirty="0"/>
          </a:p>
        </p:txBody>
      </p:sp>
      <p:sp>
        <p:nvSpPr>
          <p:cNvPr id="5" name="Footer Placeholder 4"/>
          <p:cNvSpPr>
            <a:spLocks noGrp="1"/>
          </p:cNvSpPr>
          <p:nvPr>
            <p:ph type="ftr" sz="quarter" idx="11"/>
          </p:nvPr>
        </p:nvSpPr>
        <p:spPr/>
        <p:txBody>
          <a:bodyPr/>
          <a:lstStyle/>
          <a:p>
            <a:r>
              <a:rPr lang="en-US" dirty="0"/>
              <a:t>© National Association of State EMS Officials (NASEMSO). All rights reserved.</a:t>
            </a:r>
            <a:endParaRPr lang="en-US" sz="788" i="1" dirty="0"/>
          </a:p>
        </p:txBody>
      </p:sp>
      <p:sp>
        <p:nvSpPr>
          <p:cNvPr id="6" name="Slide Number Placeholder 5"/>
          <p:cNvSpPr>
            <a:spLocks noGrp="1"/>
          </p:cNvSpPr>
          <p:nvPr>
            <p:ph type="sldNum" sz="quarter" idx="12"/>
          </p:nvPr>
        </p:nvSpPr>
        <p:spPr/>
        <p:txBody>
          <a:bodyPr/>
          <a:lstStyle/>
          <a:p>
            <a:fld id="{FEE9C2EC-C493-E246-9EAB-66C95869FB0F}" type="slidenum">
              <a:rPr lang="en-US" smtClean="0"/>
              <a:t>‹#›</a:t>
            </a:fld>
            <a:endParaRPr lang="en-US" dirty="0"/>
          </a:p>
        </p:txBody>
      </p:sp>
    </p:spTree>
    <p:extLst>
      <p:ext uri="{BB962C8B-B14F-4D97-AF65-F5344CB8AC3E}">
        <p14:creationId xmlns:p14="http://schemas.microsoft.com/office/powerpoint/2010/main" val="143929222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8CC898-3C9D-457C-9900-A9EB114E8E6F}" type="datetime1">
              <a:rPr lang="en-US" smtClean="0">
                <a:solidFill>
                  <a:prstClr val="black">
                    <a:tint val="75000"/>
                  </a:prstClr>
                </a:solidFill>
              </a:rPr>
              <a:t>3/18/22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 National Association of State EMS Officials (NASEMSO). All rights reserved.</a:t>
            </a:r>
          </a:p>
        </p:txBody>
      </p:sp>
      <p:sp>
        <p:nvSpPr>
          <p:cNvPr id="5" name="Slide Number Placeholder 4"/>
          <p:cNvSpPr>
            <a:spLocks noGrp="1"/>
          </p:cNvSpPr>
          <p:nvPr>
            <p:ph type="sldNum" sz="quarter" idx="12"/>
          </p:nvPr>
        </p:nvSpPr>
        <p:spPr/>
        <p:txBody>
          <a:bodyPr/>
          <a:lstStyle/>
          <a:p>
            <a:fld id="{C048D2DA-7850-489B-9FE8-4439F0131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2640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412B36-EC39-41EE-BC75-A277F375A964}" type="datetime1">
              <a:rPr lang="en-US" smtClean="0">
                <a:solidFill>
                  <a:prstClr val="black">
                    <a:tint val="75000"/>
                  </a:prstClr>
                </a:solidFill>
              </a:rPr>
              <a:t>3/18/22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 National Association of State EMS Officials (NASEMSO). All rights reserved.</a:t>
            </a:r>
          </a:p>
        </p:txBody>
      </p:sp>
      <p:sp>
        <p:nvSpPr>
          <p:cNvPr id="4" name="Slide Number Placeholder 3"/>
          <p:cNvSpPr>
            <a:spLocks noGrp="1"/>
          </p:cNvSpPr>
          <p:nvPr>
            <p:ph type="sldNum" sz="quarter" idx="12"/>
          </p:nvPr>
        </p:nvSpPr>
        <p:spPr/>
        <p:txBody>
          <a:bodyPr/>
          <a:lstStyle/>
          <a:p>
            <a:fld id="{C048D2DA-7850-489B-9FE8-4439F0131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3564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E7D0D1-4623-4128-923D-E4B10B15F142}" type="datetime1">
              <a:rPr lang="en-US" smtClean="0">
                <a:solidFill>
                  <a:prstClr val="black">
                    <a:tint val="75000"/>
                  </a:prstClr>
                </a:solidFill>
              </a:rPr>
              <a:t>3/18/22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 National Association of State EMS Officials (NASEMSO). All rights reserved.</a:t>
            </a:r>
          </a:p>
        </p:txBody>
      </p:sp>
      <p:sp>
        <p:nvSpPr>
          <p:cNvPr id="7" name="Slide Number Placeholder 6"/>
          <p:cNvSpPr>
            <a:spLocks noGrp="1"/>
          </p:cNvSpPr>
          <p:nvPr>
            <p:ph type="sldNum" sz="quarter" idx="12"/>
          </p:nvPr>
        </p:nvSpPr>
        <p:spPr/>
        <p:txBody>
          <a:bodyPr/>
          <a:lstStyle/>
          <a:p>
            <a:fld id="{C048D2DA-7850-489B-9FE8-4439F0131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34605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842E35-6142-4658-96F1-52BF7AF11FB1}" type="datetime1">
              <a:rPr lang="en-US" smtClean="0">
                <a:solidFill>
                  <a:prstClr val="black">
                    <a:tint val="75000"/>
                  </a:prstClr>
                </a:solidFill>
              </a:rPr>
              <a:t>3/18/22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 National Association of State EMS Officials (NASEMSO). All rights reserved.</a:t>
            </a:r>
          </a:p>
        </p:txBody>
      </p:sp>
      <p:sp>
        <p:nvSpPr>
          <p:cNvPr id="7" name="Slide Number Placeholder 6"/>
          <p:cNvSpPr>
            <a:spLocks noGrp="1"/>
          </p:cNvSpPr>
          <p:nvPr>
            <p:ph type="sldNum" sz="quarter" idx="12"/>
          </p:nvPr>
        </p:nvSpPr>
        <p:spPr/>
        <p:txBody>
          <a:bodyPr/>
          <a:lstStyle/>
          <a:p>
            <a:fld id="{C048D2DA-7850-489B-9FE8-4439F0131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16023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D8418A-4C3F-4DA9-99C2-3C363CCFD4DF}" type="datetime1">
              <a:rPr lang="en-US" smtClean="0">
                <a:solidFill>
                  <a:prstClr val="black">
                    <a:tint val="75000"/>
                  </a:prstClr>
                </a:solidFill>
              </a:rPr>
              <a:t>3/18/22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 National Association of State EMS Officials (NASEMSO). All rights reserved.</a:t>
            </a:r>
          </a:p>
        </p:txBody>
      </p:sp>
      <p:sp>
        <p:nvSpPr>
          <p:cNvPr id="6" name="Slide Number Placeholder 5"/>
          <p:cNvSpPr>
            <a:spLocks noGrp="1"/>
          </p:cNvSpPr>
          <p:nvPr>
            <p:ph type="sldNum" sz="quarter" idx="12"/>
          </p:nvPr>
        </p:nvSpPr>
        <p:spPr/>
        <p:txBody>
          <a:bodyPr/>
          <a:lstStyle/>
          <a:p>
            <a:fld id="{C048D2DA-7850-489B-9FE8-4439F0131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05416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E7786A-B0CD-4BA1-A131-2541FC26D8A6}" type="datetime1">
              <a:rPr lang="en-US" smtClean="0">
                <a:solidFill>
                  <a:prstClr val="black">
                    <a:tint val="75000"/>
                  </a:prstClr>
                </a:solidFill>
              </a:rPr>
              <a:t>3/18/22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 National Association of State EMS Officials (NASEMSO). All rights reserved.</a:t>
            </a:r>
          </a:p>
        </p:txBody>
      </p:sp>
      <p:sp>
        <p:nvSpPr>
          <p:cNvPr id="6" name="Slide Number Placeholder 5"/>
          <p:cNvSpPr>
            <a:spLocks noGrp="1"/>
          </p:cNvSpPr>
          <p:nvPr>
            <p:ph type="sldNum" sz="quarter" idx="12"/>
          </p:nvPr>
        </p:nvSpPr>
        <p:spPr/>
        <p:txBody>
          <a:bodyPr/>
          <a:lstStyle/>
          <a:p>
            <a:fld id="{C048D2DA-7850-489B-9FE8-4439F0131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50068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4764" y="3276600"/>
            <a:ext cx="9137650" cy="152400"/>
            <a:chOff x="3" y="2064"/>
            <a:chExt cx="5756" cy="96"/>
          </a:xfrm>
        </p:grpSpPr>
        <p:sp>
          <p:nvSpPr>
            <p:cNvPr id="5" name="Rectangle 8"/>
            <p:cNvSpPr>
              <a:spLocks noChangeArrowheads="1"/>
            </p:cNvSpPr>
            <p:nvPr/>
          </p:nvSpPr>
          <p:spPr bwMode="ltGray">
            <a:xfrm>
              <a:off x="3" y="2064"/>
              <a:ext cx="5756" cy="47"/>
            </a:xfrm>
            <a:prstGeom prst="rect">
              <a:avLst/>
            </a:prstGeom>
            <a:gradFill rotWithShape="0">
              <a:gsLst>
                <a:gs pos="0">
                  <a:schemeClr val="bg2"/>
                </a:gs>
                <a:gs pos="50000">
                  <a:schemeClr val="tx2"/>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797" eaLnBrk="0" fontAlgn="base" hangingPunct="0">
                <a:spcBef>
                  <a:spcPct val="0"/>
                </a:spcBef>
                <a:spcAft>
                  <a:spcPct val="0"/>
                </a:spcAft>
                <a:defRPr/>
              </a:pPr>
              <a:endParaRPr lang="en-US" sz="3200">
                <a:solidFill>
                  <a:srgbClr val="FFFFFF"/>
                </a:solidFill>
                <a:effectLst>
                  <a:outerShdw blurRad="38100" dist="38100" dir="2700000" algn="tl">
                    <a:srgbClr val="000000">
                      <a:alpha val="43137"/>
                    </a:srgbClr>
                  </a:outerShdw>
                </a:effectLst>
              </a:endParaRPr>
            </a:p>
          </p:txBody>
        </p:sp>
        <p:sp>
          <p:nvSpPr>
            <p:cNvPr id="6" name="Rectangle 9"/>
            <p:cNvSpPr>
              <a:spLocks noChangeArrowheads="1"/>
            </p:cNvSpPr>
            <p:nvPr/>
          </p:nvSpPr>
          <p:spPr bwMode="ltGray">
            <a:xfrm>
              <a:off x="3" y="2136"/>
              <a:ext cx="5756" cy="24"/>
            </a:xfrm>
            <a:prstGeom prst="rect">
              <a:avLst/>
            </a:prstGeom>
            <a:gradFill rotWithShape="0">
              <a:gsLst>
                <a:gs pos="0">
                  <a:schemeClr val="bg2"/>
                </a:gs>
                <a:gs pos="50000">
                  <a:schemeClr val="folHlink"/>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797" eaLnBrk="0" fontAlgn="base" hangingPunct="0">
                <a:spcBef>
                  <a:spcPct val="0"/>
                </a:spcBef>
                <a:spcAft>
                  <a:spcPct val="0"/>
                </a:spcAft>
                <a:defRPr/>
              </a:pPr>
              <a:endParaRPr lang="en-US" sz="3200">
                <a:solidFill>
                  <a:srgbClr val="FFFFFF"/>
                </a:solidFill>
                <a:effectLst>
                  <a:outerShdw blurRad="38100" dist="38100" dir="2700000" algn="tl">
                    <a:srgbClr val="000000">
                      <a:alpha val="43137"/>
                    </a:srgbClr>
                  </a:outerShdw>
                </a:effectLst>
              </a:endParaRPr>
            </a:p>
          </p:txBody>
        </p:sp>
      </p:grpSp>
      <p:sp>
        <p:nvSpPr>
          <p:cNvPr id="231426" name="Rectangle 2"/>
          <p:cNvSpPr>
            <a:spLocks noGrp="1" noChangeArrowheads="1"/>
          </p:cNvSpPr>
          <p:nvPr>
            <p:ph type="ctrTitle" sz="quarter"/>
          </p:nvPr>
        </p:nvSpPr>
        <p:spPr>
          <a:xfrm>
            <a:off x="685800" y="2057400"/>
            <a:ext cx="7772400" cy="1143000"/>
          </a:xfrm>
        </p:spPr>
        <p:txBody>
          <a:bodyPr/>
          <a:lstStyle>
            <a:lvl1pPr>
              <a:defRPr/>
            </a:lvl1pPr>
          </a:lstStyle>
          <a:p>
            <a:pPr lvl="0"/>
            <a:r>
              <a:rPr lang="en-US" altLang="en-US" noProof="0"/>
              <a:t>Click to edit Master title style</a:t>
            </a:r>
          </a:p>
        </p:txBody>
      </p:sp>
      <p:sp>
        <p:nvSpPr>
          <p:cNvPr id="231427" name="Rectangle 3"/>
          <p:cNvSpPr>
            <a:spLocks noGrp="1" noChangeArrowheads="1"/>
          </p:cNvSpPr>
          <p:nvPr>
            <p:ph type="subTitle" sz="quarter" idx="1"/>
          </p:nvPr>
        </p:nvSpPr>
        <p:spPr>
          <a:xfrm>
            <a:off x="1371600" y="4114800"/>
            <a:ext cx="6400800" cy="1752600"/>
          </a:xfrm>
        </p:spPr>
        <p:txBody>
          <a:bodyPr/>
          <a:lstStyle>
            <a:lvl1pPr marL="0" indent="0" algn="ctr">
              <a:buFont typeface="Arial" pitchFamily="34" charset="0"/>
              <a:buNone/>
              <a:defRPr/>
            </a:lvl1pPr>
          </a:lstStyle>
          <a:p>
            <a:pPr lvl="0"/>
            <a:r>
              <a:rPr lang="en-US" altLang="en-US" noProof="0"/>
              <a:t>Click to edit Master subtitle style</a:t>
            </a:r>
          </a:p>
        </p:txBody>
      </p:sp>
      <p:sp>
        <p:nvSpPr>
          <p:cNvPr id="7" name="Rectangle 4"/>
          <p:cNvSpPr>
            <a:spLocks noGrp="1" noChangeArrowheads="1"/>
          </p:cNvSpPr>
          <p:nvPr>
            <p:ph type="dt" sz="quarter" idx="10"/>
          </p:nvPr>
        </p:nvSpPr>
        <p:spPr/>
        <p:txBody>
          <a:bodyPr/>
          <a:lstStyle>
            <a:lvl1pPr>
              <a:defRPr/>
            </a:lvl1pPr>
          </a:lstStyle>
          <a:p>
            <a:pPr>
              <a:defRPr/>
            </a:pPr>
            <a:fld id="{DD77809D-7BB6-4537-9D0C-94F645F97EFA}" type="datetime1">
              <a:rPr lang="en-US" altLang="en-US" smtClean="0">
                <a:solidFill>
                  <a:srgbClr val="FFFFFF"/>
                </a:solidFill>
              </a:rPr>
              <a:t>3/18/22</a:t>
            </a:fld>
            <a:endParaRPr lang="en-US" altLang="en-US">
              <a:solidFill>
                <a:srgbClr val="FFFFFF"/>
              </a:solidFill>
            </a:endParaRPr>
          </a:p>
        </p:txBody>
      </p:sp>
      <p:sp>
        <p:nvSpPr>
          <p:cNvPr id="8" name="Rectangle 5"/>
          <p:cNvSpPr>
            <a:spLocks noGrp="1" noChangeArrowheads="1"/>
          </p:cNvSpPr>
          <p:nvPr>
            <p:ph type="ftr" sz="quarter" idx="11"/>
          </p:nvPr>
        </p:nvSpPr>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9" name="Rectangle 6"/>
          <p:cNvSpPr>
            <a:spLocks noGrp="1" noChangeArrowheads="1"/>
          </p:cNvSpPr>
          <p:nvPr>
            <p:ph type="sldNum" sz="quarter" idx="12"/>
          </p:nvPr>
        </p:nvSpPr>
        <p:spPr/>
        <p:txBody>
          <a:bodyPr/>
          <a:lstStyle>
            <a:lvl1pPr>
              <a:defRPr/>
            </a:lvl1pPr>
          </a:lstStyle>
          <a:p>
            <a:pPr>
              <a:defRPr/>
            </a:pPr>
            <a:fld id="{331160AA-D637-4942-9F17-D9618F88F76E}"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320525253"/>
      </p:ext>
    </p:extLst>
  </p:cSld>
  <p:clrMapOvr>
    <a:masterClrMapping/>
  </p:clrMapOvr>
  <p:transition>
    <p:rand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fld id="{F0003C1E-ABD0-475B-A002-5EBF2E64C793}" type="datetime1">
              <a:rPr lang="en-US" altLang="en-US" smtClean="0">
                <a:solidFill>
                  <a:srgbClr val="FFFFFF"/>
                </a:solidFill>
              </a:rPr>
              <a:t>3/18/22</a:t>
            </a:fld>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6" name="Rectangle 9"/>
          <p:cNvSpPr>
            <a:spLocks noGrp="1" noChangeArrowheads="1"/>
          </p:cNvSpPr>
          <p:nvPr>
            <p:ph type="sldNum" sz="quarter" idx="12"/>
          </p:nvPr>
        </p:nvSpPr>
        <p:spPr>
          <a:ln/>
        </p:spPr>
        <p:txBody>
          <a:bodyPr/>
          <a:lstStyle>
            <a:lvl1pPr>
              <a:defRPr/>
            </a:lvl1pPr>
          </a:lstStyle>
          <a:p>
            <a:pPr>
              <a:defRPr/>
            </a:pPr>
            <a:fld id="{C7C790EB-443C-4EF2-91A8-BCFD5489E819}"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345819299"/>
      </p:ext>
    </p:extLst>
  </p:cSld>
  <p:clrMapOvr>
    <a:masterClrMapping/>
  </p:clrMapOvr>
  <p:transition>
    <p:rand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400" indent="0">
              <a:buNone/>
              <a:defRPr sz="1800"/>
            </a:lvl2pPr>
            <a:lvl3pPr marL="912797" indent="0">
              <a:buNone/>
              <a:defRPr sz="1600"/>
            </a:lvl3pPr>
            <a:lvl4pPr marL="1369197" indent="0">
              <a:buNone/>
              <a:defRPr sz="1400"/>
            </a:lvl4pPr>
            <a:lvl5pPr marL="1825594" indent="0">
              <a:buNone/>
              <a:defRPr sz="1400"/>
            </a:lvl5pPr>
            <a:lvl6pPr marL="2281995" indent="0">
              <a:buNone/>
              <a:defRPr sz="1400"/>
            </a:lvl6pPr>
            <a:lvl7pPr marL="2738391" indent="0">
              <a:buNone/>
              <a:defRPr sz="1400"/>
            </a:lvl7pPr>
            <a:lvl8pPr marL="3194792" indent="0">
              <a:buNone/>
              <a:defRPr sz="1400"/>
            </a:lvl8pPr>
            <a:lvl9pPr marL="3651189"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fld id="{4FA45F00-80F5-450D-9E8F-49D794DE4102}" type="datetime1">
              <a:rPr lang="en-US" altLang="en-US" smtClean="0">
                <a:solidFill>
                  <a:srgbClr val="FFFFFF"/>
                </a:solidFill>
              </a:rPr>
              <a:t>3/18/22</a:t>
            </a:fld>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6" name="Rectangle 9"/>
          <p:cNvSpPr>
            <a:spLocks noGrp="1" noChangeArrowheads="1"/>
          </p:cNvSpPr>
          <p:nvPr>
            <p:ph type="sldNum" sz="quarter" idx="12"/>
          </p:nvPr>
        </p:nvSpPr>
        <p:spPr>
          <a:ln/>
        </p:spPr>
        <p:txBody>
          <a:bodyPr/>
          <a:lstStyle>
            <a:lvl1pPr>
              <a:defRPr/>
            </a:lvl1pPr>
          </a:lstStyle>
          <a:p>
            <a:pPr>
              <a:defRPr/>
            </a:pPr>
            <a:fld id="{C751FC03-B1F2-4EDF-BF30-BF7F7BEAEEF2}"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737202491"/>
      </p:ext>
    </p:extLst>
  </p:cSld>
  <p:clrMapOvr>
    <a:masterClrMapping/>
  </p:clrMapOvr>
  <p:transition>
    <p:rand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9812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fld id="{19B960C8-08B8-4C9C-B43F-E2A20F7F58DF}" type="datetime1">
              <a:rPr lang="en-US" altLang="en-US" smtClean="0">
                <a:solidFill>
                  <a:srgbClr val="FFFFFF"/>
                </a:solidFill>
              </a:rPr>
              <a:t>3/18/22</a:t>
            </a:fld>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7" name="Rectangle 9"/>
          <p:cNvSpPr>
            <a:spLocks noGrp="1" noChangeArrowheads="1"/>
          </p:cNvSpPr>
          <p:nvPr>
            <p:ph type="sldNum" sz="quarter" idx="12"/>
          </p:nvPr>
        </p:nvSpPr>
        <p:spPr>
          <a:ln/>
        </p:spPr>
        <p:txBody>
          <a:bodyPr/>
          <a:lstStyle>
            <a:lvl1pPr>
              <a:defRPr/>
            </a:lvl1pPr>
          </a:lstStyle>
          <a:p>
            <a:pPr>
              <a:defRPr/>
            </a:pPr>
            <a:fld id="{8B59548C-55FC-48FC-9DB3-67582B7903B5}"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996324695"/>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2" y="762000"/>
            <a:ext cx="5686425"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378DC4-5601-4DF5-BFF1-DD547CFA8C45}" type="datetime1">
              <a:rPr lang="en-US" smtClean="0"/>
              <a:t>3/18/22</a:t>
            </a:fld>
            <a:endParaRPr lang="en-US" dirty="0"/>
          </a:p>
        </p:txBody>
      </p:sp>
      <p:sp>
        <p:nvSpPr>
          <p:cNvPr id="5" name="Footer Placeholder 4"/>
          <p:cNvSpPr>
            <a:spLocks noGrp="1"/>
          </p:cNvSpPr>
          <p:nvPr>
            <p:ph type="ftr" sz="quarter" idx="11"/>
          </p:nvPr>
        </p:nvSpPr>
        <p:spPr/>
        <p:txBody>
          <a:bodyPr/>
          <a:lstStyle/>
          <a:p>
            <a:r>
              <a:rPr lang="en-US" dirty="0"/>
              <a:t>© National Association of State EMS Officials (NASEMSO). All rights reserved.</a:t>
            </a:r>
            <a:endParaRPr lang="en-US" sz="788" i="1" dirty="0"/>
          </a:p>
        </p:txBody>
      </p:sp>
      <p:sp>
        <p:nvSpPr>
          <p:cNvPr id="6" name="Slide Number Placeholder 5"/>
          <p:cNvSpPr>
            <a:spLocks noGrp="1"/>
          </p:cNvSpPr>
          <p:nvPr>
            <p:ph type="sldNum" sz="quarter" idx="12"/>
          </p:nvPr>
        </p:nvSpPr>
        <p:spPr/>
        <p:txBody>
          <a:bodyPr/>
          <a:lstStyle/>
          <a:p>
            <a:fld id="{FEE9C2EC-C493-E246-9EAB-66C95869FB0F}" type="slidenum">
              <a:rPr lang="en-US" smtClean="0"/>
              <a:t>‹#›</a:t>
            </a:fld>
            <a:endParaRPr lang="en-US" dirty="0"/>
          </a:p>
        </p:txBody>
      </p:sp>
      <p:cxnSp>
        <p:nvCxnSpPr>
          <p:cNvPr id="7" name="Straight Connector 6"/>
          <p:cNvCxnSpPr/>
          <p:nvPr/>
        </p:nvCxnSpPr>
        <p:spPr>
          <a:xfrm rot="5400000" flipV="1">
            <a:off x="7543800" y="17356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398831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6400" indent="0">
              <a:buNone/>
              <a:defRPr sz="2000" b="1"/>
            </a:lvl2pPr>
            <a:lvl3pPr marL="912797" indent="0">
              <a:buNone/>
              <a:defRPr sz="1800" b="1"/>
            </a:lvl3pPr>
            <a:lvl4pPr marL="1369197" indent="0">
              <a:buNone/>
              <a:defRPr sz="1600" b="1"/>
            </a:lvl4pPr>
            <a:lvl5pPr marL="1825594" indent="0">
              <a:buNone/>
              <a:defRPr sz="1600" b="1"/>
            </a:lvl5pPr>
            <a:lvl6pPr marL="2281995" indent="0">
              <a:buNone/>
              <a:defRPr sz="1600" b="1"/>
            </a:lvl6pPr>
            <a:lvl7pPr marL="2738391" indent="0">
              <a:buNone/>
              <a:defRPr sz="1600" b="1"/>
            </a:lvl7pPr>
            <a:lvl8pPr marL="3194792" indent="0">
              <a:buNone/>
              <a:defRPr sz="1600" b="1"/>
            </a:lvl8pPr>
            <a:lvl9pPr marL="365118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6400" indent="0">
              <a:buNone/>
              <a:defRPr sz="2000" b="1"/>
            </a:lvl2pPr>
            <a:lvl3pPr marL="912797" indent="0">
              <a:buNone/>
              <a:defRPr sz="1800" b="1"/>
            </a:lvl3pPr>
            <a:lvl4pPr marL="1369197" indent="0">
              <a:buNone/>
              <a:defRPr sz="1600" b="1"/>
            </a:lvl4pPr>
            <a:lvl5pPr marL="1825594" indent="0">
              <a:buNone/>
              <a:defRPr sz="1600" b="1"/>
            </a:lvl5pPr>
            <a:lvl6pPr marL="2281995" indent="0">
              <a:buNone/>
              <a:defRPr sz="1600" b="1"/>
            </a:lvl6pPr>
            <a:lvl7pPr marL="2738391" indent="0">
              <a:buNone/>
              <a:defRPr sz="1600" b="1"/>
            </a:lvl7pPr>
            <a:lvl8pPr marL="3194792" indent="0">
              <a:buNone/>
              <a:defRPr sz="1600" b="1"/>
            </a:lvl8pPr>
            <a:lvl9pPr marL="365118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fld id="{26DBD123-924C-483A-846F-1541F65E21A5}" type="datetime1">
              <a:rPr lang="en-US" altLang="en-US" smtClean="0">
                <a:solidFill>
                  <a:srgbClr val="FFFFFF"/>
                </a:solidFill>
              </a:rPr>
              <a:t>3/18/22</a:t>
            </a:fld>
            <a:endParaRPr lang="en-US"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9" name="Rectangle 9"/>
          <p:cNvSpPr>
            <a:spLocks noGrp="1" noChangeArrowheads="1"/>
          </p:cNvSpPr>
          <p:nvPr>
            <p:ph type="sldNum" sz="quarter" idx="12"/>
          </p:nvPr>
        </p:nvSpPr>
        <p:spPr>
          <a:ln/>
        </p:spPr>
        <p:txBody>
          <a:bodyPr/>
          <a:lstStyle>
            <a:lvl1pPr>
              <a:defRPr/>
            </a:lvl1pPr>
          </a:lstStyle>
          <a:p>
            <a:pPr>
              <a:defRPr/>
            </a:pPr>
            <a:fld id="{CB51881C-1ADA-4509-8B4F-68372897B828}"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127627210"/>
      </p:ext>
    </p:extLst>
  </p:cSld>
  <p:clrMapOvr>
    <a:masterClrMapping/>
  </p:clrMapOvr>
  <p:transition>
    <p:rand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fld id="{FCE8B677-11EB-4E83-9BAA-0B484BF0E608}" type="datetime1">
              <a:rPr lang="en-US" altLang="en-US" smtClean="0">
                <a:solidFill>
                  <a:srgbClr val="FFFFFF"/>
                </a:solidFill>
              </a:rPr>
              <a:t>3/18/22</a:t>
            </a:fld>
            <a:endParaRPr lang="en-US"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5" name="Rectangle 9"/>
          <p:cNvSpPr>
            <a:spLocks noGrp="1" noChangeArrowheads="1"/>
          </p:cNvSpPr>
          <p:nvPr>
            <p:ph type="sldNum" sz="quarter" idx="12"/>
          </p:nvPr>
        </p:nvSpPr>
        <p:spPr>
          <a:ln/>
        </p:spPr>
        <p:txBody>
          <a:bodyPr/>
          <a:lstStyle>
            <a:lvl1pPr>
              <a:defRPr/>
            </a:lvl1pPr>
          </a:lstStyle>
          <a:p>
            <a:pPr>
              <a:defRPr/>
            </a:pPr>
            <a:fld id="{3B936E16-A845-44F6-B1F2-63D0F0D31344}"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746249558"/>
      </p:ext>
    </p:extLst>
  </p:cSld>
  <p:clrMapOvr>
    <a:masterClrMapping/>
  </p:clrMapOvr>
  <p:transition>
    <p:rand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fld id="{197C2643-42D8-4BFA-9D8C-9C5474507117}" type="datetime1">
              <a:rPr lang="en-US" altLang="en-US" smtClean="0">
                <a:solidFill>
                  <a:srgbClr val="FFFFFF"/>
                </a:solidFill>
              </a:rPr>
              <a:t>3/18/22</a:t>
            </a:fld>
            <a:endParaRPr lang="en-US"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4" name="Rectangle 9"/>
          <p:cNvSpPr>
            <a:spLocks noGrp="1" noChangeArrowheads="1"/>
          </p:cNvSpPr>
          <p:nvPr>
            <p:ph type="sldNum" sz="quarter" idx="12"/>
          </p:nvPr>
        </p:nvSpPr>
        <p:spPr>
          <a:ln/>
        </p:spPr>
        <p:txBody>
          <a:bodyPr/>
          <a:lstStyle>
            <a:lvl1pPr>
              <a:defRPr/>
            </a:lvl1pPr>
          </a:lstStyle>
          <a:p>
            <a:pPr>
              <a:defRPr/>
            </a:pPr>
            <a:fld id="{EA881FA4-D891-425C-BE6C-44EE19BF452A}"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705704576"/>
      </p:ext>
    </p:extLst>
  </p:cSld>
  <p:clrMapOvr>
    <a:masterClrMapping/>
  </p:clrMapOvr>
  <p:transition>
    <p:rand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400"/>
            </a:lvl1pPr>
            <a:lvl2pPr marL="456400" indent="0">
              <a:buNone/>
              <a:defRPr sz="1200"/>
            </a:lvl2pPr>
            <a:lvl3pPr marL="912797" indent="0">
              <a:buNone/>
              <a:defRPr sz="1000"/>
            </a:lvl3pPr>
            <a:lvl4pPr marL="1369197" indent="0">
              <a:buNone/>
              <a:defRPr sz="900"/>
            </a:lvl4pPr>
            <a:lvl5pPr marL="1825594" indent="0">
              <a:buNone/>
              <a:defRPr sz="900"/>
            </a:lvl5pPr>
            <a:lvl6pPr marL="2281995" indent="0">
              <a:buNone/>
              <a:defRPr sz="900"/>
            </a:lvl6pPr>
            <a:lvl7pPr marL="2738391" indent="0">
              <a:buNone/>
              <a:defRPr sz="900"/>
            </a:lvl7pPr>
            <a:lvl8pPr marL="3194792" indent="0">
              <a:buNone/>
              <a:defRPr sz="900"/>
            </a:lvl8pPr>
            <a:lvl9pPr marL="3651189"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fld id="{31293D1D-1852-4956-AF9B-0E8B79A7BF87}" type="datetime1">
              <a:rPr lang="en-US" altLang="en-US" smtClean="0">
                <a:solidFill>
                  <a:srgbClr val="FFFFFF"/>
                </a:solidFill>
              </a:rPr>
              <a:t>3/18/22</a:t>
            </a:fld>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7" name="Rectangle 9"/>
          <p:cNvSpPr>
            <a:spLocks noGrp="1" noChangeArrowheads="1"/>
          </p:cNvSpPr>
          <p:nvPr>
            <p:ph type="sldNum" sz="quarter" idx="12"/>
          </p:nvPr>
        </p:nvSpPr>
        <p:spPr>
          <a:ln/>
        </p:spPr>
        <p:txBody>
          <a:bodyPr/>
          <a:lstStyle>
            <a:lvl1pPr>
              <a:defRPr/>
            </a:lvl1pPr>
          </a:lstStyle>
          <a:p>
            <a:pPr>
              <a:defRPr/>
            </a:pPr>
            <a:fld id="{BAC9E6A6-F5CA-4E5D-B6F2-B29616FB1924}"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20082896"/>
      </p:ext>
    </p:extLst>
  </p:cSld>
  <p:clrMapOvr>
    <a:masterClrMapping/>
  </p:clrMapOvr>
  <p:transition>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00" indent="0">
              <a:buNone/>
              <a:defRPr sz="2800"/>
            </a:lvl2pPr>
            <a:lvl3pPr marL="912797" indent="0">
              <a:buNone/>
              <a:defRPr sz="2400"/>
            </a:lvl3pPr>
            <a:lvl4pPr marL="1369197" indent="0">
              <a:buNone/>
              <a:defRPr sz="2000"/>
            </a:lvl4pPr>
            <a:lvl5pPr marL="1825594" indent="0">
              <a:buNone/>
              <a:defRPr sz="2000"/>
            </a:lvl5pPr>
            <a:lvl6pPr marL="2281995" indent="0">
              <a:buNone/>
              <a:defRPr sz="2000"/>
            </a:lvl6pPr>
            <a:lvl7pPr marL="2738391" indent="0">
              <a:buNone/>
              <a:defRPr sz="2000"/>
            </a:lvl7pPr>
            <a:lvl8pPr marL="3194792" indent="0">
              <a:buNone/>
              <a:defRPr sz="2000"/>
            </a:lvl8pPr>
            <a:lvl9pPr marL="365118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00" indent="0">
              <a:buNone/>
              <a:defRPr sz="1200"/>
            </a:lvl2pPr>
            <a:lvl3pPr marL="912797" indent="0">
              <a:buNone/>
              <a:defRPr sz="1000"/>
            </a:lvl3pPr>
            <a:lvl4pPr marL="1369197" indent="0">
              <a:buNone/>
              <a:defRPr sz="900"/>
            </a:lvl4pPr>
            <a:lvl5pPr marL="1825594" indent="0">
              <a:buNone/>
              <a:defRPr sz="900"/>
            </a:lvl5pPr>
            <a:lvl6pPr marL="2281995" indent="0">
              <a:buNone/>
              <a:defRPr sz="900"/>
            </a:lvl6pPr>
            <a:lvl7pPr marL="2738391" indent="0">
              <a:buNone/>
              <a:defRPr sz="900"/>
            </a:lvl7pPr>
            <a:lvl8pPr marL="3194792" indent="0">
              <a:buNone/>
              <a:defRPr sz="900"/>
            </a:lvl8pPr>
            <a:lvl9pPr marL="3651189"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fld id="{465AEBF1-B945-4FDD-89C0-032D190364D9}" type="datetime1">
              <a:rPr lang="en-US" altLang="en-US" smtClean="0">
                <a:solidFill>
                  <a:srgbClr val="FFFFFF"/>
                </a:solidFill>
              </a:rPr>
              <a:t>3/18/22</a:t>
            </a:fld>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7" name="Rectangle 9"/>
          <p:cNvSpPr>
            <a:spLocks noGrp="1" noChangeArrowheads="1"/>
          </p:cNvSpPr>
          <p:nvPr>
            <p:ph type="sldNum" sz="quarter" idx="12"/>
          </p:nvPr>
        </p:nvSpPr>
        <p:spPr>
          <a:ln/>
        </p:spPr>
        <p:txBody>
          <a:bodyPr/>
          <a:lstStyle>
            <a:lvl1pPr>
              <a:defRPr/>
            </a:lvl1pPr>
          </a:lstStyle>
          <a:p>
            <a:pPr>
              <a:defRPr/>
            </a:pPr>
            <a:fld id="{50ADB21F-0DE9-4DB9-B57D-0375FC963661}"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152994580"/>
      </p:ext>
    </p:extLst>
  </p:cSld>
  <p:clrMapOvr>
    <a:masterClrMapping/>
  </p:clrMapOvr>
  <p:transition>
    <p:rand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fld id="{24C48602-EBCB-4997-B8B4-EE6C66E2D4A4}" type="datetime1">
              <a:rPr lang="en-US" altLang="en-US" smtClean="0">
                <a:solidFill>
                  <a:srgbClr val="FFFFFF"/>
                </a:solidFill>
              </a:rPr>
              <a:t>3/18/22</a:t>
            </a:fld>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6" name="Rectangle 9"/>
          <p:cNvSpPr>
            <a:spLocks noGrp="1" noChangeArrowheads="1"/>
          </p:cNvSpPr>
          <p:nvPr>
            <p:ph type="sldNum" sz="quarter" idx="12"/>
          </p:nvPr>
        </p:nvSpPr>
        <p:spPr>
          <a:ln/>
        </p:spPr>
        <p:txBody>
          <a:bodyPr/>
          <a:lstStyle>
            <a:lvl1pPr>
              <a:defRPr/>
            </a:lvl1pPr>
          </a:lstStyle>
          <a:p>
            <a:pPr>
              <a:defRPr/>
            </a:pPr>
            <a:fld id="{F0944144-EF98-4A8E-9CFB-3B8A00973510}"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940765404"/>
      </p:ext>
    </p:extLst>
  </p:cSld>
  <p:clrMapOvr>
    <a:masterClrMapping/>
  </p:clrMapOvr>
  <p:transition>
    <p:rand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228600"/>
            <a:ext cx="196215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573405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fld id="{08515495-434C-4130-B3B7-E5F783720EF9}" type="datetime1">
              <a:rPr lang="en-US" altLang="en-US" smtClean="0">
                <a:solidFill>
                  <a:srgbClr val="FFFFFF"/>
                </a:solidFill>
              </a:rPr>
              <a:t>3/18/22</a:t>
            </a:fld>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6" name="Rectangle 9"/>
          <p:cNvSpPr>
            <a:spLocks noGrp="1" noChangeArrowheads="1"/>
          </p:cNvSpPr>
          <p:nvPr>
            <p:ph type="sldNum" sz="quarter" idx="12"/>
          </p:nvPr>
        </p:nvSpPr>
        <p:spPr>
          <a:ln/>
        </p:spPr>
        <p:txBody>
          <a:bodyPr/>
          <a:lstStyle>
            <a:lvl1pPr>
              <a:defRPr/>
            </a:lvl1pPr>
          </a:lstStyle>
          <a:p>
            <a:pPr>
              <a:defRPr/>
            </a:pPr>
            <a:fld id="{C2E6EAA5-5EAD-419C-AD66-C7655B939CDF}"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75795286"/>
      </p:ext>
    </p:extLst>
  </p:cSld>
  <p:clrMapOvr>
    <a:masterClrMapping/>
  </p:clrMapOvr>
  <p:transition>
    <p:rand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48600" cy="11430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3848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981200"/>
            <a:ext cx="3848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fld id="{92801639-7097-46DA-8B3F-630A09B44FBD}" type="datetime1">
              <a:rPr lang="en-US" altLang="en-US" smtClean="0">
                <a:solidFill>
                  <a:srgbClr val="FFFFFF"/>
                </a:solidFill>
              </a:rPr>
              <a:t>3/18/22</a:t>
            </a:fld>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7" name="Rectangle 9"/>
          <p:cNvSpPr>
            <a:spLocks noGrp="1" noChangeArrowheads="1"/>
          </p:cNvSpPr>
          <p:nvPr>
            <p:ph type="sldNum" sz="quarter" idx="12"/>
          </p:nvPr>
        </p:nvSpPr>
        <p:spPr>
          <a:ln/>
        </p:spPr>
        <p:txBody>
          <a:bodyPr/>
          <a:lstStyle>
            <a:lvl1pPr>
              <a:defRPr/>
            </a:lvl1pPr>
          </a:lstStyle>
          <a:p>
            <a:pPr>
              <a:defRPr/>
            </a:pPr>
            <a:fld id="{2BBCF83B-A575-4D9E-84E2-CF1E51302603}"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794995430"/>
      </p:ext>
    </p:extLst>
  </p:cSld>
  <p:clrMapOvr>
    <a:masterClrMapping/>
  </p:clrMapOvr>
  <p:transition>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48600" cy="11430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3848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10100" y="1981200"/>
            <a:ext cx="38481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10100" y="4114800"/>
            <a:ext cx="38481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p:cNvSpPr>
            <a:spLocks noGrp="1" noChangeArrowheads="1"/>
          </p:cNvSpPr>
          <p:nvPr>
            <p:ph type="dt" sz="half" idx="10"/>
          </p:nvPr>
        </p:nvSpPr>
        <p:spPr>
          <a:ln/>
        </p:spPr>
        <p:txBody>
          <a:bodyPr/>
          <a:lstStyle>
            <a:lvl1pPr>
              <a:defRPr/>
            </a:lvl1pPr>
          </a:lstStyle>
          <a:p>
            <a:pPr>
              <a:defRPr/>
            </a:pPr>
            <a:fld id="{A2266B5A-49B3-4C33-B354-4145FA96358D}" type="datetime1">
              <a:rPr lang="en-US" altLang="en-US" smtClean="0">
                <a:solidFill>
                  <a:srgbClr val="FFFFFF"/>
                </a:solidFill>
              </a:rPr>
              <a:t>3/18/22</a:t>
            </a:fld>
            <a:endParaRPr lang="en-US" altLang="en-US">
              <a:solidFill>
                <a:srgbClr val="FFFFFF"/>
              </a:solidFill>
            </a:endParaRPr>
          </a:p>
        </p:txBody>
      </p:sp>
      <p:sp>
        <p:nvSpPr>
          <p:cNvPr id="7"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8" name="Rectangle 9"/>
          <p:cNvSpPr>
            <a:spLocks noGrp="1" noChangeArrowheads="1"/>
          </p:cNvSpPr>
          <p:nvPr>
            <p:ph type="sldNum" sz="quarter" idx="12"/>
          </p:nvPr>
        </p:nvSpPr>
        <p:spPr>
          <a:ln/>
        </p:spPr>
        <p:txBody>
          <a:bodyPr/>
          <a:lstStyle>
            <a:lvl1pPr>
              <a:defRPr/>
            </a:lvl1pPr>
          </a:lstStyle>
          <a:p>
            <a:pPr>
              <a:defRPr/>
            </a:pPr>
            <a:fld id="{F9EA6400-F1A3-450F-87FE-A652E07CFECD}"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226927456"/>
      </p:ext>
    </p:extLst>
  </p:cSld>
  <p:clrMapOvr>
    <a:masterClrMapping/>
  </p:clrMapOvr>
  <p:transition>
    <p:rand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1"/>
          <p:cNvSpPr>
            <a:spLocks noGrp="1" noChangeArrowheads="1"/>
          </p:cNvSpPr>
          <p:nvPr>
            <p:ph type="dt" sz="half" idx="10"/>
          </p:nvPr>
        </p:nvSpPr>
        <p:spPr>
          <a:ln/>
        </p:spPr>
        <p:txBody>
          <a:bodyPr/>
          <a:lstStyle>
            <a:lvl1pPr>
              <a:defRPr/>
            </a:lvl1pPr>
          </a:lstStyle>
          <a:p>
            <a:pPr>
              <a:defRPr/>
            </a:pPr>
            <a:fld id="{3109BE97-6FDB-4DA7-BDC6-9929B5119570}" type="datetime1">
              <a:rPr lang="en-US" smtClean="0"/>
              <a:t>3/18/22</a:t>
            </a:fld>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 National Association of State EMS Officials (NASEMSO). All rights reserved.</a:t>
            </a:r>
          </a:p>
        </p:txBody>
      </p:sp>
      <p:sp>
        <p:nvSpPr>
          <p:cNvPr id="6" name="Rectangle 13"/>
          <p:cNvSpPr>
            <a:spLocks noGrp="1" noChangeArrowheads="1"/>
          </p:cNvSpPr>
          <p:nvPr>
            <p:ph type="sldNum" sz="quarter" idx="12"/>
          </p:nvPr>
        </p:nvSpPr>
        <p:spPr>
          <a:ln/>
        </p:spPr>
        <p:txBody>
          <a:bodyPr/>
          <a:lstStyle>
            <a:lvl1pPr>
              <a:defRPr/>
            </a:lvl1pPr>
          </a:lstStyle>
          <a:p>
            <a:pPr>
              <a:defRPr/>
            </a:pPr>
            <a:fld id="{CC988B88-3A6C-48CB-9747-BA2D1BE111E4}" type="slidenum">
              <a:rPr lang="en-US"/>
              <a:pPr>
                <a:defRPr/>
              </a:pPr>
              <a:t>‹#›</a:t>
            </a:fld>
            <a:endParaRPr lang="en-US"/>
          </a:p>
        </p:txBody>
      </p:sp>
    </p:spTree>
    <p:extLst>
      <p:ext uri="{BB962C8B-B14F-4D97-AF65-F5344CB8AC3E}">
        <p14:creationId xmlns:p14="http://schemas.microsoft.com/office/powerpoint/2010/main" val="2901366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06850" name="Rectangle 2"/>
          <p:cNvSpPr>
            <a:spLocks noGrp="1" noChangeArrowheads="1"/>
          </p:cNvSpPr>
          <p:nvPr>
            <p:ph type="ctrTitle" sz="quarter"/>
          </p:nvPr>
        </p:nvSpPr>
        <p:spPr>
          <a:xfrm>
            <a:off x="685800" y="2057400"/>
            <a:ext cx="7772400" cy="1143000"/>
          </a:xfrm>
        </p:spPr>
        <p:txBody>
          <a:bodyPr/>
          <a:lstStyle>
            <a:lvl1pPr>
              <a:defRPr/>
            </a:lvl1pPr>
          </a:lstStyle>
          <a:p>
            <a:pPr lvl="0"/>
            <a:r>
              <a:rPr lang="en-US" altLang="en-US" noProof="0"/>
              <a:t>Click to edit Master title style</a:t>
            </a:r>
          </a:p>
        </p:txBody>
      </p:sp>
      <p:sp>
        <p:nvSpPr>
          <p:cNvPr id="206851" name="Rectangle 3"/>
          <p:cNvSpPr>
            <a:spLocks noGrp="1" noChangeArrowheads="1"/>
          </p:cNvSpPr>
          <p:nvPr>
            <p:ph type="subTitle" sz="quarter" idx="1"/>
          </p:nvPr>
        </p:nvSpPr>
        <p:spPr>
          <a:xfrm>
            <a:off x="1371600" y="4114800"/>
            <a:ext cx="6400800" cy="1752600"/>
          </a:xfrm>
        </p:spPr>
        <p:txBody>
          <a:bodyPr/>
          <a:lstStyle>
            <a:lvl1pPr marL="0" indent="0" algn="ctr">
              <a:buFont typeface="Arial" pitchFamily="34" charset="0"/>
              <a:buNone/>
              <a:defRPr/>
            </a:lvl1pPr>
          </a:lstStyle>
          <a:p>
            <a:pPr lvl="0"/>
            <a:r>
              <a:rPr lang="en-US" altLang="en-US" noProof="0"/>
              <a:t>Click to edit Master subtitle style</a:t>
            </a:r>
          </a:p>
        </p:txBody>
      </p:sp>
      <p:sp>
        <p:nvSpPr>
          <p:cNvPr id="206852" name="Rectangle 4"/>
          <p:cNvSpPr>
            <a:spLocks noGrp="1" noChangeArrowheads="1"/>
          </p:cNvSpPr>
          <p:nvPr>
            <p:ph type="dt" sz="quarter" idx="2"/>
          </p:nvPr>
        </p:nvSpPr>
        <p:spPr/>
        <p:txBody>
          <a:bodyPr/>
          <a:lstStyle>
            <a:lvl1pPr>
              <a:defRPr/>
            </a:lvl1pPr>
          </a:lstStyle>
          <a:p>
            <a:fld id="{0C518345-AB64-4C8B-8F9D-681347E436A2}" type="datetime1">
              <a:rPr lang="en-US" altLang="en-US" smtClean="0">
                <a:solidFill>
                  <a:srgbClr val="FFFFFF"/>
                </a:solidFill>
              </a:rPr>
              <a:t>3/18/22</a:t>
            </a:fld>
            <a:endParaRPr lang="en-US" altLang="en-US">
              <a:solidFill>
                <a:srgbClr val="FFFFFF"/>
              </a:solidFill>
            </a:endParaRPr>
          </a:p>
        </p:txBody>
      </p:sp>
      <p:sp>
        <p:nvSpPr>
          <p:cNvPr id="206853" name="Rectangle 5"/>
          <p:cNvSpPr>
            <a:spLocks noGrp="1" noChangeArrowheads="1"/>
          </p:cNvSpPr>
          <p:nvPr>
            <p:ph type="ftr" sz="quarter" idx="3"/>
          </p:nvPr>
        </p:nvSpPr>
        <p:spPr/>
        <p:txBody>
          <a:bodyPr/>
          <a:lstStyle>
            <a:lvl1pPr>
              <a:defRPr/>
            </a:lvl1pPr>
          </a:lstStyle>
          <a:p>
            <a:r>
              <a:rPr lang="en-US" altLang="en-US">
                <a:solidFill>
                  <a:srgbClr val="FFFFFF"/>
                </a:solidFill>
              </a:rPr>
              <a:t>© National Association of State EMS Officials (NASEMSO). All rights reserved.</a:t>
            </a:r>
          </a:p>
        </p:txBody>
      </p:sp>
      <p:sp>
        <p:nvSpPr>
          <p:cNvPr id="206854" name="Rectangle 6"/>
          <p:cNvSpPr>
            <a:spLocks noGrp="1" noChangeArrowheads="1"/>
          </p:cNvSpPr>
          <p:nvPr>
            <p:ph type="sldNum" sz="quarter" idx="4"/>
          </p:nvPr>
        </p:nvSpPr>
        <p:spPr/>
        <p:txBody>
          <a:bodyPr/>
          <a:lstStyle>
            <a:lvl1pPr>
              <a:defRPr/>
            </a:lvl1pPr>
          </a:lstStyle>
          <a:p>
            <a:fld id="{965C041F-9289-4F93-A21F-EA3D6B30E8AE}" type="slidenum">
              <a:rPr lang="en-US" altLang="en-US">
                <a:solidFill>
                  <a:srgbClr val="FFFFFF"/>
                </a:solidFill>
              </a:rPr>
              <a:pPr/>
              <a:t>‹#›</a:t>
            </a:fld>
            <a:endParaRPr lang="en-US" altLang="en-US">
              <a:solidFill>
                <a:srgbClr val="FFFFFF"/>
              </a:solidFill>
            </a:endParaRPr>
          </a:p>
        </p:txBody>
      </p:sp>
      <p:grpSp>
        <p:nvGrpSpPr>
          <p:cNvPr id="206855" name="Group 7"/>
          <p:cNvGrpSpPr>
            <a:grpSpLocks/>
          </p:cNvGrpSpPr>
          <p:nvPr/>
        </p:nvGrpSpPr>
        <p:grpSpPr bwMode="auto">
          <a:xfrm>
            <a:off x="4764" y="3276600"/>
            <a:ext cx="9137650" cy="152400"/>
            <a:chOff x="3" y="2064"/>
            <a:chExt cx="5756" cy="96"/>
          </a:xfrm>
        </p:grpSpPr>
        <p:sp>
          <p:nvSpPr>
            <p:cNvPr id="206856" name="Rectangle 8"/>
            <p:cNvSpPr>
              <a:spLocks noChangeArrowheads="1"/>
            </p:cNvSpPr>
            <p:nvPr/>
          </p:nvSpPr>
          <p:spPr bwMode="ltGray">
            <a:xfrm>
              <a:off x="3" y="2064"/>
              <a:ext cx="5756" cy="47"/>
            </a:xfrm>
            <a:prstGeom prst="rect">
              <a:avLst/>
            </a:prstGeom>
            <a:gradFill rotWithShape="0">
              <a:gsLst>
                <a:gs pos="0">
                  <a:schemeClr val="bg2"/>
                </a:gs>
                <a:gs pos="50000">
                  <a:schemeClr val="tx2"/>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sz="3200" b="1">
                <a:solidFill>
                  <a:srgbClr val="FFFFFF"/>
                </a:solidFill>
              </a:endParaRPr>
            </a:p>
          </p:txBody>
        </p:sp>
        <p:sp>
          <p:nvSpPr>
            <p:cNvPr id="206857" name="Rectangle 9"/>
            <p:cNvSpPr>
              <a:spLocks noChangeArrowheads="1"/>
            </p:cNvSpPr>
            <p:nvPr/>
          </p:nvSpPr>
          <p:spPr bwMode="ltGray">
            <a:xfrm>
              <a:off x="3" y="2136"/>
              <a:ext cx="5756" cy="24"/>
            </a:xfrm>
            <a:prstGeom prst="rect">
              <a:avLst/>
            </a:prstGeom>
            <a:gradFill rotWithShape="0">
              <a:gsLst>
                <a:gs pos="0">
                  <a:schemeClr val="bg2"/>
                </a:gs>
                <a:gs pos="50000">
                  <a:schemeClr val="folHlink"/>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sz="3200" b="1">
                <a:solidFill>
                  <a:srgbClr val="FFFFFF"/>
                </a:solidFill>
              </a:endParaRPr>
            </a:p>
          </p:txBody>
        </p:sp>
      </p:grpSp>
    </p:spTree>
    <p:extLst>
      <p:ext uri="{BB962C8B-B14F-4D97-AF65-F5344CB8AC3E}">
        <p14:creationId xmlns:p14="http://schemas.microsoft.com/office/powerpoint/2010/main" val="3700647392"/>
      </p:ext>
    </p:extLst>
  </p:cSld>
  <p:clrMapOvr>
    <a:masterClrMapping/>
  </p:clrMapOvr>
  <p:transition>
    <p:rand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fld id="{02F6A029-DCC5-43EA-9905-5EBD0C8F4C31}" type="datetime1">
              <a:rPr lang="en-US" smtClean="0"/>
              <a:t>3/18/22</a:t>
            </a:fld>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 National Association of State EMS Officials (NASEMSO). All rights reserved.</a:t>
            </a:r>
          </a:p>
        </p:txBody>
      </p:sp>
      <p:sp>
        <p:nvSpPr>
          <p:cNvPr id="6" name="Rectangle 13"/>
          <p:cNvSpPr>
            <a:spLocks noGrp="1" noChangeArrowheads="1"/>
          </p:cNvSpPr>
          <p:nvPr>
            <p:ph type="sldNum" sz="quarter" idx="12"/>
          </p:nvPr>
        </p:nvSpPr>
        <p:spPr>
          <a:ln/>
        </p:spPr>
        <p:txBody>
          <a:bodyPr/>
          <a:lstStyle>
            <a:lvl1pPr>
              <a:defRPr/>
            </a:lvl1pPr>
          </a:lstStyle>
          <a:p>
            <a:pPr>
              <a:defRPr/>
            </a:pPr>
            <a:fld id="{1551FB3B-727E-47D7-844A-431B6E8F2CF4}" type="slidenum">
              <a:rPr lang="en-US"/>
              <a:pPr>
                <a:defRPr/>
              </a:pPr>
              <a:t>‹#›</a:t>
            </a:fld>
            <a:endParaRPr lang="en-US"/>
          </a:p>
        </p:txBody>
      </p:sp>
    </p:spTree>
    <p:extLst>
      <p:ext uri="{BB962C8B-B14F-4D97-AF65-F5344CB8AC3E}">
        <p14:creationId xmlns:p14="http://schemas.microsoft.com/office/powerpoint/2010/main" val="2711080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fld id="{62C75D8D-2C44-48D3-A5A3-38FAB3C75917}" type="datetime1">
              <a:rPr lang="en-US" smtClean="0"/>
              <a:t>3/18/22</a:t>
            </a:fld>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 National Association of State EMS Officials (NASEMSO). All rights reserved.</a:t>
            </a:r>
          </a:p>
        </p:txBody>
      </p:sp>
      <p:sp>
        <p:nvSpPr>
          <p:cNvPr id="6" name="Rectangle 13"/>
          <p:cNvSpPr>
            <a:spLocks noGrp="1" noChangeArrowheads="1"/>
          </p:cNvSpPr>
          <p:nvPr>
            <p:ph type="sldNum" sz="quarter" idx="12"/>
          </p:nvPr>
        </p:nvSpPr>
        <p:spPr>
          <a:ln/>
        </p:spPr>
        <p:txBody>
          <a:bodyPr/>
          <a:lstStyle>
            <a:lvl1pPr>
              <a:defRPr/>
            </a:lvl1pPr>
          </a:lstStyle>
          <a:p>
            <a:pPr>
              <a:defRPr/>
            </a:pPr>
            <a:fld id="{26F0E79F-3EB1-4271-AEBA-01FC828063E5}" type="slidenum">
              <a:rPr lang="en-US"/>
              <a:pPr>
                <a:defRPr/>
              </a:pPr>
              <a:t>‹#›</a:t>
            </a:fld>
            <a:endParaRPr lang="en-US"/>
          </a:p>
        </p:txBody>
      </p:sp>
    </p:spTree>
    <p:extLst>
      <p:ext uri="{BB962C8B-B14F-4D97-AF65-F5344CB8AC3E}">
        <p14:creationId xmlns:p14="http://schemas.microsoft.com/office/powerpoint/2010/main" val="2275756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3" y="1905000"/>
            <a:ext cx="39274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8078" y="1905000"/>
            <a:ext cx="39274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fld id="{0338E9F3-44D5-43B7-9374-0B60DD310388}" type="datetime1">
              <a:rPr lang="en-US" smtClean="0"/>
              <a:t>3/18/22</a:t>
            </a:fld>
            <a:endParaRPr lang="en-US"/>
          </a:p>
        </p:txBody>
      </p:sp>
      <p:sp>
        <p:nvSpPr>
          <p:cNvPr id="6" name="Rectangle 12"/>
          <p:cNvSpPr>
            <a:spLocks noGrp="1" noChangeArrowheads="1"/>
          </p:cNvSpPr>
          <p:nvPr>
            <p:ph type="ftr" sz="quarter" idx="11"/>
          </p:nvPr>
        </p:nvSpPr>
        <p:spPr>
          <a:ln/>
        </p:spPr>
        <p:txBody>
          <a:bodyPr/>
          <a:lstStyle>
            <a:lvl1pPr>
              <a:defRPr/>
            </a:lvl1pPr>
          </a:lstStyle>
          <a:p>
            <a:pPr>
              <a:defRPr/>
            </a:pPr>
            <a:r>
              <a:rPr lang="en-US"/>
              <a:t>© National Association of State EMS Officials (NASEMSO). All rights reserved.</a:t>
            </a:r>
          </a:p>
        </p:txBody>
      </p:sp>
      <p:sp>
        <p:nvSpPr>
          <p:cNvPr id="7" name="Rectangle 13"/>
          <p:cNvSpPr>
            <a:spLocks noGrp="1" noChangeArrowheads="1"/>
          </p:cNvSpPr>
          <p:nvPr>
            <p:ph type="sldNum" sz="quarter" idx="12"/>
          </p:nvPr>
        </p:nvSpPr>
        <p:spPr>
          <a:ln/>
        </p:spPr>
        <p:txBody>
          <a:bodyPr/>
          <a:lstStyle>
            <a:lvl1pPr>
              <a:defRPr/>
            </a:lvl1pPr>
          </a:lstStyle>
          <a:p>
            <a:pPr>
              <a:defRPr/>
            </a:pPr>
            <a:fld id="{EB5D4C65-039B-490E-ABE6-3C0A52187219}" type="slidenum">
              <a:rPr lang="en-US"/>
              <a:pPr>
                <a:defRPr/>
              </a:pPr>
              <a:t>‹#›</a:t>
            </a:fld>
            <a:endParaRPr lang="en-US"/>
          </a:p>
        </p:txBody>
      </p:sp>
    </p:spTree>
    <p:extLst>
      <p:ext uri="{BB962C8B-B14F-4D97-AF65-F5344CB8AC3E}">
        <p14:creationId xmlns:p14="http://schemas.microsoft.com/office/powerpoint/2010/main" val="27969054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fld id="{CDB0E829-F348-45BE-9773-57B4235EDE85}" type="datetime1">
              <a:rPr lang="en-US" smtClean="0"/>
              <a:t>3/18/22</a:t>
            </a:fld>
            <a:endParaRPr lang="en-US"/>
          </a:p>
        </p:txBody>
      </p:sp>
      <p:sp>
        <p:nvSpPr>
          <p:cNvPr id="8" name="Rectangle 12"/>
          <p:cNvSpPr>
            <a:spLocks noGrp="1" noChangeArrowheads="1"/>
          </p:cNvSpPr>
          <p:nvPr>
            <p:ph type="ftr" sz="quarter" idx="11"/>
          </p:nvPr>
        </p:nvSpPr>
        <p:spPr>
          <a:ln/>
        </p:spPr>
        <p:txBody>
          <a:bodyPr/>
          <a:lstStyle>
            <a:lvl1pPr>
              <a:defRPr/>
            </a:lvl1pPr>
          </a:lstStyle>
          <a:p>
            <a:pPr>
              <a:defRPr/>
            </a:pPr>
            <a:r>
              <a:rPr lang="en-US"/>
              <a:t>© National Association of State EMS Officials (NASEMSO). All rights reserved.</a:t>
            </a:r>
          </a:p>
        </p:txBody>
      </p:sp>
      <p:sp>
        <p:nvSpPr>
          <p:cNvPr id="9" name="Rectangle 13"/>
          <p:cNvSpPr>
            <a:spLocks noGrp="1" noChangeArrowheads="1"/>
          </p:cNvSpPr>
          <p:nvPr>
            <p:ph type="sldNum" sz="quarter" idx="12"/>
          </p:nvPr>
        </p:nvSpPr>
        <p:spPr>
          <a:ln/>
        </p:spPr>
        <p:txBody>
          <a:bodyPr/>
          <a:lstStyle>
            <a:lvl1pPr>
              <a:defRPr/>
            </a:lvl1pPr>
          </a:lstStyle>
          <a:p>
            <a:pPr>
              <a:defRPr/>
            </a:pPr>
            <a:fld id="{5D332229-1202-4875-9559-4F21FE611A62}" type="slidenum">
              <a:rPr lang="en-US"/>
              <a:pPr>
                <a:defRPr/>
              </a:pPr>
              <a:t>‹#›</a:t>
            </a:fld>
            <a:endParaRPr lang="en-US"/>
          </a:p>
        </p:txBody>
      </p:sp>
    </p:spTree>
    <p:extLst>
      <p:ext uri="{BB962C8B-B14F-4D97-AF65-F5344CB8AC3E}">
        <p14:creationId xmlns:p14="http://schemas.microsoft.com/office/powerpoint/2010/main" val="34705509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fld id="{DFB79A84-B980-479D-8F47-FAA34D87B3C7}" type="datetime1">
              <a:rPr lang="en-US" smtClean="0"/>
              <a:t>3/18/22</a:t>
            </a:fld>
            <a:endParaRPr lang="en-US"/>
          </a:p>
        </p:txBody>
      </p:sp>
      <p:sp>
        <p:nvSpPr>
          <p:cNvPr id="4" name="Rectangle 12"/>
          <p:cNvSpPr>
            <a:spLocks noGrp="1" noChangeArrowheads="1"/>
          </p:cNvSpPr>
          <p:nvPr>
            <p:ph type="ftr" sz="quarter" idx="11"/>
          </p:nvPr>
        </p:nvSpPr>
        <p:spPr>
          <a:ln/>
        </p:spPr>
        <p:txBody>
          <a:bodyPr/>
          <a:lstStyle>
            <a:lvl1pPr>
              <a:defRPr/>
            </a:lvl1pPr>
          </a:lstStyle>
          <a:p>
            <a:pPr>
              <a:defRPr/>
            </a:pPr>
            <a:r>
              <a:rPr lang="en-US"/>
              <a:t>© National Association of State EMS Officials (NASEMSO). All rights reserved.</a:t>
            </a:r>
          </a:p>
        </p:txBody>
      </p:sp>
      <p:sp>
        <p:nvSpPr>
          <p:cNvPr id="5" name="Rectangle 13"/>
          <p:cNvSpPr>
            <a:spLocks noGrp="1" noChangeArrowheads="1"/>
          </p:cNvSpPr>
          <p:nvPr>
            <p:ph type="sldNum" sz="quarter" idx="12"/>
          </p:nvPr>
        </p:nvSpPr>
        <p:spPr>
          <a:ln/>
        </p:spPr>
        <p:txBody>
          <a:bodyPr/>
          <a:lstStyle>
            <a:lvl1pPr>
              <a:defRPr/>
            </a:lvl1pPr>
          </a:lstStyle>
          <a:p>
            <a:pPr>
              <a:defRPr/>
            </a:pPr>
            <a:fld id="{322DA063-BC2E-4C0A-A312-686306A1B884}" type="slidenum">
              <a:rPr lang="en-US"/>
              <a:pPr>
                <a:defRPr/>
              </a:pPr>
              <a:t>‹#›</a:t>
            </a:fld>
            <a:endParaRPr lang="en-US"/>
          </a:p>
        </p:txBody>
      </p:sp>
    </p:spTree>
    <p:extLst>
      <p:ext uri="{BB962C8B-B14F-4D97-AF65-F5344CB8AC3E}">
        <p14:creationId xmlns:p14="http://schemas.microsoft.com/office/powerpoint/2010/main" val="6015972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fld id="{2092F768-BCA5-4B1A-B276-43487725BF60}" type="datetime1">
              <a:rPr lang="en-US" smtClean="0"/>
              <a:t>3/18/22</a:t>
            </a:fld>
            <a:endParaRPr lang="en-US"/>
          </a:p>
        </p:txBody>
      </p:sp>
      <p:sp>
        <p:nvSpPr>
          <p:cNvPr id="3" name="Rectangle 12"/>
          <p:cNvSpPr>
            <a:spLocks noGrp="1" noChangeArrowheads="1"/>
          </p:cNvSpPr>
          <p:nvPr>
            <p:ph type="ftr" sz="quarter" idx="11"/>
          </p:nvPr>
        </p:nvSpPr>
        <p:spPr>
          <a:ln/>
        </p:spPr>
        <p:txBody>
          <a:bodyPr/>
          <a:lstStyle>
            <a:lvl1pPr>
              <a:defRPr/>
            </a:lvl1pPr>
          </a:lstStyle>
          <a:p>
            <a:pPr>
              <a:defRPr/>
            </a:pPr>
            <a:r>
              <a:rPr lang="en-US"/>
              <a:t>© National Association of State EMS Officials (NASEMSO). All rights reserved.</a:t>
            </a:r>
          </a:p>
        </p:txBody>
      </p:sp>
      <p:sp>
        <p:nvSpPr>
          <p:cNvPr id="4" name="Rectangle 13"/>
          <p:cNvSpPr>
            <a:spLocks noGrp="1" noChangeArrowheads="1"/>
          </p:cNvSpPr>
          <p:nvPr>
            <p:ph type="sldNum" sz="quarter" idx="12"/>
          </p:nvPr>
        </p:nvSpPr>
        <p:spPr>
          <a:ln/>
        </p:spPr>
        <p:txBody>
          <a:bodyPr/>
          <a:lstStyle>
            <a:lvl1pPr>
              <a:defRPr/>
            </a:lvl1pPr>
          </a:lstStyle>
          <a:p>
            <a:pPr>
              <a:defRPr/>
            </a:pPr>
            <a:fld id="{FDB252EB-2DAA-4D2B-8780-7B2C93D91D57}" type="slidenum">
              <a:rPr lang="en-US"/>
              <a:pPr>
                <a:defRPr/>
              </a:pPr>
              <a:t>‹#›</a:t>
            </a:fld>
            <a:endParaRPr lang="en-US"/>
          </a:p>
        </p:txBody>
      </p:sp>
    </p:spTree>
    <p:extLst>
      <p:ext uri="{BB962C8B-B14F-4D97-AF65-F5344CB8AC3E}">
        <p14:creationId xmlns:p14="http://schemas.microsoft.com/office/powerpoint/2010/main" val="3937780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fld id="{0B699CEB-0226-4B27-8555-CA99805A83BE}" type="datetime1">
              <a:rPr lang="en-US" smtClean="0"/>
              <a:t>3/18/22</a:t>
            </a:fld>
            <a:endParaRPr lang="en-US"/>
          </a:p>
        </p:txBody>
      </p:sp>
      <p:sp>
        <p:nvSpPr>
          <p:cNvPr id="6" name="Rectangle 12"/>
          <p:cNvSpPr>
            <a:spLocks noGrp="1" noChangeArrowheads="1"/>
          </p:cNvSpPr>
          <p:nvPr>
            <p:ph type="ftr" sz="quarter" idx="11"/>
          </p:nvPr>
        </p:nvSpPr>
        <p:spPr>
          <a:ln/>
        </p:spPr>
        <p:txBody>
          <a:bodyPr/>
          <a:lstStyle>
            <a:lvl1pPr>
              <a:defRPr/>
            </a:lvl1pPr>
          </a:lstStyle>
          <a:p>
            <a:pPr>
              <a:defRPr/>
            </a:pPr>
            <a:r>
              <a:rPr lang="en-US"/>
              <a:t>© National Association of State EMS Officials (NASEMSO). All rights reserved.</a:t>
            </a:r>
          </a:p>
        </p:txBody>
      </p:sp>
      <p:sp>
        <p:nvSpPr>
          <p:cNvPr id="7" name="Rectangle 13"/>
          <p:cNvSpPr>
            <a:spLocks noGrp="1" noChangeArrowheads="1"/>
          </p:cNvSpPr>
          <p:nvPr>
            <p:ph type="sldNum" sz="quarter" idx="12"/>
          </p:nvPr>
        </p:nvSpPr>
        <p:spPr>
          <a:ln/>
        </p:spPr>
        <p:txBody>
          <a:bodyPr/>
          <a:lstStyle>
            <a:lvl1pPr>
              <a:defRPr/>
            </a:lvl1pPr>
          </a:lstStyle>
          <a:p>
            <a:pPr>
              <a:defRPr/>
            </a:pPr>
            <a:fld id="{9FA670E4-D96A-4FD2-9BEA-09DC7D40CCDF}" type="slidenum">
              <a:rPr lang="en-US"/>
              <a:pPr>
                <a:defRPr/>
              </a:pPr>
              <a:t>‹#›</a:t>
            </a:fld>
            <a:endParaRPr lang="en-US"/>
          </a:p>
        </p:txBody>
      </p:sp>
    </p:spTree>
    <p:extLst>
      <p:ext uri="{BB962C8B-B14F-4D97-AF65-F5344CB8AC3E}">
        <p14:creationId xmlns:p14="http://schemas.microsoft.com/office/powerpoint/2010/main" val="36159242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fld id="{94BB54A0-4F21-4A01-AF28-D077A346B24B}" type="datetime1">
              <a:rPr lang="en-US" smtClean="0"/>
              <a:t>3/18/22</a:t>
            </a:fld>
            <a:endParaRPr lang="en-US"/>
          </a:p>
        </p:txBody>
      </p:sp>
      <p:sp>
        <p:nvSpPr>
          <p:cNvPr id="6" name="Rectangle 12"/>
          <p:cNvSpPr>
            <a:spLocks noGrp="1" noChangeArrowheads="1"/>
          </p:cNvSpPr>
          <p:nvPr>
            <p:ph type="ftr" sz="quarter" idx="11"/>
          </p:nvPr>
        </p:nvSpPr>
        <p:spPr>
          <a:ln/>
        </p:spPr>
        <p:txBody>
          <a:bodyPr/>
          <a:lstStyle>
            <a:lvl1pPr>
              <a:defRPr/>
            </a:lvl1pPr>
          </a:lstStyle>
          <a:p>
            <a:pPr>
              <a:defRPr/>
            </a:pPr>
            <a:r>
              <a:rPr lang="en-US"/>
              <a:t>© National Association of State EMS Officials (NASEMSO). All rights reserved.</a:t>
            </a:r>
          </a:p>
        </p:txBody>
      </p:sp>
      <p:sp>
        <p:nvSpPr>
          <p:cNvPr id="7" name="Rectangle 13"/>
          <p:cNvSpPr>
            <a:spLocks noGrp="1" noChangeArrowheads="1"/>
          </p:cNvSpPr>
          <p:nvPr>
            <p:ph type="sldNum" sz="quarter" idx="12"/>
          </p:nvPr>
        </p:nvSpPr>
        <p:spPr>
          <a:ln/>
        </p:spPr>
        <p:txBody>
          <a:bodyPr/>
          <a:lstStyle>
            <a:lvl1pPr>
              <a:defRPr/>
            </a:lvl1pPr>
          </a:lstStyle>
          <a:p>
            <a:pPr>
              <a:defRPr/>
            </a:pPr>
            <a:fld id="{FC651960-2061-47A2-9494-7D3A313D2A53}" type="slidenum">
              <a:rPr lang="en-US"/>
              <a:pPr>
                <a:defRPr/>
              </a:pPr>
              <a:t>‹#›</a:t>
            </a:fld>
            <a:endParaRPr lang="en-US"/>
          </a:p>
        </p:txBody>
      </p:sp>
    </p:spTree>
    <p:extLst>
      <p:ext uri="{BB962C8B-B14F-4D97-AF65-F5344CB8AC3E}">
        <p14:creationId xmlns:p14="http://schemas.microsoft.com/office/powerpoint/2010/main" val="26477599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fld id="{4C347EB6-5C44-4E29-8680-64E622036545}" type="datetime1">
              <a:rPr lang="en-US" smtClean="0"/>
              <a:t>3/18/22</a:t>
            </a:fld>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 National Association of State EMS Officials (NASEMSO). All rights reserved.</a:t>
            </a:r>
          </a:p>
        </p:txBody>
      </p:sp>
      <p:sp>
        <p:nvSpPr>
          <p:cNvPr id="6" name="Rectangle 13"/>
          <p:cNvSpPr>
            <a:spLocks noGrp="1" noChangeArrowheads="1"/>
          </p:cNvSpPr>
          <p:nvPr>
            <p:ph type="sldNum" sz="quarter" idx="12"/>
          </p:nvPr>
        </p:nvSpPr>
        <p:spPr>
          <a:ln/>
        </p:spPr>
        <p:txBody>
          <a:bodyPr/>
          <a:lstStyle>
            <a:lvl1pPr>
              <a:defRPr/>
            </a:lvl1pPr>
          </a:lstStyle>
          <a:p>
            <a:pPr>
              <a:defRPr/>
            </a:pPr>
            <a:fld id="{F59152D5-793C-410C-B515-61E585678BB6}" type="slidenum">
              <a:rPr lang="en-US"/>
              <a:pPr>
                <a:defRPr/>
              </a:pPr>
              <a:t>‹#›</a:t>
            </a:fld>
            <a:endParaRPr lang="en-US"/>
          </a:p>
        </p:txBody>
      </p:sp>
    </p:spTree>
    <p:extLst>
      <p:ext uri="{BB962C8B-B14F-4D97-AF65-F5344CB8AC3E}">
        <p14:creationId xmlns:p14="http://schemas.microsoft.com/office/powerpoint/2010/main" val="6721519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244481"/>
            <a:ext cx="20970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3" y="244481"/>
            <a:ext cx="61388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fld id="{32925D7A-7E75-476B-8E8D-55FB9C6A3D2C}" type="datetime1">
              <a:rPr lang="en-US" smtClean="0"/>
              <a:t>3/18/22</a:t>
            </a:fld>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 National Association of State EMS Officials (NASEMSO). All rights reserved.</a:t>
            </a:r>
          </a:p>
        </p:txBody>
      </p:sp>
      <p:sp>
        <p:nvSpPr>
          <p:cNvPr id="6" name="Rectangle 13"/>
          <p:cNvSpPr>
            <a:spLocks noGrp="1" noChangeArrowheads="1"/>
          </p:cNvSpPr>
          <p:nvPr>
            <p:ph type="sldNum" sz="quarter" idx="12"/>
          </p:nvPr>
        </p:nvSpPr>
        <p:spPr>
          <a:ln/>
        </p:spPr>
        <p:txBody>
          <a:bodyPr/>
          <a:lstStyle>
            <a:lvl1pPr>
              <a:defRPr/>
            </a:lvl1pPr>
          </a:lstStyle>
          <a:p>
            <a:pPr>
              <a:defRPr/>
            </a:pPr>
            <a:fld id="{1FB2EE4C-C213-494D-9650-F9F9F05F3A6A}" type="slidenum">
              <a:rPr lang="en-US"/>
              <a:pPr>
                <a:defRPr/>
              </a:pPr>
              <a:t>‹#›</a:t>
            </a:fld>
            <a:endParaRPr lang="en-US"/>
          </a:p>
        </p:txBody>
      </p:sp>
    </p:spTree>
    <p:extLst>
      <p:ext uri="{BB962C8B-B14F-4D97-AF65-F5344CB8AC3E}">
        <p14:creationId xmlns:p14="http://schemas.microsoft.com/office/powerpoint/2010/main" val="2848629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CEFDE80-1766-43C5-8CA7-2B379B2D0116}" type="datetime1">
              <a:rPr lang="en-US" altLang="en-US" smtClean="0">
                <a:solidFill>
                  <a:srgbClr val="FFFFFF"/>
                </a:solidFill>
              </a:rPr>
              <a:t>3/18/22</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altLang="en-US">
                <a:solidFill>
                  <a:srgbClr val="FFFFFF"/>
                </a:solidFill>
              </a:rPr>
              <a:t>© National Association of State EMS Officials (NASEMSO). All rights reserved.</a:t>
            </a:r>
          </a:p>
        </p:txBody>
      </p:sp>
      <p:sp>
        <p:nvSpPr>
          <p:cNvPr id="6" name="Slide Number Placeholder 5"/>
          <p:cNvSpPr>
            <a:spLocks noGrp="1"/>
          </p:cNvSpPr>
          <p:nvPr>
            <p:ph type="sldNum" sz="quarter" idx="12"/>
          </p:nvPr>
        </p:nvSpPr>
        <p:spPr/>
        <p:txBody>
          <a:bodyPr/>
          <a:lstStyle>
            <a:lvl1pPr>
              <a:defRPr/>
            </a:lvl1pPr>
          </a:lstStyle>
          <a:p>
            <a:fld id="{299019BF-748D-4333-AF6E-1CB81EA7AA9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53122573"/>
      </p:ext>
    </p:extLst>
  </p:cSld>
  <p:clrMapOvr>
    <a:masterClrMapping/>
  </p:clrMapOvr>
  <p:transition>
    <p:rand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rotWithShape="1">
          <a:blip r:embed="rId2" cstate="email">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pic>
        <p:nvPicPr>
          <p:cNvPr id="6" name="Picture 5" descr="NCH-logo-main.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0023" y="5168366"/>
            <a:ext cx="1231391" cy="1231391"/>
          </a:xfrm>
          <a:prstGeom prst="rect">
            <a:avLst/>
          </a:prstGeom>
        </p:spPr>
      </p:pic>
      <p:sp>
        <p:nvSpPr>
          <p:cNvPr id="7" name="Title 1"/>
          <p:cNvSpPr>
            <a:spLocks noGrp="1"/>
          </p:cNvSpPr>
          <p:nvPr>
            <p:ph type="ctrTitle"/>
          </p:nvPr>
        </p:nvSpPr>
        <p:spPr>
          <a:xfrm>
            <a:off x="356933" y="3908336"/>
            <a:ext cx="6806751" cy="2415221"/>
          </a:xfrm>
        </p:spPr>
        <p:txBody>
          <a:bodyPr lIns="0" anchor="t" anchorCtr="0">
            <a:noAutofit/>
          </a:bodyPr>
          <a:lstStyle>
            <a:lvl1pPr>
              <a:lnSpc>
                <a:spcPct val="90000"/>
              </a:lnSpc>
              <a:defRPr sz="6600"/>
            </a:lvl1pPr>
          </a:lstStyle>
          <a:p>
            <a:r>
              <a:rPr lang="en-US" dirty="0"/>
              <a:t>Click to edit Master title style</a:t>
            </a:r>
          </a:p>
        </p:txBody>
      </p:sp>
      <p:sp>
        <p:nvSpPr>
          <p:cNvPr id="8" name="Subtitle 2"/>
          <p:cNvSpPr>
            <a:spLocks noGrp="1"/>
          </p:cNvSpPr>
          <p:nvPr>
            <p:ph type="subTitle" idx="1" hasCustomPrompt="1"/>
          </p:nvPr>
        </p:nvSpPr>
        <p:spPr>
          <a:xfrm>
            <a:off x="356933" y="6000326"/>
            <a:ext cx="6806751" cy="323231"/>
          </a:xfrm>
        </p:spPr>
        <p:txBody>
          <a:bodyPr lIns="91431">
            <a:normAutofit/>
          </a:bodyPr>
          <a:lstStyle>
            <a:lvl1pPr marL="0" indent="0" algn="l">
              <a:buNone/>
              <a:defRPr sz="1600" b="1">
                <a:solidFill>
                  <a:srgbClr val="403324"/>
                </a:solidFill>
              </a:defRPr>
            </a:lvl1pPr>
            <a:lvl2pPr marL="457154" indent="0" algn="ctr">
              <a:buNone/>
              <a:defRPr>
                <a:solidFill>
                  <a:schemeClr val="tx1">
                    <a:tint val="75000"/>
                  </a:schemeClr>
                </a:solidFill>
              </a:defRPr>
            </a:lvl2pPr>
            <a:lvl3pPr marL="914309"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1"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en-US" dirty="0"/>
              <a:t>Include audience</a:t>
            </a:r>
          </a:p>
        </p:txBody>
      </p:sp>
      <p:sp>
        <p:nvSpPr>
          <p:cNvPr id="17" name="Text Placeholder 16"/>
          <p:cNvSpPr>
            <a:spLocks noGrp="1"/>
          </p:cNvSpPr>
          <p:nvPr>
            <p:ph type="body" sz="quarter" idx="10" hasCustomPrompt="1"/>
          </p:nvPr>
        </p:nvSpPr>
        <p:spPr>
          <a:xfrm>
            <a:off x="357191" y="6296801"/>
            <a:ext cx="6805611" cy="296861"/>
          </a:xfrm>
        </p:spPr>
        <p:txBody>
          <a:bodyPr>
            <a:noAutofit/>
          </a:bodyPr>
          <a:lstStyle>
            <a:lvl1pPr marL="0" indent="0">
              <a:buNone/>
              <a:defRPr sz="1600" baseline="0"/>
            </a:lvl1pPr>
          </a:lstStyle>
          <a:p>
            <a:pPr lvl="0"/>
            <a:r>
              <a:rPr lang="en-US" dirty="0"/>
              <a:t>Include date</a:t>
            </a:r>
          </a:p>
        </p:txBody>
      </p:sp>
    </p:spTree>
    <p:extLst>
      <p:ext uri="{BB962C8B-B14F-4D97-AF65-F5344CB8AC3E}">
        <p14:creationId xmlns:p14="http://schemas.microsoft.com/office/powerpoint/2010/main" val="11847068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lide option 3">
    <p:bg>
      <p:bgPr>
        <a:blipFill rotWithShape="1">
          <a:blip r:embed="rId2" cstate="email">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pic>
        <p:nvPicPr>
          <p:cNvPr id="6" name="Picture 5" descr="NCH-logo-main.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0023" y="5168366"/>
            <a:ext cx="1231391" cy="1231391"/>
          </a:xfrm>
          <a:prstGeom prst="rect">
            <a:avLst/>
          </a:prstGeom>
        </p:spPr>
      </p:pic>
      <p:sp>
        <p:nvSpPr>
          <p:cNvPr id="7" name="Title 1"/>
          <p:cNvSpPr>
            <a:spLocks noGrp="1"/>
          </p:cNvSpPr>
          <p:nvPr>
            <p:ph type="ctrTitle"/>
          </p:nvPr>
        </p:nvSpPr>
        <p:spPr>
          <a:xfrm>
            <a:off x="356933" y="3908336"/>
            <a:ext cx="6806751" cy="2415221"/>
          </a:xfrm>
        </p:spPr>
        <p:txBody>
          <a:bodyPr lIns="0" anchor="t" anchorCtr="0">
            <a:noAutofit/>
          </a:bodyPr>
          <a:lstStyle>
            <a:lvl1pPr>
              <a:lnSpc>
                <a:spcPct val="90000"/>
              </a:lnSpc>
              <a:defRPr sz="6600"/>
            </a:lvl1pPr>
          </a:lstStyle>
          <a:p>
            <a:r>
              <a:rPr lang="en-US" dirty="0"/>
              <a:t>Click to edit Master title style</a:t>
            </a:r>
          </a:p>
        </p:txBody>
      </p:sp>
      <p:sp>
        <p:nvSpPr>
          <p:cNvPr id="9" name="Subtitle 2"/>
          <p:cNvSpPr>
            <a:spLocks noGrp="1"/>
          </p:cNvSpPr>
          <p:nvPr>
            <p:ph type="subTitle" idx="1" hasCustomPrompt="1"/>
          </p:nvPr>
        </p:nvSpPr>
        <p:spPr>
          <a:xfrm>
            <a:off x="356933" y="6000326"/>
            <a:ext cx="6806751" cy="323231"/>
          </a:xfrm>
        </p:spPr>
        <p:txBody>
          <a:bodyPr lIns="91431">
            <a:normAutofit/>
          </a:bodyPr>
          <a:lstStyle>
            <a:lvl1pPr marL="0" indent="0" algn="l">
              <a:buNone/>
              <a:defRPr sz="1600" b="1">
                <a:solidFill>
                  <a:srgbClr val="403324"/>
                </a:solidFill>
              </a:defRPr>
            </a:lvl1pPr>
            <a:lvl2pPr marL="457154" indent="0" algn="ctr">
              <a:buNone/>
              <a:defRPr>
                <a:solidFill>
                  <a:schemeClr val="tx1">
                    <a:tint val="75000"/>
                  </a:schemeClr>
                </a:solidFill>
              </a:defRPr>
            </a:lvl2pPr>
            <a:lvl3pPr marL="914309"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1"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en-US" dirty="0"/>
              <a:t>Include audience</a:t>
            </a:r>
          </a:p>
        </p:txBody>
      </p:sp>
      <p:sp>
        <p:nvSpPr>
          <p:cNvPr id="11" name="Text Placeholder 16"/>
          <p:cNvSpPr>
            <a:spLocks noGrp="1"/>
          </p:cNvSpPr>
          <p:nvPr>
            <p:ph type="body" sz="quarter" idx="10" hasCustomPrompt="1"/>
          </p:nvPr>
        </p:nvSpPr>
        <p:spPr>
          <a:xfrm>
            <a:off x="357191" y="6296801"/>
            <a:ext cx="6805611" cy="296861"/>
          </a:xfrm>
        </p:spPr>
        <p:txBody>
          <a:bodyPr>
            <a:noAutofit/>
          </a:bodyPr>
          <a:lstStyle>
            <a:lvl1pPr marL="0" indent="0">
              <a:buNone/>
              <a:defRPr sz="1600" baseline="0"/>
            </a:lvl1pPr>
          </a:lstStyle>
          <a:p>
            <a:pPr lvl="0"/>
            <a:r>
              <a:rPr lang="en-US" dirty="0"/>
              <a:t>Include date</a:t>
            </a:r>
          </a:p>
        </p:txBody>
      </p:sp>
    </p:spTree>
    <p:extLst>
      <p:ext uri="{BB962C8B-B14F-4D97-AF65-F5344CB8AC3E}">
        <p14:creationId xmlns:p14="http://schemas.microsoft.com/office/powerpoint/2010/main" val="124188717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rotWithShape="1">
          <a:blip r:embed="rId2" cstate="email">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pic>
        <p:nvPicPr>
          <p:cNvPr id="6" name="Picture 5" descr="NCH-logo-main.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0023" y="5168366"/>
            <a:ext cx="1231391" cy="1231391"/>
          </a:xfrm>
          <a:prstGeom prst="rect">
            <a:avLst/>
          </a:prstGeom>
        </p:spPr>
      </p:pic>
      <p:sp>
        <p:nvSpPr>
          <p:cNvPr id="7" name="Title 1"/>
          <p:cNvSpPr>
            <a:spLocks noGrp="1"/>
          </p:cNvSpPr>
          <p:nvPr>
            <p:ph type="ctrTitle"/>
          </p:nvPr>
        </p:nvSpPr>
        <p:spPr>
          <a:xfrm>
            <a:off x="356933" y="3908336"/>
            <a:ext cx="6806751" cy="2415221"/>
          </a:xfrm>
        </p:spPr>
        <p:txBody>
          <a:bodyPr lIns="0" anchor="t" anchorCtr="0">
            <a:noAutofit/>
          </a:bodyPr>
          <a:lstStyle>
            <a:lvl1pPr>
              <a:lnSpc>
                <a:spcPct val="90000"/>
              </a:lnSpc>
              <a:defRPr sz="6600"/>
            </a:lvl1pPr>
          </a:lstStyle>
          <a:p>
            <a:r>
              <a:rPr lang="en-US" dirty="0"/>
              <a:t>Click to edit Master title style</a:t>
            </a:r>
          </a:p>
        </p:txBody>
      </p:sp>
      <p:sp>
        <p:nvSpPr>
          <p:cNvPr id="9" name="Subtitle 2"/>
          <p:cNvSpPr>
            <a:spLocks noGrp="1"/>
          </p:cNvSpPr>
          <p:nvPr>
            <p:ph type="subTitle" idx="1" hasCustomPrompt="1"/>
          </p:nvPr>
        </p:nvSpPr>
        <p:spPr>
          <a:xfrm>
            <a:off x="356933" y="6000326"/>
            <a:ext cx="6806751" cy="323231"/>
          </a:xfrm>
        </p:spPr>
        <p:txBody>
          <a:bodyPr lIns="91431">
            <a:normAutofit/>
          </a:bodyPr>
          <a:lstStyle>
            <a:lvl1pPr marL="0" indent="0" algn="l">
              <a:buNone/>
              <a:defRPr sz="1600" b="1">
                <a:solidFill>
                  <a:srgbClr val="403324"/>
                </a:solidFill>
              </a:defRPr>
            </a:lvl1pPr>
            <a:lvl2pPr marL="457154" indent="0" algn="ctr">
              <a:buNone/>
              <a:defRPr>
                <a:solidFill>
                  <a:schemeClr val="tx1">
                    <a:tint val="75000"/>
                  </a:schemeClr>
                </a:solidFill>
              </a:defRPr>
            </a:lvl2pPr>
            <a:lvl3pPr marL="914309"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1"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en-US" dirty="0"/>
              <a:t>Include audience</a:t>
            </a:r>
          </a:p>
        </p:txBody>
      </p:sp>
      <p:sp>
        <p:nvSpPr>
          <p:cNvPr id="11" name="Text Placeholder 16"/>
          <p:cNvSpPr>
            <a:spLocks noGrp="1"/>
          </p:cNvSpPr>
          <p:nvPr>
            <p:ph type="body" sz="quarter" idx="10" hasCustomPrompt="1"/>
          </p:nvPr>
        </p:nvSpPr>
        <p:spPr>
          <a:xfrm>
            <a:off x="357191" y="6296801"/>
            <a:ext cx="6805611" cy="296861"/>
          </a:xfrm>
        </p:spPr>
        <p:txBody>
          <a:bodyPr>
            <a:noAutofit/>
          </a:bodyPr>
          <a:lstStyle>
            <a:lvl1pPr marL="0" indent="0">
              <a:buNone/>
              <a:defRPr sz="1600" baseline="0"/>
            </a:lvl1pPr>
          </a:lstStyle>
          <a:p>
            <a:pPr lvl="0"/>
            <a:r>
              <a:rPr lang="en-US" dirty="0"/>
              <a:t>Include date</a:t>
            </a:r>
          </a:p>
        </p:txBody>
      </p:sp>
    </p:spTree>
    <p:extLst>
      <p:ext uri="{BB962C8B-B14F-4D97-AF65-F5344CB8AC3E}">
        <p14:creationId xmlns:p14="http://schemas.microsoft.com/office/powerpoint/2010/main" val="30756017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slide option 4">
    <p:bg>
      <p:bgPr>
        <a:blipFill rotWithShape="1">
          <a:blip r:embed="rId2"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ctrTitle"/>
          </p:nvPr>
        </p:nvSpPr>
        <p:spPr>
          <a:xfrm>
            <a:off x="356936" y="891186"/>
            <a:ext cx="8444481" cy="2293199"/>
          </a:xfrm>
        </p:spPr>
        <p:txBody>
          <a:bodyPr lIns="0" anchor="b" anchorCtr="0">
            <a:noAutofit/>
          </a:bodyPr>
          <a:lstStyle>
            <a:lvl1pPr>
              <a:defRPr sz="7100">
                <a:solidFill>
                  <a:schemeClr val="bg1"/>
                </a:solidFill>
              </a:defRPr>
            </a:lvl1pPr>
          </a:lstStyle>
          <a:p>
            <a:r>
              <a:rPr lang="en-US" dirty="0"/>
              <a:t>Click to edit Master title style</a:t>
            </a:r>
          </a:p>
        </p:txBody>
      </p:sp>
      <p:sp>
        <p:nvSpPr>
          <p:cNvPr id="9" name="Subtitle 2"/>
          <p:cNvSpPr>
            <a:spLocks noGrp="1"/>
          </p:cNvSpPr>
          <p:nvPr>
            <p:ph type="subTitle" idx="1"/>
          </p:nvPr>
        </p:nvSpPr>
        <p:spPr>
          <a:xfrm>
            <a:off x="356936" y="3230430"/>
            <a:ext cx="8444481" cy="1927860"/>
          </a:xfrm>
        </p:spPr>
        <p:txBody>
          <a:bodyPr lIns="91431"/>
          <a:lstStyle>
            <a:lvl1pPr marL="0" indent="0" algn="l">
              <a:buNone/>
              <a:defRPr b="1">
                <a:solidFill>
                  <a:schemeClr val="bg1"/>
                </a:solidFill>
              </a:defRPr>
            </a:lvl1pPr>
            <a:lvl2pPr marL="457154" indent="0" algn="ctr">
              <a:buNone/>
              <a:defRPr>
                <a:solidFill>
                  <a:schemeClr val="tx1">
                    <a:tint val="75000"/>
                  </a:schemeClr>
                </a:solidFill>
              </a:defRPr>
            </a:lvl2pPr>
            <a:lvl3pPr marL="914309"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1"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9966704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ransitional slide option 1">
    <p:bg>
      <p:bgPr>
        <a:solidFill>
          <a:srgbClr val="5E973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56936" y="1080576"/>
            <a:ext cx="8444481" cy="2293199"/>
          </a:xfrm>
        </p:spPr>
        <p:txBody>
          <a:bodyPr lIns="0" anchor="b" anchorCtr="0">
            <a:noAutofit/>
          </a:bodyPr>
          <a:lstStyle>
            <a:lvl1pPr>
              <a:defRPr sz="7100">
                <a:solidFill>
                  <a:schemeClr val="bg1"/>
                </a:solidFill>
              </a:defRPr>
            </a:lvl1pPr>
          </a:lstStyle>
          <a:p>
            <a:r>
              <a:rPr lang="en-US" dirty="0"/>
              <a:t>Transitional slide option V.1</a:t>
            </a:r>
          </a:p>
        </p:txBody>
      </p:sp>
      <p:sp>
        <p:nvSpPr>
          <p:cNvPr id="7" name="Subtitle 2"/>
          <p:cNvSpPr>
            <a:spLocks noGrp="1"/>
          </p:cNvSpPr>
          <p:nvPr>
            <p:ph type="subTitle" idx="1" hasCustomPrompt="1"/>
          </p:nvPr>
        </p:nvSpPr>
        <p:spPr>
          <a:xfrm>
            <a:off x="356936" y="3419817"/>
            <a:ext cx="8444481" cy="1927860"/>
          </a:xfrm>
        </p:spPr>
        <p:txBody>
          <a:bodyPr lIns="91431"/>
          <a:lstStyle>
            <a:lvl1pPr marL="0" indent="0" algn="l">
              <a:buNone/>
              <a:defRPr b="1" baseline="0">
                <a:solidFill>
                  <a:schemeClr val="bg1"/>
                </a:solidFill>
              </a:defRPr>
            </a:lvl1pPr>
            <a:lvl2pPr marL="457154" indent="0" algn="ctr">
              <a:buNone/>
              <a:defRPr>
                <a:solidFill>
                  <a:schemeClr val="tx1">
                    <a:tint val="75000"/>
                  </a:schemeClr>
                </a:solidFill>
              </a:defRPr>
            </a:lvl2pPr>
            <a:lvl3pPr marL="914309"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1"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en-US" dirty="0"/>
              <a:t>Section subtitle</a:t>
            </a:r>
          </a:p>
        </p:txBody>
      </p:sp>
      <p:sp>
        <p:nvSpPr>
          <p:cNvPr id="8" name="Date Placeholder 2"/>
          <p:cNvSpPr>
            <a:spLocks noGrp="1"/>
          </p:cNvSpPr>
          <p:nvPr>
            <p:ph type="dt" sz="half" idx="10"/>
          </p:nvPr>
        </p:nvSpPr>
        <p:spPr>
          <a:xfrm>
            <a:off x="457200" y="6536757"/>
            <a:ext cx="2133600" cy="271889"/>
          </a:xfrm>
        </p:spPr>
        <p:txBody>
          <a:bodyPr/>
          <a:lstStyle>
            <a:lvl1pPr>
              <a:defRPr>
                <a:solidFill>
                  <a:schemeClr val="bg1"/>
                </a:solidFill>
              </a:defRPr>
            </a:lvl1pPr>
          </a:lstStyle>
          <a:p>
            <a:fld id="{D69A1AC7-1126-49F0-97BA-BEE165E28F67}" type="datetime1">
              <a:rPr lang="en-US" smtClean="0">
                <a:solidFill>
                  <a:srgbClr val="FFFFFF"/>
                </a:solidFill>
              </a:rPr>
              <a:t>3/18/22</a:t>
            </a:fld>
            <a:endParaRPr lang="en-US" dirty="0">
              <a:solidFill>
                <a:srgbClr val="FFFFFF"/>
              </a:solidFill>
            </a:endParaRPr>
          </a:p>
        </p:txBody>
      </p:sp>
      <p:sp>
        <p:nvSpPr>
          <p:cNvPr id="9" name="Slide Number Placeholder 3"/>
          <p:cNvSpPr>
            <a:spLocks noGrp="1"/>
          </p:cNvSpPr>
          <p:nvPr>
            <p:ph type="sldNum" sz="quarter" idx="11"/>
          </p:nvPr>
        </p:nvSpPr>
        <p:spPr>
          <a:xfrm>
            <a:off x="8233223" y="6536757"/>
            <a:ext cx="453579" cy="271889"/>
          </a:xfrm>
        </p:spPr>
        <p:txBody>
          <a:bodyPr/>
          <a:lstStyle>
            <a:lvl1pPr>
              <a:defRPr>
                <a:solidFill>
                  <a:schemeClr val="bg1"/>
                </a:solidFill>
              </a:defRPr>
            </a:lvl1pPr>
          </a:lstStyle>
          <a:p>
            <a:fld id="{F6752E23-B15A-AE4C-8D57-559A8F5D80CC}" type="slidenum">
              <a:rPr lang="en-US" smtClean="0">
                <a:solidFill>
                  <a:srgbClr val="FFFFFF"/>
                </a:solidFill>
              </a:rPr>
              <a:pPr/>
              <a:t>‹#›</a:t>
            </a:fld>
            <a:endParaRPr lang="en-US" dirty="0">
              <a:solidFill>
                <a:srgbClr val="FFFFFF"/>
              </a:solidFill>
            </a:endParaRPr>
          </a:p>
        </p:txBody>
      </p:sp>
      <p:sp>
        <p:nvSpPr>
          <p:cNvPr id="10" name="Footer Placeholder 4"/>
          <p:cNvSpPr>
            <a:spLocks noGrp="1"/>
          </p:cNvSpPr>
          <p:nvPr>
            <p:ph type="ftr" sz="quarter" idx="12"/>
          </p:nvPr>
        </p:nvSpPr>
        <p:spPr>
          <a:xfrm>
            <a:off x="3124203" y="6536757"/>
            <a:ext cx="4997611" cy="271889"/>
          </a:xfrm>
        </p:spPr>
        <p:txBody>
          <a:bodyPr/>
          <a:lstStyle>
            <a:lvl1pPr>
              <a:defRPr>
                <a:solidFill>
                  <a:schemeClr val="bg1"/>
                </a:solidFill>
              </a:defRPr>
            </a:lvl1pPr>
          </a:lstStyle>
          <a:p>
            <a:r>
              <a:rPr lang="en-US">
                <a:solidFill>
                  <a:srgbClr val="FFFFFF"/>
                </a:solidFill>
              </a:rPr>
              <a:t>© National Association of State EMS Officials (NASEMSO). All rights reserved.</a:t>
            </a:r>
            <a:endParaRPr lang="en-US" dirty="0">
              <a:solidFill>
                <a:srgbClr val="FFFFFF"/>
              </a:solidFill>
            </a:endParaRPr>
          </a:p>
        </p:txBody>
      </p:sp>
    </p:spTree>
    <p:extLst>
      <p:ext uri="{BB962C8B-B14F-4D97-AF65-F5344CB8AC3E}">
        <p14:creationId xmlns:p14="http://schemas.microsoft.com/office/powerpoint/2010/main" val="293254531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ranstitional slide option 2">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56936" y="1080576"/>
            <a:ext cx="8444481" cy="2293199"/>
          </a:xfrm>
        </p:spPr>
        <p:txBody>
          <a:bodyPr lIns="0" anchor="b" anchorCtr="0">
            <a:noAutofit/>
          </a:bodyPr>
          <a:lstStyle>
            <a:lvl1pPr>
              <a:defRPr sz="7100">
                <a:solidFill>
                  <a:srgbClr val="5E9732"/>
                </a:solidFill>
              </a:defRPr>
            </a:lvl1pPr>
          </a:lstStyle>
          <a:p>
            <a:r>
              <a:rPr lang="en-US" dirty="0"/>
              <a:t>Transitional slide option V.2</a:t>
            </a:r>
          </a:p>
        </p:txBody>
      </p:sp>
      <p:sp>
        <p:nvSpPr>
          <p:cNvPr id="10" name="Subtitle 2"/>
          <p:cNvSpPr>
            <a:spLocks noGrp="1"/>
          </p:cNvSpPr>
          <p:nvPr>
            <p:ph type="subTitle" idx="1" hasCustomPrompt="1"/>
          </p:nvPr>
        </p:nvSpPr>
        <p:spPr>
          <a:xfrm>
            <a:off x="356936" y="3419817"/>
            <a:ext cx="8444481" cy="1927860"/>
          </a:xfrm>
        </p:spPr>
        <p:txBody>
          <a:bodyPr lIns="91431"/>
          <a:lstStyle>
            <a:lvl1pPr marL="0" indent="0" algn="l">
              <a:buNone/>
              <a:defRPr b="1" baseline="0">
                <a:solidFill>
                  <a:srgbClr val="403324"/>
                </a:solidFill>
              </a:defRPr>
            </a:lvl1pPr>
            <a:lvl2pPr marL="457154" indent="0" algn="ctr">
              <a:buNone/>
              <a:defRPr>
                <a:solidFill>
                  <a:schemeClr val="tx1">
                    <a:tint val="75000"/>
                  </a:schemeClr>
                </a:solidFill>
              </a:defRPr>
            </a:lvl2pPr>
            <a:lvl3pPr marL="914309"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1"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en-US" dirty="0"/>
              <a:t>Section subtitle</a:t>
            </a:r>
          </a:p>
        </p:txBody>
      </p:sp>
      <p:sp>
        <p:nvSpPr>
          <p:cNvPr id="11" name="Date Placeholder 2"/>
          <p:cNvSpPr>
            <a:spLocks noGrp="1"/>
          </p:cNvSpPr>
          <p:nvPr>
            <p:ph type="dt" sz="half" idx="10"/>
          </p:nvPr>
        </p:nvSpPr>
        <p:spPr>
          <a:xfrm>
            <a:off x="457200" y="6536757"/>
            <a:ext cx="2133600" cy="271889"/>
          </a:xfrm>
        </p:spPr>
        <p:txBody>
          <a:bodyPr/>
          <a:lstStyle/>
          <a:p>
            <a:fld id="{15B3B82D-EA4E-459B-9307-5488FE341108}" type="datetime1">
              <a:rPr lang="en-US" smtClean="0"/>
              <a:t>3/18/22</a:t>
            </a:fld>
            <a:endParaRPr lang="en-US" dirty="0"/>
          </a:p>
        </p:txBody>
      </p:sp>
      <p:sp>
        <p:nvSpPr>
          <p:cNvPr id="12" name="Slide Number Placeholder 3"/>
          <p:cNvSpPr>
            <a:spLocks noGrp="1"/>
          </p:cNvSpPr>
          <p:nvPr>
            <p:ph type="sldNum" sz="quarter" idx="11"/>
          </p:nvPr>
        </p:nvSpPr>
        <p:spPr>
          <a:xfrm>
            <a:off x="8233223" y="6536757"/>
            <a:ext cx="453579" cy="271889"/>
          </a:xfrm>
        </p:spPr>
        <p:txBody>
          <a:bodyPr/>
          <a:lstStyle/>
          <a:p>
            <a:fld id="{F6752E23-B15A-AE4C-8D57-559A8F5D80CC}" type="slidenum">
              <a:rPr lang="en-US" smtClean="0"/>
              <a:pPr/>
              <a:t>‹#›</a:t>
            </a:fld>
            <a:endParaRPr lang="en-US" dirty="0"/>
          </a:p>
        </p:txBody>
      </p:sp>
      <p:sp>
        <p:nvSpPr>
          <p:cNvPr id="13" name="Footer Placeholder 4"/>
          <p:cNvSpPr>
            <a:spLocks noGrp="1"/>
          </p:cNvSpPr>
          <p:nvPr>
            <p:ph type="ftr" sz="quarter" idx="12"/>
          </p:nvPr>
        </p:nvSpPr>
        <p:spPr>
          <a:xfrm>
            <a:off x="3124203" y="6536757"/>
            <a:ext cx="4997611" cy="271889"/>
          </a:xfrm>
        </p:spPr>
        <p:txBody>
          <a:bodyPr/>
          <a:lstStyle/>
          <a:p>
            <a:r>
              <a:rPr lang="en-US"/>
              <a:t>© National Association of State EMS Officials (NASEMSO). All rights reserved.</a:t>
            </a:r>
            <a:endParaRPr lang="en-US" dirty="0"/>
          </a:p>
        </p:txBody>
      </p:sp>
    </p:spTree>
    <p:extLst>
      <p:ext uri="{BB962C8B-B14F-4D97-AF65-F5344CB8AC3E}">
        <p14:creationId xmlns:p14="http://schemas.microsoft.com/office/powerpoint/2010/main" val="21506190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1448339" y="946899"/>
            <a:ext cx="7353079" cy="1013731"/>
          </a:xfrm>
        </p:spPr>
        <p:txBody>
          <a:bodyPr lIns="0" anchor="b" anchorCtr="0">
            <a:noAutofit/>
          </a:bodyPr>
          <a:lstStyle>
            <a:lvl1pPr>
              <a:defRPr sz="3600">
                <a:solidFill>
                  <a:srgbClr val="5E9732"/>
                </a:solidFill>
              </a:defRPr>
            </a:lvl1pPr>
          </a:lstStyle>
          <a:p>
            <a:r>
              <a:rPr lang="en-US" dirty="0"/>
              <a:t>Click to edit Agenda slide</a:t>
            </a:r>
          </a:p>
        </p:txBody>
      </p:sp>
      <p:sp>
        <p:nvSpPr>
          <p:cNvPr id="7" name="Subtitle 2"/>
          <p:cNvSpPr>
            <a:spLocks noGrp="1"/>
          </p:cNvSpPr>
          <p:nvPr>
            <p:ph type="subTitle" idx="1" hasCustomPrompt="1"/>
          </p:nvPr>
        </p:nvSpPr>
        <p:spPr>
          <a:xfrm>
            <a:off x="1448339" y="2116583"/>
            <a:ext cx="7353079" cy="3097416"/>
          </a:xfrm>
        </p:spPr>
        <p:txBody>
          <a:bodyPr lIns="91431"/>
          <a:lstStyle>
            <a:lvl1pPr marL="342866" marR="0" indent="-342866" algn="l" defTabSz="457154" rtl="0" eaLnBrk="1" fontAlgn="auto" latinLnBrk="0" hangingPunct="1">
              <a:lnSpc>
                <a:spcPct val="100000"/>
              </a:lnSpc>
              <a:spcBef>
                <a:spcPct val="20000"/>
              </a:spcBef>
              <a:spcAft>
                <a:spcPts val="0"/>
              </a:spcAft>
              <a:buClrTx/>
              <a:buSzTx/>
              <a:buFont typeface="Arial"/>
              <a:buChar char="•"/>
              <a:tabLst/>
              <a:defRPr b="1" baseline="0">
                <a:solidFill>
                  <a:srgbClr val="403324"/>
                </a:solidFill>
              </a:defRPr>
            </a:lvl1pPr>
            <a:lvl2pPr marL="457154" indent="0" algn="ctr">
              <a:buNone/>
              <a:defRPr>
                <a:solidFill>
                  <a:schemeClr val="tx1">
                    <a:tint val="75000"/>
                  </a:schemeClr>
                </a:solidFill>
              </a:defRPr>
            </a:lvl2pPr>
            <a:lvl3pPr marL="914309"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1"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en-US" dirty="0"/>
              <a:t>Outline agenda or content items</a:t>
            </a:r>
          </a:p>
          <a:p>
            <a:r>
              <a:rPr lang="en-US" dirty="0"/>
              <a:t>Outline agenda or content items</a:t>
            </a:r>
          </a:p>
          <a:p>
            <a:r>
              <a:rPr lang="en-US" dirty="0"/>
              <a:t>Outline agenda or content items</a:t>
            </a:r>
          </a:p>
          <a:p>
            <a:endParaRPr lang="en-US" dirty="0"/>
          </a:p>
        </p:txBody>
      </p:sp>
      <p:sp>
        <p:nvSpPr>
          <p:cNvPr id="8" name="Date Placeholder 2"/>
          <p:cNvSpPr>
            <a:spLocks noGrp="1"/>
          </p:cNvSpPr>
          <p:nvPr>
            <p:ph type="dt" sz="half" idx="10"/>
          </p:nvPr>
        </p:nvSpPr>
        <p:spPr>
          <a:xfrm>
            <a:off x="457200" y="6536757"/>
            <a:ext cx="2133600" cy="271889"/>
          </a:xfrm>
        </p:spPr>
        <p:txBody>
          <a:bodyPr/>
          <a:lstStyle/>
          <a:p>
            <a:fld id="{A5DF04F7-A726-437F-B894-560C1BFF1193}" type="datetime1">
              <a:rPr lang="en-US" smtClean="0"/>
              <a:t>3/18/22</a:t>
            </a:fld>
            <a:endParaRPr lang="en-US" dirty="0"/>
          </a:p>
        </p:txBody>
      </p:sp>
      <p:sp>
        <p:nvSpPr>
          <p:cNvPr id="9" name="Slide Number Placeholder 3"/>
          <p:cNvSpPr>
            <a:spLocks noGrp="1"/>
          </p:cNvSpPr>
          <p:nvPr>
            <p:ph type="sldNum" sz="quarter" idx="11"/>
          </p:nvPr>
        </p:nvSpPr>
        <p:spPr>
          <a:xfrm>
            <a:off x="8233223" y="6536757"/>
            <a:ext cx="453579" cy="271889"/>
          </a:xfrm>
        </p:spPr>
        <p:txBody>
          <a:bodyPr/>
          <a:lstStyle/>
          <a:p>
            <a:fld id="{F6752E23-B15A-AE4C-8D57-559A8F5D80CC}" type="slidenum">
              <a:rPr lang="en-US" smtClean="0"/>
              <a:pPr/>
              <a:t>‹#›</a:t>
            </a:fld>
            <a:endParaRPr lang="en-US" dirty="0"/>
          </a:p>
        </p:txBody>
      </p:sp>
      <p:sp>
        <p:nvSpPr>
          <p:cNvPr id="10" name="Footer Placeholder 4"/>
          <p:cNvSpPr>
            <a:spLocks noGrp="1"/>
          </p:cNvSpPr>
          <p:nvPr>
            <p:ph type="ftr" sz="quarter" idx="12"/>
          </p:nvPr>
        </p:nvSpPr>
        <p:spPr>
          <a:xfrm>
            <a:off x="3124203" y="6536757"/>
            <a:ext cx="4997611" cy="271889"/>
          </a:xfrm>
        </p:spPr>
        <p:txBody>
          <a:bodyPr/>
          <a:lstStyle/>
          <a:p>
            <a:r>
              <a:rPr lang="en-US"/>
              <a:t>© National Association of State EMS Officials (NASEMSO). All rights reserved.</a:t>
            </a:r>
            <a:endParaRPr lang="en-US" dirty="0"/>
          </a:p>
        </p:txBody>
      </p:sp>
    </p:spTree>
    <p:extLst>
      <p:ext uri="{BB962C8B-B14F-4D97-AF65-F5344CB8AC3E}">
        <p14:creationId xmlns:p14="http://schemas.microsoft.com/office/powerpoint/2010/main" val="133542490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806" y="144600"/>
            <a:ext cx="8600459" cy="734191"/>
          </a:xfrm>
        </p:spPr>
        <p:txBody>
          <a:bodyPr tIns="0" bIns="0" anchor="ctr">
            <a:normAutofit/>
          </a:bodyPr>
          <a:lstStyle>
            <a:lvl1pPr>
              <a:defRPr sz="2900" baseline="0">
                <a:solidFill>
                  <a:srgbClr val="5E9732"/>
                </a:solidFill>
              </a:defRPr>
            </a:lvl1pPr>
          </a:lstStyle>
          <a:p>
            <a:r>
              <a:rPr lang="en-US" dirty="0"/>
              <a:t>Headline here, try to make it one lines</a:t>
            </a:r>
          </a:p>
        </p:txBody>
      </p:sp>
      <p:sp>
        <p:nvSpPr>
          <p:cNvPr id="3" name="Content Placeholder 2"/>
          <p:cNvSpPr>
            <a:spLocks noGrp="1"/>
          </p:cNvSpPr>
          <p:nvPr>
            <p:ph idx="1"/>
          </p:nvPr>
        </p:nvSpPr>
        <p:spPr>
          <a:xfrm>
            <a:off x="267806" y="983203"/>
            <a:ext cx="8600459" cy="5503769"/>
          </a:xfrm>
        </p:spPr>
        <p:txBody>
          <a:bodyPr>
            <a:normAutofit/>
          </a:bodyPr>
          <a:lstStyle>
            <a:lvl1pPr>
              <a:lnSpc>
                <a:spcPct val="100000"/>
              </a:lnSpc>
              <a:defRPr sz="2000"/>
            </a:lvl1pPr>
            <a:lvl2pPr>
              <a:lnSpc>
                <a:spcPct val="100000"/>
              </a:lnSpc>
              <a:defRPr sz="2000"/>
            </a:lvl2pPr>
            <a:lvl3pPr>
              <a:lnSpc>
                <a:spcPct val="100000"/>
              </a:lnSpc>
              <a:defRPr sz="1900"/>
            </a:lvl3pPr>
            <a:lvl4pPr>
              <a:lnSpc>
                <a:spcPct val="100000"/>
              </a:lnSpc>
              <a:defRPr sz="1900"/>
            </a:lvl4pPr>
            <a:lvl5pPr>
              <a:lnSpc>
                <a:spcPct val="100000"/>
              </a:lnSpc>
              <a:defRPr sz="1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a:off x="378796" y="6506017"/>
            <a:ext cx="8389196" cy="0"/>
          </a:xfrm>
          <a:prstGeom prst="line">
            <a:avLst/>
          </a:prstGeom>
          <a:ln w="3175" cmpd="sng">
            <a:solidFill>
              <a:schemeClr val="accent3">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3" name="Date Placeholder 2"/>
          <p:cNvSpPr>
            <a:spLocks noGrp="1"/>
          </p:cNvSpPr>
          <p:nvPr>
            <p:ph type="dt" sz="half" idx="10"/>
          </p:nvPr>
        </p:nvSpPr>
        <p:spPr>
          <a:xfrm>
            <a:off x="457200" y="6536757"/>
            <a:ext cx="2133600" cy="271889"/>
          </a:xfrm>
        </p:spPr>
        <p:txBody>
          <a:bodyPr/>
          <a:lstStyle/>
          <a:p>
            <a:fld id="{7CE7720B-EC67-42E1-A2C7-A50C69ED1076}" type="datetime1">
              <a:rPr lang="en-US" smtClean="0"/>
              <a:t>3/18/22</a:t>
            </a:fld>
            <a:endParaRPr lang="en-US" dirty="0"/>
          </a:p>
        </p:txBody>
      </p:sp>
      <p:sp>
        <p:nvSpPr>
          <p:cNvPr id="14" name="Slide Number Placeholder 3"/>
          <p:cNvSpPr>
            <a:spLocks noGrp="1"/>
          </p:cNvSpPr>
          <p:nvPr>
            <p:ph type="sldNum" sz="quarter" idx="11"/>
          </p:nvPr>
        </p:nvSpPr>
        <p:spPr>
          <a:xfrm>
            <a:off x="8233223" y="6536757"/>
            <a:ext cx="453579" cy="271889"/>
          </a:xfrm>
        </p:spPr>
        <p:txBody>
          <a:bodyPr/>
          <a:lstStyle/>
          <a:p>
            <a:fld id="{F6752E23-B15A-AE4C-8D57-559A8F5D80CC}" type="slidenum">
              <a:rPr lang="en-US" smtClean="0"/>
              <a:pPr/>
              <a:t>‹#›</a:t>
            </a:fld>
            <a:endParaRPr lang="en-US" dirty="0"/>
          </a:p>
        </p:txBody>
      </p:sp>
      <p:sp>
        <p:nvSpPr>
          <p:cNvPr id="15" name="Footer Placeholder 4"/>
          <p:cNvSpPr>
            <a:spLocks noGrp="1"/>
          </p:cNvSpPr>
          <p:nvPr>
            <p:ph type="ftr" sz="quarter" idx="12"/>
          </p:nvPr>
        </p:nvSpPr>
        <p:spPr>
          <a:xfrm>
            <a:off x="3124203" y="6536757"/>
            <a:ext cx="4997611" cy="271889"/>
          </a:xfrm>
        </p:spPr>
        <p:txBody>
          <a:bodyPr/>
          <a:lstStyle/>
          <a:p>
            <a:r>
              <a:rPr lang="en-US"/>
              <a:t>© National Association of State EMS Officials (NASEMSO). All rights reserved.</a:t>
            </a:r>
            <a:endParaRPr lang="en-US" dirty="0"/>
          </a:p>
        </p:txBody>
      </p:sp>
      <p:cxnSp>
        <p:nvCxnSpPr>
          <p:cNvPr id="10" name="Straight Connector 9"/>
          <p:cNvCxnSpPr/>
          <p:nvPr userDrawn="1"/>
        </p:nvCxnSpPr>
        <p:spPr>
          <a:xfrm>
            <a:off x="378796" y="952306"/>
            <a:ext cx="8389196" cy="0"/>
          </a:xfrm>
          <a:prstGeom prst="line">
            <a:avLst/>
          </a:prstGeom>
          <a:ln w="3175" cmpd="sng">
            <a:solidFill>
              <a:schemeClr val="accent3">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98142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key point and image_graph">
    <p:spTree>
      <p:nvGrpSpPr>
        <p:cNvPr id="1" name=""/>
        <p:cNvGrpSpPr/>
        <p:nvPr/>
      </p:nvGrpSpPr>
      <p:grpSpPr>
        <a:xfrm>
          <a:off x="0" y="0"/>
          <a:ext cx="0" cy="0"/>
          <a:chOff x="0" y="0"/>
          <a:chExt cx="0" cy="0"/>
        </a:xfrm>
      </p:grpSpPr>
      <p:sp>
        <p:nvSpPr>
          <p:cNvPr id="3" name="Content Placeholder 2"/>
          <p:cNvSpPr>
            <a:spLocks noGrp="1"/>
          </p:cNvSpPr>
          <p:nvPr>
            <p:ph idx="1"/>
          </p:nvPr>
        </p:nvSpPr>
        <p:spPr>
          <a:xfrm>
            <a:off x="267806" y="1925415"/>
            <a:ext cx="8600459" cy="4377197"/>
          </a:xfrm>
        </p:spPr>
        <p:txBody>
          <a:bodyPr>
            <a:normAutofit/>
          </a:bodyPr>
          <a:lstStyle>
            <a:lvl1pPr marL="0" indent="0">
              <a:lnSpc>
                <a:spcPct val="100000"/>
              </a:lnSpc>
              <a:buNone/>
              <a:defRPr sz="2000" baseline="0"/>
            </a:lvl1pPr>
            <a:lvl2pPr>
              <a:lnSpc>
                <a:spcPct val="100000"/>
              </a:lnSpc>
              <a:defRPr sz="2000"/>
            </a:lvl2pPr>
            <a:lvl3pPr>
              <a:lnSpc>
                <a:spcPct val="100000"/>
              </a:lnSpc>
              <a:defRPr sz="1900"/>
            </a:lvl3pPr>
            <a:lvl4pPr>
              <a:lnSpc>
                <a:spcPct val="100000"/>
              </a:lnSpc>
              <a:defRPr sz="1900"/>
            </a:lvl4pPr>
            <a:lvl5pPr>
              <a:lnSpc>
                <a:spcPct val="100000"/>
              </a:lnSpc>
              <a:defRPr sz="1900"/>
            </a:lvl5pPr>
          </a:lstStyle>
          <a:p>
            <a:pPr lvl="0"/>
            <a:endParaRPr lang="en-US" dirty="0"/>
          </a:p>
        </p:txBody>
      </p:sp>
      <p:sp>
        <p:nvSpPr>
          <p:cNvPr id="5" name="Text Placeholder 4"/>
          <p:cNvSpPr>
            <a:spLocks noGrp="1"/>
          </p:cNvSpPr>
          <p:nvPr>
            <p:ph type="body" sz="quarter" idx="13"/>
          </p:nvPr>
        </p:nvSpPr>
        <p:spPr>
          <a:xfrm>
            <a:off x="268294" y="983041"/>
            <a:ext cx="8599487" cy="907967"/>
          </a:xfrm>
        </p:spPr>
        <p:txBody>
          <a:bodyPr>
            <a:normAutofit/>
          </a:bodyPr>
          <a:lstStyle>
            <a:lvl1pPr>
              <a:defRPr sz="2000"/>
            </a:lvl1pPr>
            <a:lvl2pPr>
              <a:defRPr sz="2000"/>
            </a:lvl2pPr>
          </a:lstStyle>
          <a:p>
            <a:pPr lvl="0"/>
            <a:r>
              <a:rPr lang="en-US" dirty="0"/>
              <a:t>Click to edit Master text styles</a:t>
            </a:r>
          </a:p>
          <a:p>
            <a:pPr lvl="1"/>
            <a:r>
              <a:rPr lang="en-US" dirty="0"/>
              <a:t>Second level</a:t>
            </a:r>
          </a:p>
        </p:txBody>
      </p:sp>
      <p:cxnSp>
        <p:nvCxnSpPr>
          <p:cNvPr id="18" name="Straight Connector 17"/>
          <p:cNvCxnSpPr/>
          <p:nvPr userDrawn="1"/>
        </p:nvCxnSpPr>
        <p:spPr>
          <a:xfrm>
            <a:off x="378796" y="6506017"/>
            <a:ext cx="8389196" cy="0"/>
          </a:xfrm>
          <a:prstGeom prst="line">
            <a:avLst/>
          </a:prstGeom>
          <a:ln w="3175" cmpd="sng">
            <a:solidFill>
              <a:schemeClr val="accent3">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Date Placeholder 2"/>
          <p:cNvSpPr>
            <a:spLocks noGrp="1"/>
          </p:cNvSpPr>
          <p:nvPr>
            <p:ph type="dt" sz="half" idx="10"/>
          </p:nvPr>
        </p:nvSpPr>
        <p:spPr>
          <a:xfrm>
            <a:off x="457200" y="6536757"/>
            <a:ext cx="2133600" cy="271889"/>
          </a:xfrm>
        </p:spPr>
        <p:txBody>
          <a:bodyPr/>
          <a:lstStyle/>
          <a:p>
            <a:fld id="{D7F67B33-D49B-4709-81CE-325AFF2132AB}" type="datetime1">
              <a:rPr lang="en-US" smtClean="0"/>
              <a:t>3/18/22</a:t>
            </a:fld>
            <a:endParaRPr lang="en-US" dirty="0"/>
          </a:p>
        </p:txBody>
      </p:sp>
      <p:sp>
        <p:nvSpPr>
          <p:cNvPr id="20" name="Slide Number Placeholder 3"/>
          <p:cNvSpPr>
            <a:spLocks noGrp="1"/>
          </p:cNvSpPr>
          <p:nvPr>
            <p:ph type="sldNum" sz="quarter" idx="11"/>
          </p:nvPr>
        </p:nvSpPr>
        <p:spPr>
          <a:xfrm>
            <a:off x="8233223" y="6536757"/>
            <a:ext cx="453579" cy="271889"/>
          </a:xfrm>
        </p:spPr>
        <p:txBody>
          <a:bodyPr/>
          <a:lstStyle/>
          <a:p>
            <a:fld id="{F6752E23-B15A-AE4C-8D57-559A8F5D80CC}" type="slidenum">
              <a:rPr lang="en-US" smtClean="0"/>
              <a:pPr/>
              <a:t>‹#›</a:t>
            </a:fld>
            <a:endParaRPr lang="en-US" dirty="0"/>
          </a:p>
        </p:txBody>
      </p:sp>
      <p:sp>
        <p:nvSpPr>
          <p:cNvPr id="21" name="Footer Placeholder 4"/>
          <p:cNvSpPr>
            <a:spLocks noGrp="1"/>
          </p:cNvSpPr>
          <p:nvPr>
            <p:ph type="ftr" sz="quarter" idx="12"/>
          </p:nvPr>
        </p:nvSpPr>
        <p:spPr>
          <a:xfrm>
            <a:off x="3124203" y="6536757"/>
            <a:ext cx="4997611" cy="271889"/>
          </a:xfrm>
        </p:spPr>
        <p:txBody>
          <a:bodyPr/>
          <a:lstStyle/>
          <a:p>
            <a:r>
              <a:rPr lang="en-US"/>
              <a:t>© National Association of State EMS Officials (NASEMSO). All rights reserved.</a:t>
            </a:r>
            <a:endParaRPr lang="en-US" dirty="0"/>
          </a:p>
        </p:txBody>
      </p:sp>
      <p:sp>
        <p:nvSpPr>
          <p:cNvPr id="23" name="Title 1"/>
          <p:cNvSpPr>
            <a:spLocks noGrp="1"/>
          </p:cNvSpPr>
          <p:nvPr>
            <p:ph type="title" hasCustomPrompt="1"/>
          </p:nvPr>
        </p:nvSpPr>
        <p:spPr>
          <a:xfrm>
            <a:off x="267806" y="144600"/>
            <a:ext cx="8600459" cy="734191"/>
          </a:xfrm>
        </p:spPr>
        <p:txBody>
          <a:bodyPr tIns="0" bIns="0" anchor="ctr">
            <a:normAutofit/>
          </a:bodyPr>
          <a:lstStyle>
            <a:lvl1pPr>
              <a:defRPr sz="2900" baseline="0">
                <a:solidFill>
                  <a:srgbClr val="5E9732"/>
                </a:solidFill>
              </a:defRPr>
            </a:lvl1pPr>
          </a:lstStyle>
          <a:p>
            <a:r>
              <a:rPr lang="en-US" dirty="0"/>
              <a:t>Headline here, try to make it one line</a:t>
            </a:r>
          </a:p>
        </p:txBody>
      </p:sp>
      <p:cxnSp>
        <p:nvCxnSpPr>
          <p:cNvPr id="24" name="Straight Connector 23"/>
          <p:cNvCxnSpPr/>
          <p:nvPr userDrawn="1"/>
        </p:nvCxnSpPr>
        <p:spPr>
          <a:xfrm>
            <a:off x="378796" y="952306"/>
            <a:ext cx="8389196" cy="0"/>
          </a:xfrm>
          <a:prstGeom prst="line">
            <a:avLst/>
          </a:prstGeom>
          <a:ln w="3175" cmpd="sng">
            <a:solidFill>
              <a:schemeClr val="accent3">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349424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7803" y="1013823"/>
            <a:ext cx="4191000" cy="5484100"/>
          </a:xfrm>
        </p:spPr>
        <p:txBody>
          <a:bodyPr>
            <a:normAutofit/>
          </a:bodyPr>
          <a:lstStyle>
            <a:lvl1pPr>
              <a:defRPr sz="2000"/>
            </a:lvl1pPr>
            <a:lvl2pPr>
              <a:defRPr sz="1900"/>
            </a:lvl2pPr>
            <a:lvl3pPr>
              <a:defRPr sz="1600"/>
            </a:lvl3pPr>
            <a:lvl4pPr>
              <a:defRPr sz="1400"/>
            </a:lvl4pPr>
            <a:lvl5pPr>
              <a:defRPr sz="1400"/>
            </a:lvl5pPr>
            <a:lvl6pPr>
              <a:defRPr sz="1900"/>
            </a:lvl6pPr>
            <a:lvl7pPr>
              <a:defRPr sz="1900"/>
            </a:lvl7pPr>
            <a:lvl8pPr>
              <a:defRPr sz="1900"/>
            </a:lvl8pPr>
            <a:lvl9pPr>
              <a:defRPr sz="1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2" y="1013823"/>
            <a:ext cx="4220061" cy="5484100"/>
          </a:xfrm>
        </p:spPr>
        <p:txBody>
          <a:bodyPr>
            <a:normAutofit/>
          </a:bodyPr>
          <a:lstStyle>
            <a:lvl1pPr>
              <a:defRPr sz="2000"/>
            </a:lvl1pPr>
            <a:lvl2pPr>
              <a:defRPr sz="1900"/>
            </a:lvl2pPr>
            <a:lvl3pPr>
              <a:defRPr sz="1600"/>
            </a:lvl3pPr>
            <a:lvl4pPr>
              <a:defRPr sz="1400"/>
            </a:lvl4pPr>
            <a:lvl5pPr>
              <a:defRPr sz="1400"/>
            </a:lvl5pPr>
            <a:lvl6pPr>
              <a:defRPr sz="1900"/>
            </a:lvl6pPr>
            <a:lvl7pPr>
              <a:defRPr sz="1900"/>
            </a:lvl7pPr>
            <a:lvl8pPr>
              <a:defRPr sz="1900"/>
            </a:lvl8pPr>
            <a:lvl9pPr>
              <a:defRPr sz="1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p:cNvCxnSpPr/>
          <p:nvPr userDrawn="1"/>
        </p:nvCxnSpPr>
        <p:spPr>
          <a:xfrm>
            <a:off x="378796" y="6506017"/>
            <a:ext cx="8389196" cy="0"/>
          </a:xfrm>
          <a:prstGeom prst="line">
            <a:avLst/>
          </a:prstGeom>
          <a:ln w="3175" cmpd="sng">
            <a:solidFill>
              <a:schemeClr val="accent3">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6" name="Date Placeholder 2"/>
          <p:cNvSpPr>
            <a:spLocks noGrp="1"/>
          </p:cNvSpPr>
          <p:nvPr>
            <p:ph type="dt" sz="half" idx="10"/>
          </p:nvPr>
        </p:nvSpPr>
        <p:spPr>
          <a:xfrm>
            <a:off x="457200" y="6536757"/>
            <a:ext cx="2133600" cy="271889"/>
          </a:xfrm>
        </p:spPr>
        <p:txBody>
          <a:bodyPr/>
          <a:lstStyle/>
          <a:p>
            <a:fld id="{966F305F-DB7F-45BC-A5FF-D053A9D498CF}" type="datetime1">
              <a:rPr lang="en-US" smtClean="0"/>
              <a:t>3/18/22</a:t>
            </a:fld>
            <a:endParaRPr lang="en-US" dirty="0"/>
          </a:p>
        </p:txBody>
      </p:sp>
      <p:sp>
        <p:nvSpPr>
          <p:cNvPr id="17" name="Slide Number Placeholder 3"/>
          <p:cNvSpPr>
            <a:spLocks noGrp="1"/>
          </p:cNvSpPr>
          <p:nvPr>
            <p:ph type="sldNum" sz="quarter" idx="11"/>
          </p:nvPr>
        </p:nvSpPr>
        <p:spPr>
          <a:xfrm>
            <a:off x="8233223" y="6536757"/>
            <a:ext cx="453579" cy="271889"/>
          </a:xfrm>
        </p:spPr>
        <p:txBody>
          <a:bodyPr/>
          <a:lstStyle/>
          <a:p>
            <a:fld id="{F6752E23-B15A-AE4C-8D57-559A8F5D80CC}" type="slidenum">
              <a:rPr lang="en-US" smtClean="0"/>
              <a:pPr/>
              <a:t>‹#›</a:t>
            </a:fld>
            <a:endParaRPr lang="en-US" dirty="0"/>
          </a:p>
        </p:txBody>
      </p:sp>
      <p:sp>
        <p:nvSpPr>
          <p:cNvPr id="18" name="Footer Placeholder 4"/>
          <p:cNvSpPr>
            <a:spLocks noGrp="1"/>
          </p:cNvSpPr>
          <p:nvPr>
            <p:ph type="ftr" sz="quarter" idx="12"/>
          </p:nvPr>
        </p:nvSpPr>
        <p:spPr>
          <a:xfrm>
            <a:off x="3124203" y="6536757"/>
            <a:ext cx="4997611" cy="271889"/>
          </a:xfrm>
        </p:spPr>
        <p:txBody>
          <a:bodyPr/>
          <a:lstStyle/>
          <a:p>
            <a:r>
              <a:rPr lang="en-US"/>
              <a:t>© National Association of State EMS Officials (NASEMSO). All rights reserved.</a:t>
            </a:r>
            <a:endParaRPr lang="en-US" dirty="0"/>
          </a:p>
        </p:txBody>
      </p:sp>
      <p:sp>
        <p:nvSpPr>
          <p:cNvPr id="19" name="Title 1"/>
          <p:cNvSpPr>
            <a:spLocks noGrp="1"/>
          </p:cNvSpPr>
          <p:nvPr>
            <p:ph type="title" hasCustomPrompt="1"/>
          </p:nvPr>
        </p:nvSpPr>
        <p:spPr>
          <a:xfrm>
            <a:off x="267806" y="144600"/>
            <a:ext cx="8600459" cy="734191"/>
          </a:xfrm>
        </p:spPr>
        <p:txBody>
          <a:bodyPr tIns="0" bIns="0" anchor="ctr">
            <a:normAutofit/>
          </a:bodyPr>
          <a:lstStyle>
            <a:lvl1pPr>
              <a:defRPr sz="2900" baseline="0">
                <a:solidFill>
                  <a:srgbClr val="5E9732"/>
                </a:solidFill>
              </a:defRPr>
            </a:lvl1pPr>
          </a:lstStyle>
          <a:p>
            <a:r>
              <a:rPr lang="en-US" dirty="0"/>
              <a:t>Headline here, try to make it one line</a:t>
            </a:r>
          </a:p>
        </p:txBody>
      </p:sp>
      <p:cxnSp>
        <p:nvCxnSpPr>
          <p:cNvPr id="20" name="Straight Connector 19"/>
          <p:cNvCxnSpPr/>
          <p:nvPr userDrawn="1"/>
        </p:nvCxnSpPr>
        <p:spPr>
          <a:xfrm>
            <a:off x="378796" y="952306"/>
            <a:ext cx="8389196" cy="0"/>
          </a:xfrm>
          <a:prstGeom prst="line">
            <a:avLst/>
          </a:prstGeom>
          <a:ln w="3175" cmpd="sng">
            <a:solidFill>
              <a:schemeClr val="accent3">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4180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70F1FE44-DCBC-4663-81E8-3CBFA7069D09}" type="datetime1">
              <a:rPr lang="en-US" altLang="en-US" smtClean="0">
                <a:solidFill>
                  <a:srgbClr val="FFFFFF"/>
                </a:solidFill>
              </a:rPr>
              <a:t>3/18/22</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altLang="en-US">
                <a:solidFill>
                  <a:srgbClr val="FFFFFF"/>
                </a:solidFill>
              </a:rPr>
              <a:t>© National Association of State EMS Officials (NASEMSO). All rights reserved.</a:t>
            </a:r>
          </a:p>
        </p:txBody>
      </p:sp>
      <p:sp>
        <p:nvSpPr>
          <p:cNvPr id="6" name="Slide Number Placeholder 5"/>
          <p:cNvSpPr>
            <a:spLocks noGrp="1"/>
          </p:cNvSpPr>
          <p:nvPr>
            <p:ph type="sldNum" sz="quarter" idx="12"/>
          </p:nvPr>
        </p:nvSpPr>
        <p:spPr/>
        <p:txBody>
          <a:bodyPr/>
          <a:lstStyle>
            <a:lvl1pPr>
              <a:defRPr/>
            </a:lvl1pPr>
          </a:lstStyle>
          <a:p>
            <a:fld id="{070EBCE6-51C9-46B9-993F-F46993E0C8C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980911113"/>
      </p:ext>
    </p:extLst>
  </p:cSld>
  <p:clrMapOvr>
    <a:masterClrMapping/>
  </p:clrMapOvr>
  <p:transition>
    <p:rand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7803" y="1578129"/>
            <a:ext cx="4191000" cy="4873714"/>
          </a:xfrm>
        </p:spPr>
        <p:txBody>
          <a:bodyPr>
            <a:normAutofit/>
          </a:bodyPr>
          <a:lstStyle>
            <a:lvl1pPr marL="0" indent="0">
              <a:buNone/>
              <a:defRPr sz="2000"/>
            </a:lvl1pPr>
            <a:lvl2pPr>
              <a:defRPr sz="1900"/>
            </a:lvl2pPr>
            <a:lvl3pPr>
              <a:defRPr sz="1600"/>
            </a:lvl3pPr>
            <a:lvl4pPr>
              <a:defRPr sz="1400"/>
            </a:lvl4pPr>
            <a:lvl5pPr>
              <a:defRPr sz="1400"/>
            </a:lvl5pPr>
            <a:lvl6pPr>
              <a:defRPr sz="1900"/>
            </a:lvl6pPr>
            <a:lvl7pPr>
              <a:defRPr sz="1900"/>
            </a:lvl7pPr>
            <a:lvl8pPr>
              <a:defRPr sz="1900"/>
            </a:lvl8pPr>
            <a:lvl9pPr>
              <a:defRPr sz="1900"/>
            </a:lvl9pPr>
          </a:lstStyle>
          <a:p>
            <a:pPr lvl="0"/>
            <a:endParaRPr lang="en-US" dirty="0"/>
          </a:p>
        </p:txBody>
      </p:sp>
      <p:sp>
        <p:nvSpPr>
          <p:cNvPr id="4" name="Content Placeholder 3"/>
          <p:cNvSpPr>
            <a:spLocks noGrp="1"/>
          </p:cNvSpPr>
          <p:nvPr>
            <p:ph sz="half" idx="2"/>
          </p:nvPr>
        </p:nvSpPr>
        <p:spPr>
          <a:xfrm>
            <a:off x="4648202" y="1578129"/>
            <a:ext cx="4220061" cy="4873714"/>
          </a:xfrm>
        </p:spPr>
        <p:txBody>
          <a:bodyPr>
            <a:normAutofit/>
          </a:bodyPr>
          <a:lstStyle>
            <a:lvl1pPr marL="0" indent="0">
              <a:buNone/>
              <a:defRPr sz="2000"/>
            </a:lvl1pPr>
            <a:lvl2pPr>
              <a:defRPr sz="1900"/>
            </a:lvl2pPr>
            <a:lvl3pPr>
              <a:defRPr sz="1600"/>
            </a:lvl3pPr>
            <a:lvl4pPr>
              <a:defRPr sz="1400"/>
            </a:lvl4pPr>
            <a:lvl5pPr>
              <a:defRPr sz="1400"/>
            </a:lvl5pPr>
            <a:lvl6pPr>
              <a:defRPr sz="1900"/>
            </a:lvl6pPr>
            <a:lvl7pPr>
              <a:defRPr sz="1900"/>
            </a:lvl7pPr>
            <a:lvl8pPr>
              <a:defRPr sz="1900"/>
            </a:lvl8pPr>
            <a:lvl9pPr>
              <a:defRPr sz="1900"/>
            </a:lvl9pPr>
          </a:lstStyle>
          <a:p>
            <a:pPr lvl="0"/>
            <a:endParaRPr lang="en-US" dirty="0"/>
          </a:p>
        </p:txBody>
      </p:sp>
      <p:sp>
        <p:nvSpPr>
          <p:cNvPr id="5" name="Text Placeholder 4"/>
          <p:cNvSpPr>
            <a:spLocks noGrp="1"/>
          </p:cNvSpPr>
          <p:nvPr>
            <p:ph type="body" sz="quarter" idx="13" hasCustomPrompt="1"/>
          </p:nvPr>
        </p:nvSpPr>
        <p:spPr>
          <a:xfrm>
            <a:off x="268289" y="1021470"/>
            <a:ext cx="4191000" cy="525941"/>
          </a:xfrm>
        </p:spPr>
        <p:txBody>
          <a:bodyPr>
            <a:normAutofit/>
          </a:bodyPr>
          <a:lstStyle>
            <a:lvl1pPr>
              <a:defRPr sz="2000"/>
            </a:lvl1pPr>
          </a:lstStyle>
          <a:p>
            <a:pPr lvl="0"/>
            <a:r>
              <a:rPr lang="en-US" dirty="0"/>
              <a:t>Header</a:t>
            </a:r>
          </a:p>
        </p:txBody>
      </p:sp>
      <p:sp>
        <p:nvSpPr>
          <p:cNvPr id="14" name="Text Placeholder 4"/>
          <p:cNvSpPr>
            <a:spLocks noGrp="1"/>
          </p:cNvSpPr>
          <p:nvPr>
            <p:ph type="body" sz="quarter" idx="14" hasCustomPrompt="1"/>
          </p:nvPr>
        </p:nvSpPr>
        <p:spPr>
          <a:xfrm>
            <a:off x="4648202" y="1021470"/>
            <a:ext cx="4220061" cy="525941"/>
          </a:xfrm>
        </p:spPr>
        <p:txBody>
          <a:bodyPr vert="horz" lIns="91431" tIns="45716" rIns="91431" bIns="45716" rtlCol="0">
            <a:normAutofit/>
          </a:bodyPr>
          <a:lstStyle>
            <a:lvl1pPr>
              <a:defRPr lang="en-US" sz="2000" dirty="0"/>
            </a:lvl1pPr>
          </a:lstStyle>
          <a:p>
            <a:pPr lvl="0"/>
            <a:r>
              <a:rPr lang="en-US" dirty="0"/>
              <a:t>Header</a:t>
            </a:r>
          </a:p>
        </p:txBody>
      </p:sp>
      <p:cxnSp>
        <p:nvCxnSpPr>
          <p:cNvPr id="15" name="Straight Connector 14"/>
          <p:cNvCxnSpPr/>
          <p:nvPr userDrawn="1"/>
        </p:nvCxnSpPr>
        <p:spPr>
          <a:xfrm>
            <a:off x="378796" y="6506017"/>
            <a:ext cx="8389196" cy="0"/>
          </a:xfrm>
          <a:prstGeom prst="line">
            <a:avLst/>
          </a:prstGeom>
          <a:ln w="3175" cmpd="sng">
            <a:solidFill>
              <a:schemeClr val="accent3">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7" name="Date Placeholder 2"/>
          <p:cNvSpPr>
            <a:spLocks noGrp="1"/>
          </p:cNvSpPr>
          <p:nvPr>
            <p:ph type="dt" sz="half" idx="10"/>
          </p:nvPr>
        </p:nvSpPr>
        <p:spPr>
          <a:xfrm>
            <a:off x="457200" y="6536757"/>
            <a:ext cx="2133600" cy="271889"/>
          </a:xfrm>
        </p:spPr>
        <p:txBody>
          <a:bodyPr/>
          <a:lstStyle/>
          <a:p>
            <a:fld id="{931A431B-8511-4CFA-B16D-BE9E2309FB0C}" type="datetime1">
              <a:rPr lang="en-US" smtClean="0"/>
              <a:t>3/18/22</a:t>
            </a:fld>
            <a:endParaRPr lang="en-US" dirty="0"/>
          </a:p>
        </p:txBody>
      </p:sp>
      <p:sp>
        <p:nvSpPr>
          <p:cNvPr id="18" name="Slide Number Placeholder 3"/>
          <p:cNvSpPr>
            <a:spLocks noGrp="1"/>
          </p:cNvSpPr>
          <p:nvPr>
            <p:ph type="sldNum" sz="quarter" idx="11"/>
          </p:nvPr>
        </p:nvSpPr>
        <p:spPr>
          <a:xfrm>
            <a:off x="8233223" y="6536757"/>
            <a:ext cx="453579" cy="271889"/>
          </a:xfrm>
        </p:spPr>
        <p:txBody>
          <a:bodyPr/>
          <a:lstStyle/>
          <a:p>
            <a:fld id="{F6752E23-B15A-AE4C-8D57-559A8F5D80CC}" type="slidenum">
              <a:rPr lang="en-US" smtClean="0"/>
              <a:pPr/>
              <a:t>‹#›</a:t>
            </a:fld>
            <a:endParaRPr lang="en-US" dirty="0"/>
          </a:p>
        </p:txBody>
      </p:sp>
      <p:sp>
        <p:nvSpPr>
          <p:cNvPr id="19" name="Footer Placeholder 4"/>
          <p:cNvSpPr>
            <a:spLocks noGrp="1"/>
          </p:cNvSpPr>
          <p:nvPr>
            <p:ph type="ftr" sz="quarter" idx="12"/>
          </p:nvPr>
        </p:nvSpPr>
        <p:spPr>
          <a:xfrm>
            <a:off x="3124203" y="6536757"/>
            <a:ext cx="4997611" cy="271889"/>
          </a:xfrm>
        </p:spPr>
        <p:txBody>
          <a:bodyPr/>
          <a:lstStyle/>
          <a:p>
            <a:r>
              <a:rPr lang="en-US"/>
              <a:t>© National Association of State EMS Officials (NASEMSO). All rights reserved.</a:t>
            </a:r>
            <a:endParaRPr lang="en-US" dirty="0"/>
          </a:p>
        </p:txBody>
      </p:sp>
      <p:sp>
        <p:nvSpPr>
          <p:cNvPr id="20" name="Title 1"/>
          <p:cNvSpPr>
            <a:spLocks noGrp="1"/>
          </p:cNvSpPr>
          <p:nvPr>
            <p:ph type="title" hasCustomPrompt="1"/>
          </p:nvPr>
        </p:nvSpPr>
        <p:spPr>
          <a:xfrm>
            <a:off x="267806" y="144600"/>
            <a:ext cx="8600459" cy="734191"/>
          </a:xfrm>
        </p:spPr>
        <p:txBody>
          <a:bodyPr tIns="0" bIns="0" anchor="ctr">
            <a:normAutofit/>
          </a:bodyPr>
          <a:lstStyle>
            <a:lvl1pPr>
              <a:defRPr sz="2900" baseline="0">
                <a:solidFill>
                  <a:srgbClr val="5E9732"/>
                </a:solidFill>
              </a:defRPr>
            </a:lvl1pPr>
          </a:lstStyle>
          <a:p>
            <a:r>
              <a:rPr lang="en-US" dirty="0"/>
              <a:t>Headline here, try to make it one line</a:t>
            </a:r>
          </a:p>
        </p:txBody>
      </p:sp>
      <p:cxnSp>
        <p:nvCxnSpPr>
          <p:cNvPr id="22" name="Straight Connector 21"/>
          <p:cNvCxnSpPr/>
          <p:nvPr userDrawn="1"/>
        </p:nvCxnSpPr>
        <p:spPr>
          <a:xfrm>
            <a:off x="378796" y="952306"/>
            <a:ext cx="8389196" cy="0"/>
          </a:xfrm>
          <a:prstGeom prst="line">
            <a:avLst/>
          </a:prstGeom>
          <a:ln w="3175" cmpd="sng">
            <a:solidFill>
              <a:schemeClr val="accent3">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21881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57200" y="6536757"/>
            <a:ext cx="2133600" cy="271889"/>
          </a:xfrm>
        </p:spPr>
        <p:txBody>
          <a:bodyPr/>
          <a:lstStyle/>
          <a:p>
            <a:fld id="{8FF7C06C-CFA9-4B85-9764-5F7F3B4FA9F8}" type="datetime1">
              <a:rPr lang="en-US" smtClean="0"/>
              <a:t>3/18/22</a:t>
            </a:fld>
            <a:endParaRPr lang="en-US" dirty="0"/>
          </a:p>
        </p:txBody>
      </p:sp>
      <p:sp>
        <p:nvSpPr>
          <p:cNvPr id="10" name="Slide Number Placeholder 3"/>
          <p:cNvSpPr>
            <a:spLocks noGrp="1"/>
          </p:cNvSpPr>
          <p:nvPr>
            <p:ph type="sldNum" sz="quarter" idx="11"/>
          </p:nvPr>
        </p:nvSpPr>
        <p:spPr>
          <a:xfrm>
            <a:off x="8233223" y="6536757"/>
            <a:ext cx="453579" cy="271889"/>
          </a:xfrm>
        </p:spPr>
        <p:txBody>
          <a:bodyPr/>
          <a:lstStyle/>
          <a:p>
            <a:fld id="{F6752E23-B15A-AE4C-8D57-559A8F5D80CC}" type="slidenum">
              <a:rPr lang="en-US" smtClean="0"/>
              <a:pPr/>
              <a:t>‹#›</a:t>
            </a:fld>
            <a:endParaRPr lang="en-US" dirty="0"/>
          </a:p>
        </p:txBody>
      </p:sp>
      <p:sp>
        <p:nvSpPr>
          <p:cNvPr id="11" name="Footer Placeholder 4"/>
          <p:cNvSpPr>
            <a:spLocks noGrp="1"/>
          </p:cNvSpPr>
          <p:nvPr>
            <p:ph type="ftr" sz="quarter" idx="12"/>
          </p:nvPr>
        </p:nvSpPr>
        <p:spPr>
          <a:xfrm>
            <a:off x="3124203" y="6536757"/>
            <a:ext cx="4997611" cy="271889"/>
          </a:xfrm>
        </p:spPr>
        <p:txBody>
          <a:bodyPr/>
          <a:lstStyle/>
          <a:p>
            <a:r>
              <a:rPr lang="en-US"/>
              <a:t>© National Association of State EMS Officials (NASEMSO). All rights reserved.</a:t>
            </a:r>
            <a:endParaRPr lang="en-US" dirty="0"/>
          </a:p>
        </p:txBody>
      </p:sp>
    </p:spTree>
    <p:extLst>
      <p:ext uri="{BB962C8B-B14F-4D97-AF65-F5344CB8AC3E}">
        <p14:creationId xmlns:p14="http://schemas.microsoft.com/office/powerpoint/2010/main" val="207011036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40" indent="0" algn="ctr">
              <a:buNone/>
              <a:defRPr/>
            </a:lvl2pPr>
            <a:lvl3pPr marL="913880" indent="0" algn="ctr">
              <a:buNone/>
              <a:defRPr/>
            </a:lvl3pPr>
            <a:lvl4pPr marL="1370821" indent="0" algn="ctr">
              <a:buNone/>
              <a:defRPr/>
            </a:lvl4pPr>
            <a:lvl5pPr marL="1827763" indent="0" algn="ctr">
              <a:buNone/>
              <a:defRPr/>
            </a:lvl5pPr>
            <a:lvl6pPr marL="2284703" indent="0" algn="ctr">
              <a:buNone/>
              <a:defRPr/>
            </a:lvl6pPr>
            <a:lvl7pPr marL="2741641" indent="0" algn="ctr">
              <a:buNone/>
              <a:defRPr/>
            </a:lvl7pPr>
            <a:lvl8pPr marL="3198584" indent="0" algn="ctr">
              <a:buNone/>
              <a:defRPr/>
            </a:lvl8pPr>
            <a:lvl9pPr marL="3655523" indent="0" algn="ctr">
              <a:buNone/>
              <a:defRPr/>
            </a:lvl9pPr>
          </a:lstStyle>
          <a:p>
            <a:r>
              <a:rPr lang="en-US"/>
              <a:t>Click to edit Master subtitle style</a:t>
            </a:r>
          </a:p>
        </p:txBody>
      </p:sp>
    </p:spTree>
    <p:extLst>
      <p:ext uri="{BB962C8B-B14F-4D97-AF65-F5344CB8AC3E}">
        <p14:creationId xmlns:p14="http://schemas.microsoft.com/office/powerpoint/2010/main" val="76893123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55650" y="274643"/>
            <a:ext cx="6994526" cy="490537"/>
          </a:xfrm>
        </p:spPr>
        <p:txBody>
          <a:bodyPr/>
          <a:lstStyle/>
          <a:p>
            <a:r>
              <a:rPr lang="en-US"/>
              <a:t>Click to edit Master title style</a:t>
            </a:r>
          </a:p>
        </p:txBody>
      </p:sp>
      <p:sp>
        <p:nvSpPr>
          <p:cNvPr id="3" name="Table Placeholder 2"/>
          <p:cNvSpPr>
            <a:spLocks noGrp="1"/>
          </p:cNvSpPr>
          <p:nvPr>
            <p:ph type="tbl" idx="1"/>
          </p:nvPr>
        </p:nvSpPr>
        <p:spPr>
          <a:xfrm>
            <a:off x="457200" y="1341441"/>
            <a:ext cx="8229600" cy="4608511"/>
          </a:xfrm>
        </p:spPr>
        <p:txBody>
          <a:bodyPr rtlCol="0">
            <a:normAutofit/>
          </a:bodyPr>
          <a:lstStyle/>
          <a:p>
            <a:pPr lvl="0"/>
            <a:endParaRPr lang="en-US" noProof="0" dirty="0"/>
          </a:p>
        </p:txBody>
      </p:sp>
    </p:spTree>
    <p:extLst>
      <p:ext uri="{BB962C8B-B14F-4D97-AF65-F5344CB8AC3E}">
        <p14:creationId xmlns:p14="http://schemas.microsoft.com/office/powerpoint/2010/main" val="8054300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rotWithShape="1">
          <a:blip r:embed="rId2" cstate="email">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pic>
        <p:nvPicPr>
          <p:cNvPr id="6" name="Picture 5" descr="NCH-logo-main.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0020" y="5168358"/>
            <a:ext cx="1231392" cy="1231392"/>
          </a:xfrm>
          <a:prstGeom prst="rect">
            <a:avLst/>
          </a:prstGeom>
        </p:spPr>
      </p:pic>
      <p:sp>
        <p:nvSpPr>
          <p:cNvPr id="7" name="Title 1"/>
          <p:cNvSpPr>
            <a:spLocks noGrp="1"/>
          </p:cNvSpPr>
          <p:nvPr>
            <p:ph type="ctrTitle"/>
          </p:nvPr>
        </p:nvSpPr>
        <p:spPr>
          <a:xfrm>
            <a:off x="356933" y="3908327"/>
            <a:ext cx="6806751" cy="2415222"/>
          </a:xfrm>
        </p:spPr>
        <p:txBody>
          <a:bodyPr lIns="0" anchor="t" anchorCtr="0">
            <a:noAutofit/>
          </a:bodyPr>
          <a:lstStyle>
            <a:lvl1pPr>
              <a:lnSpc>
                <a:spcPct val="90000"/>
              </a:lnSpc>
              <a:defRPr sz="6600"/>
            </a:lvl1pPr>
          </a:lstStyle>
          <a:p>
            <a:r>
              <a:rPr lang="en-US" dirty="0"/>
              <a:t>Click to edit Master title style</a:t>
            </a:r>
          </a:p>
        </p:txBody>
      </p:sp>
      <p:sp>
        <p:nvSpPr>
          <p:cNvPr id="8" name="Subtitle 2"/>
          <p:cNvSpPr>
            <a:spLocks noGrp="1"/>
          </p:cNvSpPr>
          <p:nvPr>
            <p:ph type="subTitle" idx="1" hasCustomPrompt="1"/>
          </p:nvPr>
        </p:nvSpPr>
        <p:spPr>
          <a:xfrm>
            <a:off x="356933" y="6000318"/>
            <a:ext cx="6806751" cy="323232"/>
          </a:xfrm>
        </p:spPr>
        <p:txBody>
          <a:bodyPr lIns="91440">
            <a:normAutofit/>
          </a:bodyPr>
          <a:lstStyle>
            <a:lvl1pPr marL="0" indent="0" algn="l">
              <a:buNone/>
              <a:defRPr sz="1600" b="1">
                <a:solidFill>
                  <a:srgbClr val="40332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Include audience</a:t>
            </a:r>
          </a:p>
        </p:txBody>
      </p:sp>
      <p:sp>
        <p:nvSpPr>
          <p:cNvPr id="17" name="Text Placeholder 16"/>
          <p:cNvSpPr>
            <a:spLocks noGrp="1"/>
          </p:cNvSpPr>
          <p:nvPr>
            <p:ph type="body" sz="quarter" idx="10" hasCustomPrompt="1"/>
          </p:nvPr>
        </p:nvSpPr>
        <p:spPr>
          <a:xfrm>
            <a:off x="357189" y="6296793"/>
            <a:ext cx="6805612" cy="296862"/>
          </a:xfrm>
        </p:spPr>
        <p:txBody>
          <a:bodyPr>
            <a:noAutofit/>
          </a:bodyPr>
          <a:lstStyle>
            <a:lvl1pPr marL="0" indent="0">
              <a:buNone/>
              <a:defRPr sz="1600" baseline="0"/>
            </a:lvl1pPr>
          </a:lstStyle>
          <a:p>
            <a:pPr lvl="0"/>
            <a:r>
              <a:rPr lang="en-US" dirty="0"/>
              <a:t>Include date</a:t>
            </a:r>
          </a:p>
        </p:txBody>
      </p:sp>
    </p:spTree>
    <p:extLst>
      <p:ext uri="{BB962C8B-B14F-4D97-AF65-F5344CB8AC3E}">
        <p14:creationId xmlns:p14="http://schemas.microsoft.com/office/powerpoint/2010/main" val="259952585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lide option 3">
    <p:bg>
      <p:bgPr>
        <a:blipFill rotWithShape="1">
          <a:blip r:embed="rId2" cstate="email">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pic>
        <p:nvPicPr>
          <p:cNvPr id="6" name="Picture 5" descr="NCH-logo-main.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0020" y="5168358"/>
            <a:ext cx="1231392" cy="1231392"/>
          </a:xfrm>
          <a:prstGeom prst="rect">
            <a:avLst/>
          </a:prstGeom>
        </p:spPr>
      </p:pic>
      <p:sp>
        <p:nvSpPr>
          <p:cNvPr id="7" name="Title 1"/>
          <p:cNvSpPr>
            <a:spLocks noGrp="1"/>
          </p:cNvSpPr>
          <p:nvPr>
            <p:ph type="ctrTitle"/>
          </p:nvPr>
        </p:nvSpPr>
        <p:spPr>
          <a:xfrm>
            <a:off x="356933" y="3908327"/>
            <a:ext cx="6806751" cy="2415222"/>
          </a:xfrm>
        </p:spPr>
        <p:txBody>
          <a:bodyPr lIns="0" anchor="t" anchorCtr="0">
            <a:noAutofit/>
          </a:bodyPr>
          <a:lstStyle>
            <a:lvl1pPr>
              <a:lnSpc>
                <a:spcPct val="90000"/>
              </a:lnSpc>
              <a:defRPr sz="6600"/>
            </a:lvl1pPr>
          </a:lstStyle>
          <a:p>
            <a:r>
              <a:rPr lang="en-US" dirty="0"/>
              <a:t>Click to edit Master title style</a:t>
            </a:r>
          </a:p>
        </p:txBody>
      </p:sp>
      <p:sp>
        <p:nvSpPr>
          <p:cNvPr id="9" name="Subtitle 2"/>
          <p:cNvSpPr>
            <a:spLocks noGrp="1"/>
          </p:cNvSpPr>
          <p:nvPr>
            <p:ph type="subTitle" idx="1" hasCustomPrompt="1"/>
          </p:nvPr>
        </p:nvSpPr>
        <p:spPr>
          <a:xfrm>
            <a:off x="356933" y="6000318"/>
            <a:ext cx="6806751" cy="323232"/>
          </a:xfrm>
        </p:spPr>
        <p:txBody>
          <a:bodyPr lIns="91440">
            <a:normAutofit/>
          </a:bodyPr>
          <a:lstStyle>
            <a:lvl1pPr marL="0" indent="0" algn="l">
              <a:buNone/>
              <a:defRPr sz="1600" b="1">
                <a:solidFill>
                  <a:srgbClr val="40332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Include audience</a:t>
            </a:r>
          </a:p>
        </p:txBody>
      </p:sp>
      <p:sp>
        <p:nvSpPr>
          <p:cNvPr id="11" name="Text Placeholder 16"/>
          <p:cNvSpPr>
            <a:spLocks noGrp="1"/>
          </p:cNvSpPr>
          <p:nvPr>
            <p:ph type="body" sz="quarter" idx="10" hasCustomPrompt="1"/>
          </p:nvPr>
        </p:nvSpPr>
        <p:spPr>
          <a:xfrm>
            <a:off x="357189" y="6296793"/>
            <a:ext cx="6805612" cy="296862"/>
          </a:xfrm>
        </p:spPr>
        <p:txBody>
          <a:bodyPr>
            <a:noAutofit/>
          </a:bodyPr>
          <a:lstStyle>
            <a:lvl1pPr marL="0" indent="0">
              <a:buNone/>
              <a:defRPr sz="1600" baseline="0"/>
            </a:lvl1pPr>
          </a:lstStyle>
          <a:p>
            <a:pPr lvl="0"/>
            <a:r>
              <a:rPr lang="en-US" dirty="0"/>
              <a:t>Include date</a:t>
            </a:r>
          </a:p>
        </p:txBody>
      </p:sp>
    </p:spTree>
    <p:extLst>
      <p:ext uri="{BB962C8B-B14F-4D97-AF65-F5344CB8AC3E}">
        <p14:creationId xmlns:p14="http://schemas.microsoft.com/office/powerpoint/2010/main" val="207297832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rotWithShape="1">
          <a:blip r:embed="rId2" cstate="email">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pic>
        <p:nvPicPr>
          <p:cNvPr id="6" name="Picture 5" descr="NCH-logo-main.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0020" y="5168358"/>
            <a:ext cx="1231392" cy="1231392"/>
          </a:xfrm>
          <a:prstGeom prst="rect">
            <a:avLst/>
          </a:prstGeom>
        </p:spPr>
      </p:pic>
      <p:sp>
        <p:nvSpPr>
          <p:cNvPr id="7" name="Title 1"/>
          <p:cNvSpPr>
            <a:spLocks noGrp="1"/>
          </p:cNvSpPr>
          <p:nvPr>
            <p:ph type="ctrTitle"/>
          </p:nvPr>
        </p:nvSpPr>
        <p:spPr>
          <a:xfrm>
            <a:off x="356933" y="3908327"/>
            <a:ext cx="6806751" cy="2415222"/>
          </a:xfrm>
        </p:spPr>
        <p:txBody>
          <a:bodyPr lIns="0" anchor="t" anchorCtr="0">
            <a:noAutofit/>
          </a:bodyPr>
          <a:lstStyle>
            <a:lvl1pPr>
              <a:lnSpc>
                <a:spcPct val="90000"/>
              </a:lnSpc>
              <a:defRPr sz="6600"/>
            </a:lvl1pPr>
          </a:lstStyle>
          <a:p>
            <a:r>
              <a:rPr lang="en-US" dirty="0"/>
              <a:t>Click to edit Master title style</a:t>
            </a:r>
          </a:p>
        </p:txBody>
      </p:sp>
      <p:sp>
        <p:nvSpPr>
          <p:cNvPr id="9" name="Subtitle 2"/>
          <p:cNvSpPr>
            <a:spLocks noGrp="1"/>
          </p:cNvSpPr>
          <p:nvPr>
            <p:ph type="subTitle" idx="1" hasCustomPrompt="1"/>
          </p:nvPr>
        </p:nvSpPr>
        <p:spPr>
          <a:xfrm>
            <a:off x="356933" y="6000318"/>
            <a:ext cx="6806751" cy="323232"/>
          </a:xfrm>
        </p:spPr>
        <p:txBody>
          <a:bodyPr lIns="91440">
            <a:normAutofit/>
          </a:bodyPr>
          <a:lstStyle>
            <a:lvl1pPr marL="0" indent="0" algn="l">
              <a:buNone/>
              <a:defRPr sz="1600" b="1">
                <a:solidFill>
                  <a:srgbClr val="40332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Include audience</a:t>
            </a:r>
          </a:p>
        </p:txBody>
      </p:sp>
      <p:sp>
        <p:nvSpPr>
          <p:cNvPr id="11" name="Text Placeholder 16"/>
          <p:cNvSpPr>
            <a:spLocks noGrp="1"/>
          </p:cNvSpPr>
          <p:nvPr>
            <p:ph type="body" sz="quarter" idx="10" hasCustomPrompt="1"/>
          </p:nvPr>
        </p:nvSpPr>
        <p:spPr>
          <a:xfrm>
            <a:off x="357189" y="6296793"/>
            <a:ext cx="6805612" cy="296862"/>
          </a:xfrm>
        </p:spPr>
        <p:txBody>
          <a:bodyPr>
            <a:noAutofit/>
          </a:bodyPr>
          <a:lstStyle>
            <a:lvl1pPr marL="0" indent="0">
              <a:buNone/>
              <a:defRPr sz="1600" baseline="0"/>
            </a:lvl1pPr>
          </a:lstStyle>
          <a:p>
            <a:pPr lvl="0"/>
            <a:r>
              <a:rPr lang="en-US" dirty="0"/>
              <a:t>Include date</a:t>
            </a:r>
          </a:p>
        </p:txBody>
      </p:sp>
    </p:spTree>
    <p:extLst>
      <p:ext uri="{BB962C8B-B14F-4D97-AF65-F5344CB8AC3E}">
        <p14:creationId xmlns:p14="http://schemas.microsoft.com/office/powerpoint/2010/main" val="37965500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slide option 4">
    <p:bg>
      <p:bgPr>
        <a:blipFill rotWithShape="1">
          <a:blip r:embed="rId2"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ctrTitle"/>
          </p:nvPr>
        </p:nvSpPr>
        <p:spPr>
          <a:xfrm>
            <a:off x="356931" y="891186"/>
            <a:ext cx="8444482" cy="2293199"/>
          </a:xfrm>
        </p:spPr>
        <p:txBody>
          <a:bodyPr lIns="0" anchor="b" anchorCtr="0">
            <a:noAutofit/>
          </a:bodyPr>
          <a:lstStyle>
            <a:lvl1pPr>
              <a:defRPr sz="7200">
                <a:solidFill>
                  <a:schemeClr val="bg1"/>
                </a:solidFill>
              </a:defRPr>
            </a:lvl1pPr>
          </a:lstStyle>
          <a:p>
            <a:r>
              <a:rPr lang="en-US" dirty="0"/>
              <a:t>Click to edit Master title style</a:t>
            </a:r>
          </a:p>
        </p:txBody>
      </p:sp>
      <p:sp>
        <p:nvSpPr>
          <p:cNvPr id="9" name="Subtitle 2"/>
          <p:cNvSpPr>
            <a:spLocks noGrp="1"/>
          </p:cNvSpPr>
          <p:nvPr>
            <p:ph type="subTitle" idx="1"/>
          </p:nvPr>
        </p:nvSpPr>
        <p:spPr>
          <a:xfrm>
            <a:off x="356933" y="3230430"/>
            <a:ext cx="8444481" cy="1927860"/>
          </a:xfrm>
        </p:spPr>
        <p:txBody>
          <a:bodyPr lIns="91440"/>
          <a:lstStyle>
            <a:lvl1pPr marL="0" indent="0" algn="l">
              <a:buNone/>
              <a:defRPr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439236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ransitional slide option 1">
    <p:bg>
      <p:bgPr>
        <a:solidFill>
          <a:srgbClr val="5E973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56931" y="1080576"/>
            <a:ext cx="8444482" cy="2293199"/>
          </a:xfrm>
        </p:spPr>
        <p:txBody>
          <a:bodyPr lIns="0" anchor="b" anchorCtr="0">
            <a:noAutofit/>
          </a:bodyPr>
          <a:lstStyle>
            <a:lvl1pPr>
              <a:defRPr sz="7200">
                <a:solidFill>
                  <a:schemeClr val="bg1"/>
                </a:solidFill>
              </a:defRPr>
            </a:lvl1pPr>
          </a:lstStyle>
          <a:p>
            <a:r>
              <a:rPr lang="en-US" dirty="0"/>
              <a:t>Transitional slide option V.1</a:t>
            </a:r>
          </a:p>
        </p:txBody>
      </p:sp>
      <p:sp>
        <p:nvSpPr>
          <p:cNvPr id="7" name="Subtitle 2"/>
          <p:cNvSpPr>
            <a:spLocks noGrp="1"/>
          </p:cNvSpPr>
          <p:nvPr>
            <p:ph type="subTitle" idx="1" hasCustomPrompt="1"/>
          </p:nvPr>
        </p:nvSpPr>
        <p:spPr>
          <a:xfrm>
            <a:off x="356933" y="3419817"/>
            <a:ext cx="8444481" cy="1927860"/>
          </a:xfrm>
        </p:spPr>
        <p:txBody>
          <a:bodyPr lIns="91440"/>
          <a:lstStyle>
            <a:lvl1pPr marL="0" indent="0" algn="l">
              <a:buNone/>
              <a:defRPr b="1"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8" name="Date Placeholder 2"/>
          <p:cNvSpPr>
            <a:spLocks noGrp="1"/>
          </p:cNvSpPr>
          <p:nvPr>
            <p:ph type="dt" sz="half" idx="10"/>
          </p:nvPr>
        </p:nvSpPr>
        <p:spPr>
          <a:xfrm>
            <a:off x="457200" y="6536756"/>
            <a:ext cx="2133600" cy="271889"/>
          </a:xfrm>
        </p:spPr>
        <p:txBody>
          <a:bodyPr/>
          <a:lstStyle>
            <a:lvl1pPr>
              <a:defRPr>
                <a:solidFill>
                  <a:schemeClr val="bg1"/>
                </a:solidFill>
              </a:defRPr>
            </a:lvl1pPr>
          </a:lstStyle>
          <a:p>
            <a:fld id="{5C68A847-7D8A-4826-BAA4-2FB88EE9D2D4}" type="datetime1">
              <a:rPr lang="en-US" smtClean="0">
                <a:solidFill>
                  <a:srgbClr val="FFFFFF"/>
                </a:solidFill>
              </a:rPr>
              <a:t>3/18/22</a:t>
            </a:fld>
            <a:endParaRPr lang="en-US" dirty="0">
              <a:solidFill>
                <a:srgbClr val="FFFFFF"/>
              </a:solidFill>
            </a:endParaRPr>
          </a:p>
        </p:txBody>
      </p:sp>
      <p:sp>
        <p:nvSpPr>
          <p:cNvPr id="9" name="Slide Number Placeholder 3"/>
          <p:cNvSpPr>
            <a:spLocks noGrp="1"/>
          </p:cNvSpPr>
          <p:nvPr>
            <p:ph type="sldNum" sz="quarter" idx="11"/>
          </p:nvPr>
        </p:nvSpPr>
        <p:spPr>
          <a:xfrm>
            <a:off x="8233220" y="6536756"/>
            <a:ext cx="453579" cy="271889"/>
          </a:xfrm>
        </p:spPr>
        <p:txBody>
          <a:bodyPr/>
          <a:lstStyle>
            <a:lvl1pPr>
              <a:defRPr>
                <a:solidFill>
                  <a:schemeClr val="bg1"/>
                </a:solidFill>
              </a:defRPr>
            </a:lvl1pPr>
          </a:lstStyle>
          <a:p>
            <a:fld id="{F6752E23-B15A-AE4C-8D57-559A8F5D80CC}" type="slidenum">
              <a:rPr lang="en-US" smtClean="0">
                <a:solidFill>
                  <a:srgbClr val="FFFFFF"/>
                </a:solidFill>
              </a:rPr>
              <a:pPr/>
              <a:t>‹#›</a:t>
            </a:fld>
            <a:endParaRPr lang="en-US" dirty="0">
              <a:solidFill>
                <a:srgbClr val="FFFFFF"/>
              </a:solidFill>
            </a:endParaRPr>
          </a:p>
        </p:txBody>
      </p:sp>
      <p:sp>
        <p:nvSpPr>
          <p:cNvPr id="10" name="Footer Placeholder 4"/>
          <p:cNvSpPr>
            <a:spLocks noGrp="1"/>
          </p:cNvSpPr>
          <p:nvPr>
            <p:ph type="ftr" sz="quarter" idx="12"/>
          </p:nvPr>
        </p:nvSpPr>
        <p:spPr>
          <a:xfrm>
            <a:off x="3124202" y="6536756"/>
            <a:ext cx="4997611" cy="271889"/>
          </a:xfrm>
        </p:spPr>
        <p:txBody>
          <a:bodyPr/>
          <a:lstStyle>
            <a:lvl1pPr>
              <a:defRPr>
                <a:solidFill>
                  <a:schemeClr val="bg1"/>
                </a:solidFill>
              </a:defRPr>
            </a:lvl1pPr>
          </a:lstStyle>
          <a:p>
            <a:r>
              <a:rPr lang="en-US">
                <a:solidFill>
                  <a:srgbClr val="FFFFFF"/>
                </a:solidFill>
              </a:rPr>
              <a:t>© National Association of State EMS Officials (NASEMSO). All rights reserved.</a:t>
            </a:r>
            <a:endParaRPr lang="en-US" dirty="0">
              <a:solidFill>
                <a:srgbClr val="FFFFFF"/>
              </a:solidFill>
            </a:endParaRPr>
          </a:p>
        </p:txBody>
      </p:sp>
    </p:spTree>
    <p:extLst>
      <p:ext uri="{BB962C8B-B14F-4D97-AF65-F5344CB8AC3E}">
        <p14:creationId xmlns:p14="http://schemas.microsoft.com/office/powerpoint/2010/main" val="126640909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ranstitional slide option 2">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56931" y="1080576"/>
            <a:ext cx="8444482" cy="2293199"/>
          </a:xfrm>
        </p:spPr>
        <p:txBody>
          <a:bodyPr lIns="0" anchor="b" anchorCtr="0">
            <a:noAutofit/>
          </a:bodyPr>
          <a:lstStyle>
            <a:lvl1pPr>
              <a:defRPr sz="7200">
                <a:solidFill>
                  <a:srgbClr val="5E9732"/>
                </a:solidFill>
              </a:defRPr>
            </a:lvl1pPr>
          </a:lstStyle>
          <a:p>
            <a:r>
              <a:rPr lang="en-US" dirty="0"/>
              <a:t>Transitional slide option V.2</a:t>
            </a:r>
          </a:p>
        </p:txBody>
      </p:sp>
      <p:sp>
        <p:nvSpPr>
          <p:cNvPr id="10" name="Subtitle 2"/>
          <p:cNvSpPr>
            <a:spLocks noGrp="1"/>
          </p:cNvSpPr>
          <p:nvPr>
            <p:ph type="subTitle" idx="1" hasCustomPrompt="1"/>
          </p:nvPr>
        </p:nvSpPr>
        <p:spPr>
          <a:xfrm>
            <a:off x="356933" y="3419817"/>
            <a:ext cx="8444481" cy="1927860"/>
          </a:xfrm>
        </p:spPr>
        <p:txBody>
          <a:bodyPr lIns="91440"/>
          <a:lstStyle>
            <a:lvl1pPr marL="0" indent="0" algn="l">
              <a:buNone/>
              <a:defRPr b="1" baseline="0">
                <a:solidFill>
                  <a:srgbClr val="40332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11" name="Date Placeholder 2"/>
          <p:cNvSpPr>
            <a:spLocks noGrp="1"/>
          </p:cNvSpPr>
          <p:nvPr>
            <p:ph type="dt" sz="half" idx="10"/>
          </p:nvPr>
        </p:nvSpPr>
        <p:spPr>
          <a:xfrm>
            <a:off x="457200" y="6536756"/>
            <a:ext cx="2133600" cy="271889"/>
          </a:xfrm>
        </p:spPr>
        <p:txBody>
          <a:bodyPr/>
          <a:lstStyle/>
          <a:p>
            <a:fld id="{F4E9E49E-D80B-48ED-9A90-8F7112DD6B70}" type="datetime1">
              <a:rPr lang="en-US" smtClean="0"/>
              <a:t>3/18/22</a:t>
            </a:fld>
            <a:endParaRPr lang="en-US" dirty="0"/>
          </a:p>
        </p:txBody>
      </p:sp>
      <p:sp>
        <p:nvSpPr>
          <p:cNvPr id="12" name="Slide Number Placeholder 3"/>
          <p:cNvSpPr>
            <a:spLocks noGrp="1"/>
          </p:cNvSpPr>
          <p:nvPr>
            <p:ph type="sldNum" sz="quarter" idx="11"/>
          </p:nvPr>
        </p:nvSpPr>
        <p:spPr>
          <a:xfrm>
            <a:off x="8233220" y="6536756"/>
            <a:ext cx="453579" cy="271889"/>
          </a:xfrm>
        </p:spPr>
        <p:txBody>
          <a:bodyPr/>
          <a:lstStyle/>
          <a:p>
            <a:fld id="{F6752E23-B15A-AE4C-8D57-559A8F5D80CC}" type="slidenum">
              <a:rPr lang="en-US" smtClean="0"/>
              <a:pPr/>
              <a:t>‹#›</a:t>
            </a:fld>
            <a:endParaRPr lang="en-US" dirty="0"/>
          </a:p>
        </p:txBody>
      </p:sp>
      <p:sp>
        <p:nvSpPr>
          <p:cNvPr id="13" name="Footer Placeholder 4"/>
          <p:cNvSpPr>
            <a:spLocks noGrp="1"/>
          </p:cNvSpPr>
          <p:nvPr>
            <p:ph type="ftr" sz="quarter" idx="12"/>
          </p:nvPr>
        </p:nvSpPr>
        <p:spPr>
          <a:xfrm>
            <a:off x="3124202" y="6536756"/>
            <a:ext cx="4997611" cy="271889"/>
          </a:xfrm>
        </p:spPr>
        <p:txBody>
          <a:bodyPr/>
          <a:lstStyle/>
          <a:p>
            <a:r>
              <a:rPr lang="en-US"/>
              <a:t>© National Association of State EMS Officials (NASEMSO). All rights reserved.</a:t>
            </a:r>
            <a:endParaRPr lang="en-US" dirty="0"/>
          </a:p>
        </p:txBody>
      </p:sp>
    </p:spTree>
    <p:extLst>
      <p:ext uri="{BB962C8B-B14F-4D97-AF65-F5344CB8AC3E}">
        <p14:creationId xmlns:p14="http://schemas.microsoft.com/office/powerpoint/2010/main" val="1487318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9812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66C737AE-F9E6-41E0-8D9F-EFE0E8A22E63}" type="datetime1">
              <a:rPr lang="en-US" altLang="en-US" smtClean="0">
                <a:solidFill>
                  <a:srgbClr val="FFFFFF"/>
                </a:solidFill>
              </a:rPr>
              <a:t>3/18/22</a:t>
            </a:fld>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US" altLang="en-US">
                <a:solidFill>
                  <a:srgbClr val="FFFFFF"/>
                </a:solidFill>
              </a:rPr>
              <a:t>© National Association of State EMS Officials (NASEMSO). All rights reserved.</a:t>
            </a:r>
          </a:p>
        </p:txBody>
      </p:sp>
      <p:sp>
        <p:nvSpPr>
          <p:cNvPr id="7" name="Slide Number Placeholder 6"/>
          <p:cNvSpPr>
            <a:spLocks noGrp="1"/>
          </p:cNvSpPr>
          <p:nvPr>
            <p:ph type="sldNum" sz="quarter" idx="12"/>
          </p:nvPr>
        </p:nvSpPr>
        <p:spPr/>
        <p:txBody>
          <a:bodyPr/>
          <a:lstStyle>
            <a:lvl1pPr>
              <a:defRPr/>
            </a:lvl1pPr>
          </a:lstStyle>
          <a:p>
            <a:fld id="{8E28856A-09A9-4F00-991D-B93B67017A9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8538693"/>
      </p:ext>
    </p:extLst>
  </p:cSld>
  <p:clrMapOvr>
    <a:masterClrMapping/>
  </p:clrMapOvr>
  <p:transition>
    <p:random/>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1448336" y="946891"/>
            <a:ext cx="7353079" cy="1013732"/>
          </a:xfrm>
        </p:spPr>
        <p:txBody>
          <a:bodyPr lIns="0" anchor="b" anchorCtr="0">
            <a:noAutofit/>
          </a:bodyPr>
          <a:lstStyle>
            <a:lvl1pPr>
              <a:defRPr sz="3600">
                <a:solidFill>
                  <a:srgbClr val="5E9732"/>
                </a:solidFill>
              </a:defRPr>
            </a:lvl1pPr>
          </a:lstStyle>
          <a:p>
            <a:r>
              <a:rPr lang="en-US" dirty="0"/>
              <a:t>Click to edit Agenda slide</a:t>
            </a:r>
          </a:p>
        </p:txBody>
      </p:sp>
      <p:sp>
        <p:nvSpPr>
          <p:cNvPr id="7" name="Subtitle 2"/>
          <p:cNvSpPr>
            <a:spLocks noGrp="1"/>
          </p:cNvSpPr>
          <p:nvPr>
            <p:ph type="subTitle" idx="1" hasCustomPrompt="1"/>
          </p:nvPr>
        </p:nvSpPr>
        <p:spPr>
          <a:xfrm>
            <a:off x="1448336" y="2116581"/>
            <a:ext cx="7353079" cy="3097416"/>
          </a:xfrm>
        </p:spPr>
        <p:txBody>
          <a:bodyPr lIns="91440"/>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b="1" baseline="0">
                <a:solidFill>
                  <a:srgbClr val="40332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Outline agenda or content items</a:t>
            </a:r>
          </a:p>
          <a:p>
            <a:r>
              <a:rPr lang="en-US" dirty="0"/>
              <a:t>Outline agenda or content items</a:t>
            </a:r>
          </a:p>
          <a:p>
            <a:r>
              <a:rPr lang="en-US" dirty="0"/>
              <a:t>Outline agenda or content items</a:t>
            </a:r>
          </a:p>
          <a:p>
            <a:endParaRPr lang="en-US" dirty="0"/>
          </a:p>
        </p:txBody>
      </p:sp>
      <p:sp>
        <p:nvSpPr>
          <p:cNvPr id="8" name="Date Placeholder 2"/>
          <p:cNvSpPr>
            <a:spLocks noGrp="1"/>
          </p:cNvSpPr>
          <p:nvPr>
            <p:ph type="dt" sz="half" idx="10"/>
          </p:nvPr>
        </p:nvSpPr>
        <p:spPr>
          <a:xfrm>
            <a:off x="457200" y="6536756"/>
            <a:ext cx="2133600" cy="271889"/>
          </a:xfrm>
        </p:spPr>
        <p:txBody>
          <a:bodyPr/>
          <a:lstStyle/>
          <a:p>
            <a:fld id="{FF9738D9-18A3-4EFF-9A41-40B000A53513}" type="datetime1">
              <a:rPr lang="en-US" smtClean="0"/>
              <a:t>3/18/22</a:t>
            </a:fld>
            <a:endParaRPr lang="en-US" dirty="0"/>
          </a:p>
        </p:txBody>
      </p:sp>
      <p:sp>
        <p:nvSpPr>
          <p:cNvPr id="9" name="Slide Number Placeholder 3"/>
          <p:cNvSpPr>
            <a:spLocks noGrp="1"/>
          </p:cNvSpPr>
          <p:nvPr>
            <p:ph type="sldNum" sz="quarter" idx="11"/>
          </p:nvPr>
        </p:nvSpPr>
        <p:spPr>
          <a:xfrm>
            <a:off x="8233220" y="6536756"/>
            <a:ext cx="453579" cy="271889"/>
          </a:xfrm>
        </p:spPr>
        <p:txBody>
          <a:bodyPr/>
          <a:lstStyle/>
          <a:p>
            <a:fld id="{F6752E23-B15A-AE4C-8D57-559A8F5D80CC}" type="slidenum">
              <a:rPr lang="en-US" smtClean="0"/>
              <a:pPr/>
              <a:t>‹#›</a:t>
            </a:fld>
            <a:endParaRPr lang="en-US" dirty="0"/>
          </a:p>
        </p:txBody>
      </p:sp>
      <p:sp>
        <p:nvSpPr>
          <p:cNvPr id="10" name="Footer Placeholder 4"/>
          <p:cNvSpPr>
            <a:spLocks noGrp="1"/>
          </p:cNvSpPr>
          <p:nvPr>
            <p:ph type="ftr" sz="quarter" idx="12"/>
          </p:nvPr>
        </p:nvSpPr>
        <p:spPr>
          <a:xfrm>
            <a:off x="3124202" y="6536756"/>
            <a:ext cx="4997611" cy="271889"/>
          </a:xfrm>
        </p:spPr>
        <p:txBody>
          <a:bodyPr/>
          <a:lstStyle/>
          <a:p>
            <a:r>
              <a:rPr lang="en-US"/>
              <a:t>© National Association of State EMS Officials (NASEMSO). All rights reserved.</a:t>
            </a:r>
            <a:endParaRPr lang="en-US" dirty="0"/>
          </a:p>
        </p:txBody>
      </p:sp>
    </p:spTree>
    <p:extLst>
      <p:ext uri="{BB962C8B-B14F-4D97-AF65-F5344CB8AC3E}">
        <p14:creationId xmlns:p14="http://schemas.microsoft.com/office/powerpoint/2010/main" val="28576659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804" y="144600"/>
            <a:ext cx="8600458" cy="734191"/>
          </a:xfrm>
        </p:spPr>
        <p:txBody>
          <a:bodyPr tIns="0" bIns="0" anchor="ctr">
            <a:normAutofit/>
          </a:bodyPr>
          <a:lstStyle>
            <a:lvl1pPr>
              <a:defRPr sz="2800" baseline="0">
                <a:solidFill>
                  <a:srgbClr val="5E9732"/>
                </a:solidFill>
              </a:defRPr>
            </a:lvl1pPr>
          </a:lstStyle>
          <a:p>
            <a:r>
              <a:rPr lang="en-US" dirty="0"/>
              <a:t>Headline here, try to make it one lines</a:t>
            </a:r>
          </a:p>
        </p:txBody>
      </p:sp>
      <p:sp>
        <p:nvSpPr>
          <p:cNvPr id="3" name="Content Placeholder 2"/>
          <p:cNvSpPr>
            <a:spLocks noGrp="1"/>
          </p:cNvSpPr>
          <p:nvPr>
            <p:ph idx="1"/>
          </p:nvPr>
        </p:nvSpPr>
        <p:spPr>
          <a:xfrm>
            <a:off x="267804" y="983198"/>
            <a:ext cx="8600458" cy="5503768"/>
          </a:xfrm>
        </p:spPr>
        <p:txBody>
          <a:bodyPr>
            <a:normAutofit/>
          </a:bodyPr>
          <a:lstStyle>
            <a:lvl1pPr>
              <a:lnSpc>
                <a:spcPct val="100000"/>
              </a:lnSpc>
              <a:defRPr sz="2000"/>
            </a:lvl1pPr>
            <a:lvl2pPr>
              <a:lnSpc>
                <a:spcPct val="100000"/>
              </a:lnSpc>
              <a:defRPr sz="2000"/>
            </a:lvl2pPr>
            <a:lvl3pPr>
              <a:lnSpc>
                <a:spcPct val="100000"/>
              </a:lnSpc>
              <a:defRPr sz="1800"/>
            </a:lvl3pPr>
            <a:lvl4pPr>
              <a:lnSpc>
                <a:spcPct val="100000"/>
              </a:lnSpc>
              <a:defRPr sz="1800"/>
            </a:lvl4pPr>
            <a:lvl5pPr>
              <a:lnSpc>
                <a:spcPct val="100000"/>
              </a:lnSpc>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a:off x="378798" y="6506017"/>
            <a:ext cx="8389195" cy="0"/>
          </a:xfrm>
          <a:prstGeom prst="line">
            <a:avLst/>
          </a:prstGeom>
          <a:ln w="3175" cmpd="sng">
            <a:solidFill>
              <a:schemeClr val="accent3">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3" name="Date Placeholder 2"/>
          <p:cNvSpPr>
            <a:spLocks noGrp="1"/>
          </p:cNvSpPr>
          <p:nvPr>
            <p:ph type="dt" sz="half" idx="10"/>
          </p:nvPr>
        </p:nvSpPr>
        <p:spPr>
          <a:xfrm>
            <a:off x="457200" y="6536756"/>
            <a:ext cx="2133600" cy="271889"/>
          </a:xfrm>
        </p:spPr>
        <p:txBody>
          <a:bodyPr/>
          <a:lstStyle/>
          <a:p>
            <a:fld id="{04BCF1BC-E5E3-4700-B111-B6C8BBF8D9F4}" type="datetime1">
              <a:rPr lang="en-US" smtClean="0"/>
              <a:t>3/18/22</a:t>
            </a:fld>
            <a:endParaRPr lang="en-US" dirty="0"/>
          </a:p>
        </p:txBody>
      </p:sp>
      <p:sp>
        <p:nvSpPr>
          <p:cNvPr id="14" name="Slide Number Placeholder 3"/>
          <p:cNvSpPr>
            <a:spLocks noGrp="1"/>
          </p:cNvSpPr>
          <p:nvPr>
            <p:ph type="sldNum" sz="quarter" idx="11"/>
          </p:nvPr>
        </p:nvSpPr>
        <p:spPr>
          <a:xfrm>
            <a:off x="8233220" y="6536756"/>
            <a:ext cx="453579" cy="271889"/>
          </a:xfrm>
        </p:spPr>
        <p:txBody>
          <a:bodyPr/>
          <a:lstStyle/>
          <a:p>
            <a:fld id="{F6752E23-B15A-AE4C-8D57-559A8F5D80CC}" type="slidenum">
              <a:rPr lang="en-US" smtClean="0"/>
              <a:pPr/>
              <a:t>‹#›</a:t>
            </a:fld>
            <a:endParaRPr lang="en-US" dirty="0"/>
          </a:p>
        </p:txBody>
      </p:sp>
      <p:sp>
        <p:nvSpPr>
          <p:cNvPr id="15" name="Footer Placeholder 4"/>
          <p:cNvSpPr>
            <a:spLocks noGrp="1"/>
          </p:cNvSpPr>
          <p:nvPr>
            <p:ph type="ftr" sz="quarter" idx="12"/>
          </p:nvPr>
        </p:nvSpPr>
        <p:spPr>
          <a:xfrm>
            <a:off x="3124202" y="6536756"/>
            <a:ext cx="4997611" cy="271889"/>
          </a:xfrm>
        </p:spPr>
        <p:txBody>
          <a:bodyPr/>
          <a:lstStyle/>
          <a:p>
            <a:r>
              <a:rPr lang="en-US"/>
              <a:t>© National Association of State EMS Officials (NASEMSO). All rights reserved.</a:t>
            </a:r>
            <a:endParaRPr lang="en-US" dirty="0"/>
          </a:p>
        </p:txBody>
      </p:sp>
      <p:cxnSp>
        <p:nvCxnSpPr>
          <p:cNvPr id="10" name="Straight Connector 9"/>
          <p:cNvCxnSpPr/>
          <p:nvPr userDrawn="1"/>
        </p:nvCxnSpPr>
        <p:spPr>
          <a:xfrm>
            <a:off x="378798" y="952306"/>
            <a:ext cx="8389195" cy="0"/>
          </a:xfrm>
          <a:prstGeom prst="line">
            <a:avLst/>
          </a:prstGeom>
          <a:ln w="3175" cmpd="sng">
            <a:solidFill>
              <a:schemeClr val="accent3">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827924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key point and image_graph">
    <p:spTree>
      <p:nvGrpSpPr>
        <p:cNvPr id="1" name=""/>
        <p:cNvGrpSpPr/>
        <p:nvPr/>
      </p:nvGrpSpPr>
      <p:grpSpPr>
        <a:xfrm>
          <a:off x="0" y="0"/>
          <a:ext cx="0" cy="0"/>
          <a:chOff x="0" y="0"/>
          <a:chExt cx="0" cy="0"/>
        </a:xfrm>
      </p:grpSpPr>
      <p:sp>
        <p:nvSpPr>
          <p:cNvPr id="3" name="Content Placeholder 2"/>
          <p:cNvSpPr>
            <a:spLocks noGrp="1"/>
          </p:cNvSpPr>
          <p:nvPr>
            <p:ph idx="1"/>
          </p:nvPr>
        </p:nvSpPr>
        <p:spPr>
          <a:xfrm>
            <a:off x="267804" y="1925415"/>
            <a:ext cx="8600458" cy="4377197"/>
          </a:xfrm>
        </p:spPr>
        <p:txBody>
          <a:bodyPr>
            <a:normAutofit/>
          </a:bodyPr>
          <a:lstStyle>
            <a:lvl1pPr marL="0" indent="0">
              <a:lnSpc>
                <a:spcPct val="100000"/>
              </a:lnSpc>
              <a:buNone/>
              <a:defRPr sz="2000" baseline="0"/>
            </a:lvl1pPr>
            <a:lvl2pPr>
              <a:lnSpc>
                <a:spcPct val="100000"/>
              </a:lnSpc>
              <a:defRPr sz="2000"/>
            </a:lvl2pPr>
            <a:lvl3pPr>
              <a:lnSpc>
                <a:spcPct val="100000"/>
              </a:lnSpc>
              <a:defRPr sz="1800"/>
            </a:lvl3pPr>
            <a:lvl4pPr>
              <a:lnSpc>
                <a:spcPct val="100000"/>
              </a:lnSpc>
              <a:defRPr sz="1800"/>
            </a:lvl4pPr>
            <a:lvl5pPr>
              <a:lnSpc>
                <a:spcPct val="100000"/>
              </a:lnSpc>
              <a:defRPr sz="1800"/>
            </a:lvl5pPr>
          </a:lstStyle>
          <a:p>
            <a:pPr lvl="0"/>
            <a:endParaRPr lang="en-US" dirty="0"/>
          </a:p>
        </p:txBody>
      </p:sp>
      <p:sp>
        <p:nvSpPr>
          <p:cNvPr id="5" name="Text Placeholder 4"/>
          <p:cNvSpPr>
            <a:spLocks noGrp="1"/>
          </p:cNvSpPr>
          <p:nvPr>
            <p:ph type="body" sz="quarter" idx="13"/>
          </p:nvPr>
        </p:nvSpPr>
        <p:spPr>
          <a:xfrm>
            <a:off x="268291" y="983038"/>
            <a:ext cx="8599487" cy="907967"/>
          </a:xfrm>
        </p:spPr>
        <p:txBody>
          <a:bodyPr>
            <a:normAutofit/>
          </a:bodyPr>
          <a:lstStyle>
            <a:lvl1pPr>
              <a:defRPr sz="2000"/>
            </a:lvl1pPr>
            <a:lvl2pPr>
              <a:defRPr sz="2000"/>
            </a:lvl2pPr>
          </a:lstStyle>
          <a:p>
            <a:pPr lvl="0"/>
            <a:r>
              <a:rPr lang="en-US" dirty="0"/>
              <a:t>Click to edit Master text styles</a:t>
            </a:r>
          </a:p>
          <a:p>
            <a:pPr lvl="1"/>
            <a:r>
              <a:rPr lang="en-US" dirty="0"/>
              <a:t>Second level</a:t>
            </a:r>
          </a:p>
        </p:txBody>
      </p:sp>
      <p:cxnSp>
        <p:nvCxnSpPr>
          <p:cNvPr id="18" name="Straight Connector 17"/>
          <p:cNvCxnSpPr/>
          <p:nvPr userDrawn="1"/>
        </p:nvCxnSpPr>
        <p:spPr>
          <a:xfrm>
            <a:off x="378798" y="6506017"/>
            <a:ext cx="8389195" cy="0"/>
          </a:xfrm>
          <a:prstGeom prst="line">
            <a:avLst/>
          </a:prstGeom>
          <a:ln w="3175" cmpd="sng">
            <a:solidFill>
              <a:schemeClr val="accent3">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Date Placeholder 2"/>
          <p:cNvSpPr>
            <a:spLocks noGrp="1"/>
          </p:cNvSpPr>
          <p:nvPr>
            <p:ph type="dt" sz="half" idx="10"/>
          </p:nvPr>
        </p:nvSpPr>
        <p:spPr>
          <a:xfrm>
            <a:off x="457200" y="6536756"/>
            <a:ext cx="2133600" cy="271889"/>
          </a:xfrm>
        </p:spPr>
        <p:txBody>
          <a:bodyPr/>
          <a:lstStyle/>
          <a:p>
            <a:fld id="{A11AAA71-1065-46C3-9CA3-D97C74AEAABC}" type="datetime1">
              <a:rPr lang="en-US" smtClean="0"/>
              <a:t>3/18/22</a:t>
            </a:fld>
            <a:endParaRPr lang="en-US" dirty="0"/>
          </a:p>
        </p:txBody>
      </p:sp>
      <p:sp>
        <p:nvSpPr>
          <p:cNvPr id="20" name="Slide Number Placeholder 3"/>
          <p:cNvSpPr>
            <a:spLocks noGrp="1"/>
          </p:cNvSpPr>
          <p:nvPr>
            <p:ph type="sldNum" sz="quarter" idx="11"/>
          </p:nvPr>
        </p:nvSpPr>
        <p:spPr>
          <a:xfrm>
            <a:off x="8233220" y="6536756"/>
            <a:ext cx="453579" cy="271889"/>
          </a:xfrm>
        </p:spPr>
        <p:txBody>
          <a:bodyPr/>
          <a:lstStyle/>
          <a:p>
            <a:fld id="{F6752E23-B15A-AE4C-8D57-559A8F5D80CC}" type="slidenum">
              <a:rPr lang="en-US" smtClean="0"/>
              <a:pPr/>
              <a:t>‹#›</a:t>
            </a:fld>
            <a:endParaRPr lang="en-US" dirty="0"/>
          </a:p>
        </p:txBody>
      </p:sp>
      <p:sp>
        <p:nvSpPr>
          <p:cNvPr id="21" name="Footer Placeholder 4"/>
          <p:cNvSpPr>
            <a:spLocks noGrp="1"/>
          </p:cNvSpPr>
          <p:nvPr>
            <p:ph type="ftr" sz="quarter" idx="12"/>
          </p:nvPr>
        </p:nvSpPr>
        <p:spPr>
          <a:xfrm>
            <a:off x="3124202" y="6536756"/>
            <a:ext cx="4997611" cy="271889"/>
          </a:xfrm>
        </p:spPr>
        <p:txBody>
          <a:bodyPr/>
          <a:lstStyle/>
          <a:p>
            <a:r>
              <a:rPr lang="en-US"/>
              <a:t>© National Association of State EMS Officials (NASEMSO). All rights reserved.</a:t>
            </a:r>
            <a:endParaRPr lang="en-US" dirty="0"/>
          </a:p>
        </p:txBody>
      </p:sp>
      <p:sp>
        <p:nvSpPr>
          <p:cNvPr id="23" name="Title 1"/>
          <p:cNvSpPr>
            <a:spLocks noGrp="1"/>
          </p:cNvSpPr>
          <p:nvPr>
            <p:ph type="title" hasCustomPrompt="1"/>
          </p:nvPr>
        </p:nvSpPr>
        <p:spPr>
          <a:xfrm>
            <a:off x="267804" y="144600"/>
            <a:ext cx="8600458" cy="734191"/>
          </a:xfrm>
        </p:spPr>
        <p:txBody>
          <a:bodyPr tIns="0" bIns="0" anchor="ctr">
            <a:normAutofit/>
          </a:bodyPr>
          <a:lstStyle>
            <a:lvl1pPr>
              <a:defRPr sz="2800" baseline="0">
                <a:solidFill>
                  <a:srgbClr val="5E9732"/>
                </a:solidFill>
              </a:defRPr>
            </a:lvl1pPr>
          </a:lstStyle>
          <a:p>
            <a:r>
              <a:rPr lang="en-US" dirty="0"/>
              <a:t>Headline here, try to make it one line</a:t>
            </a:r>
          </a:p>
        </p:txBody>
      </p:sp>
      <p:cxnSp>
        <p:nvCxnSpPr>
          <p:cNvPr id="24" name="Straight Connector 23"/>
          <p:cNvCxnSpPr/>
          <p:nvPr userDrawn="1"/>
        </p:nvCxnSpPr>
        <p:spPr>
          <a:xfrm>
            <a:off x="378798" y="952306"/>
            <a:ext cx="8389195" cy="0"/>
          </a:xfrm>
          <a:prstGeom prst="line">
            <a:avLst/>
          </a:prstGeom>
          <a:ln w="3175" cmpd="sng">
            <a:solidFill>
              <a:schemeClr val="accent3">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42785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7803" y="1013823"/>
            <a:ext cx="4191000" cy="5484100"/>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199" y="1013823"/>
            <a:ext cx="4220061" cy="5484100"/>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p:cNvCxnSpPr/>
          <p:nvPr userDrawn="1"/>
        </p:nvCxnSpPr>
        <p:spPr>
          <a:xfrm>
            <a:off x="378798" y="6506017"/>
            <a:ext cx="8389195" cy="0"/>
          </a:xfrm>
          <a:prstGeom prst="line">
            <a:avLst/>
          </a:prstGeom>
          <a:ln w="3175" cmpd="sng">
            <a:solidFill>
              <a:schemeClr val="accent3">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6" name="Date Placeholder 2"/>
          <p:cNvSpPr>
            <a:spLocks noGrp="1"/>
          </p:cNvSpPr>
          <p:nvPr>
            <p:ph type="dt" sz="half" idx="10"/>
          </p:nvPr>
        </p:nvSpPr>
        <p:spPr>
          <a:xfrm>
            <a:off x="457200" y="6536756"/>
            <a:ext cx="2133600" cy="271889"/>
          </a:xfrm>
        </p:spPr>
        <p:txBody>
          <a:bodyPr/>
          <a:lstStyle/>
          <a:p>
            <a:fld id="{E4EB6E92-7C1B-44F8-BCA4-50B17179AE7C}" type="datetime1">
              <a:rPr lang="en-US" smtClean="0"/>
              <a:t>3/18/22</a:t>
            </a:fld>
            <a:endParaRPr lang="en-US" dirty="0"/>
          </a:p>
        </p:txBody>
      </p:sp>
      <p:sp>
        <p:nvSpPr>
          <p:cNvPr id="17" name="Slide Number Placeholder 3"/>
          <p:cNvSpPr>
            <a:spLocks noGrp="1"/>
          </p:cNvSpPr>
          <p:nvPr>
            <p:ph type="sldNum" sz="quarter" idx="11"/>
          </p:nvPr>
        </p:nvSpPr>
        <p:spPr>
          <a:xfrm>
            <a:off x="8233220" y="6536756"/>
            <a:ext cx="453579" cy="271889"/>
          </a:xfrm>
        </p:spPr>
        <p:txBody>
          <a:bodyPr/>
          <a:lstStyle/>
          <a:p>
            <a:fld id="{F6752E23-B15A-AE4C-8D57-559A8F5D80CC}" type="slidenum">
              <a:rPr lang="en-US" smtClean="0"/>
              <a:pPr/>
              <a:t>‹#›</a:t>
            </a:fld>
            <a:endParaRPr lang="en-US" dirty="0"/>
          </a:p>
        </p:txBody>
      </p:sp>
      <p:sp>
        <p:nvSpPr>
          <p:cNvPr id="18" name="Footer Placeholder 4"/>
          <p:cNvSpPr>
            <a:spLocks noGrp="1"/>
          </p:cNvSpPr>
          <p:nvPr>
            <p:ph type="ftr" sz="quarter" idx="12"/>
          </p:nvPr>
        </p:nvSpPr>
        <p:spPr>
          <a:xfrm>
            <a:off x="3124202" y="6536756"/>
            <a:ext cx="4997611" cy="271889"/>
          </a:xfrm>
        </p:spPr>
        <p:txBody>
          <a:bodyPr/>
          <a:lstStyle/>
          <a:p>
            <a:r>
              <a:rPr lang="en-US"/>
              <a:t>© National Association of State EMS Officials (NASEMSO). All rights reserved.</a:t>
            </a:r>
            <a:endParaRPr lang="en-US" dirty="0"/>
          </a:p>
        </p:txBody>
      </p:sp>
      <p:sp>
        <p:nvSpPr>
          <p:cNvPr id="19" name="Title 1"/>
          <p:cNvSpPr>
            <a:spLocks noGrp="1"/>
          </p:cNvSpPr>
          <p:nvPr>
            <p:ph type="title" hasCustomPrompt="1"/>
          </p:nvPr>
        </p:nvSpPr>
        <p:spPr>
          <a:xfrm>
            <a:off x="267804" y="144600"/>
            <a:ext cx="8600458" cy="734191"/>
          </a:xfrm>
        </p:spPr>
        <p:txBody>
          <a:bodyPr tIns="0" bIns="0" anchor="ctr">
            <a:normAutofit/>
          </a:bodyPr>
          <a:lstStyle>
            <a:lvl1pPr>
              <a:defRPr sz="2800" baseline="0">
                <a:solidFill>
                  <a:srgbClr val="5E9732"/>
                </a:solidFill>
              </a:defRPr>
            </a:lvl1pPr>
          </a:lstStyle>
          <a:p>
            <a:r>
              <a:rPr lang="en-US" dirty="0"/>
              <a:t>Headline here, try to make it one line</a:t>
            </a:r>
          </a:p>
        </p:txBody>
      </p:sp>
      <p:cxnSp>
        <p:nvCxnSpPr>
          <p:cNvPr id="20" name="Straight Connector 19"/>
          <p:cNvCxnSpPr/>
          <p:nvPr userDrawn="1"/>
        </p:nvCxnSpPr>
        <p:spPr>
          <a:xfrm>
            <a:off x="378798" y="952306"/>
            <a:ext cx="8389195" cy="0"/>
          </a:xfrm>
          <a:prstGeom prst="line">
            <a:avLst/>
          </a:prstGeom>
          <a:ln w="3175" cmpd="sng">
            <a:solidFill>
              <a:schemeClr val="accent3">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672620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7803" y="1578128"/>
            <a:ext cx="4191000" cy="4873714"/>
          </a:xfrm>
        </p:spPr>
        <p:txBody>
          <a:bodyPr>
            <a:normAutofit/>
          </a:bodyPr>
          <a:lstStyle>
            <a:lvl1pPr marL="0" indent="0">
              <a:buNone/>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endParaRPr lang="en-US" dirty="0"/>
          </a:p>
        </p:txBody>
      </p:sp>
      <p:sp>
        <p:nvSpPr>
          <p:cNvPr id="4" name="Content Placeholder 3"/>
          <p:cNvSpPr>
            <a:spLocks noGrp="1"/>
          </p:cNvSpPr>
          <p:nvPr>
            <p:ph sz="half" idx="2"/>
          </p:nvPr>
        </p:nvSpPr>
        <p:spPr>
          <a:xfrm>
            <a:off x="4648199" y="1578128"/>
            <a:ext cx="4220061" cy="4873714"/>
          </a:xfrm>
        </p:spPr>
        <p:txBody>
          <a:bodyPr>
            <a:normAutofit/>
          </a:bodyPr>
          <a:lstStyle>
            <a:lvl1pPr marL="0" indent="0">
              <a:buNone/>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endParaRPr lang="en-US" dirty="0"/>
          </a:p>
        </p:txBody>
      </p:sp>
      <p:sp>
        <p:nvSpPr>
          <p:cNvPr id="5" name="Text Placeholder 4"/>
          <p:cNvSpPr>
            <a:spLocks noGrp="1"/>
          </p:cNvSpPr>
          <p:nvPr>
            <p:ph type="body" sz="quarter" idx="13" hasCustomPrompt="1"/>
          </p:nvPr>
        </p:nvSpPr>
        <p:spPr>
          <a:xfrm>
            <a:off x="268288" y="1021467"/>
            <a:ext cx="4191000" cy="525941"/>
          </a:xfrm>
        </p:spPr>
        <p:txBody>
          <a:bodyPr>
            <a:normAutofit/>
          </a:bodyPr>
          <a:lstStyle>
            <a:lvl1pPr>
              <a:defRPr sz="2000"/>
            </a:lvl1pPr>
          </a:lstStyle>
          <a:p>
            <a:pPr lvl="0"/>
            <a:r>
              <a:rPr lang="en-US" dirty="0"/>
              <a:t>Header</a:t>
            </a:r>
          </a:p>
        </p:txBody>
      </p:sp>
      <p:sp>
        <p:nvSpPr>
          <p:cNvPr id="14" name="Text Placeholder 4"/>
          <p:cNvSpPr>
            <a:spLocks noGrp="1"/>
          </p:cNvSpPr>
          <p:nvPr>
            <p:ph type="body" sz="quarter" idx="14" hasCustomPrompt="1"/>
          </p:nvPr>
        </p:nvSpPr>
        <p:spPr>
          <a:xfrm>
            <a:off x="4648200" y="1021467"/>
            <a:ext cx="4220062" cy="525941"/>
          </a:xfrm>
        </p:spPr>
        <p:txBody>
          <a:bodyPr vert="horz" lIns="91440" tIns="45720" rIns="91440" bIns="45720" rtlCol="0">
            <a:normAutofit/>
          </a:bodyPr>
          <a:lstStyle>
            <a:lvl1pPr>
              <a:defRPr lang="en-US" sz="2000" dirty="0"/>
            </a:lvl1pPr>
          </a:lstStyle>
          <a:p>
            <a:pPr lvl="0"/>
            <a:r>
              <a:rPr lang="en-US" dirty="0"/>
              <a:t>Header</a:t>
            </a:r>
          </a:p>
        </p:txBody>
      </p:sp>
      <p:cxnSp>
        <p:nvCxnSpPr>
          <p:cNvPr id="15" name="Straight Connector 14"/>
          <p:cNvCxnSpPr/>
          <p:nvPr userDrawn="1"/>
        </p:nvCxnSpPr>
        <p:spPr>
          <a:xfrm>
            <a:off x="378798" y="6506017"/>
            <a:ext cx="8389195" cy="0"/>
          </a:xfrm>
          <a:prstGeom prst="line">
            <a:avLst/>
          </a:prstGeom>
          <a:ln w="3175" cmpd="sng">
            <a:solidFill>
              <a:schemeClr val="accent3">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7" name="Date Placeholder 2"/>
          <p:cNvSpPr>
            <a:spLocks noGrp="1"/>
          </p:cNvSpPr>
          <p:nvPr>
            <p:ph type="dt" sz="half" idx="10"/>
          </p:nvPr>
        </p:nvSpPr>
        <p:spPr>
          <a:xfrm>
            <a:off x="457200" y="6536756"/>
            <a:ext cx="2133600" cy="271889"/>
          </a:xfrm>
        </p:spPr>
        <p:txBody>
          <a:bodyPr/>
          <a:lstStyle/>
          <a:p>
            <a:fld id="{6A3D1A00-7D22-4ADC-AEB0-06E94B925517}" type="datetime1">
              <a:rPr lang="en-US" smtClean="0"/>
              <a:t>3/18/22</a:t>
            </a:fld>
            <a:endParaRPr lang="en-US" dirty="0"/>
          </a:p>
        </p:txBody>
      </p:sp>
      <p:sp>
        <p:nvSpPr>
          <p:cNvPr id="18" name="Slide Number Placeholder 3"/>
          <p:cNvSpPr>
            <a:spLocks noGrp="1"/>
          </p:cNvSpPr>
          <p:nvPr>
            <p:ph type="sldNum" sz="quarter" idx="11"/>
          </p:nvPr>
        </p:nvSpPr>
        <p:spPr>
          <a:xfrm>
            <a:off x="8233220" y="6536756"/>
            <a:ext cx="453579" cy="271889"/>
          </a:xfrm>
        </p:spPr>
        <p:txBody>
          <a:bodyPr/>
          <a:lstStyle/>
          <a:p>
            <a:fld id="{F6752E23-B15A-AE4C-8D57-559A8F5D80CC}" type="slidenum">
              <a:rPr lang="en-US" smtClean="0"/>
              <a:pPr/>
              <a:t>‹#›</a:t>
            </a:fld>
            <a:endParaRPr lang="en-US" dirty="0"/>
          </a:p>
        </p:txBody>
      </p:sp>
      <p:sp>
        <p:nvSpPr>
          <p:cNvPr id="19" name="Footer Placeholder 4"/>
          <p:cNvSpPr>
            <a:spLocks noGrp="1"/>
          </p:cNvSpPr>
          <p:nvPr>
            <p:ph type="ftr" sz="quarter" idx="12"/>
          </p:nvPr>
        </p:nvSpPr>
        <p:spPr>
          <a:xfrm>
            <a:off x="3124202" y="6536756"/>
            <a:ext cx="4997611" cy="271889"/>
          </a:xfrm>
        </p:spPr>
        <p:txBody>
          <a:bodyPr/>
          <a:lstStyle/>
          <a:p>
            <a:r>
              <a:rPr lang="en-US"/>
              <a:t>© National Association of State EMS Officials (NASEMSO). All rights reserved.</a:t>
            </a:r>
            <a:endParaRPr lang="en-US" dirty="0"/>
          </a:p>
        </p:txBody>
      </p:sp>
      <p:sp>
        <p:nvSpPr>
          <p:cNvPr id="20" name="Title 1"/>
          <p:cNvSpPr>
            <a:spLocks noGrp="1"/>
          </p:cNvSpPr>
          <p:nvPr>
            <p:ph type="title" hasCustomPrompt="1"/>
          </p:nvPr>
        </p:nvSpPr>
        <p:spPr>
          <a:xfrm>
            <a:off x="267804" y="144600"/>
            <a:ext cx="8600458" cy="734191"/>
          </a:xfrm>
        </p:spPr>
        <p:txBody>
          <a:bodyPr tIns="0" bIns="0" anchor="ctr">
            <a:normAutofit/>
          </a:bodyPr>
          <a:lstStyle>
            <a:lvl1pPr>
              <a:defRPr sz="2800" baseline="0">
                <a:solidFill>
                  <a:srgbClr val="5E9732"/>
                </a:solidFill>
              </a:defRPr>
            </a:lvl1pPr>
          </a:lstStyle>
          <a:p>
            <a:r>
              <a:rPr lang="en-US" dirty="0"/>
              <a:t>Headline here, try to make it one line</a:t>
            </a:r>
          </a:p>
        </p:txBody>
      </p:sp>
      <p:cxnSp>
        <p:nvCxnSpPr>
          <p:cNvPr id="22" name="Straight Connector 21"/>
          <p:cNvCxnSpPr/>
          <p:nvPr userDrawn="1"/>
        </p:nvCxnSpPr>
        <p:spPr>
          <a:xfrm>
            <a:off x="378798" y="952306"/>
            <a:ext cx="8389195" cy="0"/>
          </a:xfrm>
          <a:prstGeom prst="line">
            <a:avLst/>
          </a:prstGeom>
          <a:ln w="3175" cmpd="sng">
            <a:solidFill>
              <a:schemeClr val="accent3">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44971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57200" y="6536756"/>
            <a:ext cx="2133600" cy="271889"/>
          </a:xfrm>
        </p:spPr>
        <p:txBody>
          <a:bodyPr/>
          <a:lstStyle/>
          <a:p>
            <a:fld id="{BA86287A-B604-495D-9371-E999AB910CAA}" type="datetime1">
              <a:rPr lang="en-US" smtClean="0"/>
              <a:t>3/18/22</a:t>
            </a:fld>
            <a:endParaRPr lang="en-US" dirty="0"/>
          </a:p>
        </p:txBody>
      </p:sp>
      <p:sp>
        <p:nvSpPr>
          <p:cNvPr id="10" name="Slide Number Placeholder 3"/>
          <p:cNvSpPr>
            <a:spLocks noGrp="1"/>
          </p:cNvSpPr>
          <p:nvPr>
            <p:ph type="sldNum" sz="quarter" idx="11"/>
          </p:nvPr>
        </p:nvSpPr>
        <p:spPr>
          <a:xfrm>
            <a:off x="8233220" y="6536756"/>
            <a:ext cx="453579" cy="271889"/>
          </a:xfrm>
        </p:spPr>
        <p:txBody>
          <a:bodyPr/>
          <a:lstStyle/>
          <a:p>
            <a:fld id="{F6752E23-B15A-AE4C-8D57-559A8F5D80CC}" type="slidenum">
              <a:rPr lang="en-US" smtClean="0"/>
              <a:pPr/>
              <a:t>‹#›</a:t>
            </a:fld>
            <a:endParaRPr lang="en-US" dirty="0"/>
          </a:p>
        </p:txBody>
      </p:sp>
      <p:sp>
        <p:nvSpPr>
          <p:cNvPr id="11" name="Footer Placeholder 4"/>
          <p:cNvSpPr>
            <a:spLocks noGrp="1"/>
          </p:cNvSpPr>
          <p:nvPr>
            <p:ph type="ftr" sz="quarter" idx="12"/>
          </p:nvPr>
        </p:nvSpPr>
        <p:spPr>
          <a:xfrm>
            <a:off x="3124202" y="6536756"/>
            <a:ext cx="4997611" cy="271889"/>
          </a:xfrm>
        </p:spPr>
        <p:txBody>
          <a:bodyPr/>
          <a:lstStyle/>
          <a:p>
            <a:r>
              <a:rPr lang="en-US"/>
              <a:t>© National Association of State EMS Officials (NASEMSO). All rights reserved.</a:t>
            </a:r>
            <a:endParaRPr lang="en-US" dirty="0"/>
          </a:p>
        </p:txBody>
      </p:sp>
    </p:spTree>
    <p:extLst>
      <p:ext uri="{BB962C8B-B14F-4D97-AF65-F5344CB8AC3E}">
        <p14:creationId xmlns:p14="http://schemas.microsoft.com/office/powerpoint/2010/main" val="119798499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0000"/>
                    <a:lumOff val="10000"/>
                  </a:schemeClr>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FFB2E7A7-4C4A-4F5F-B2A4-B854D244FCC6}" type="datetime1">
              <a:rPr lang="en-US" smtClean="0">
                <a:solidFill>
                  <a:srgbClr val="2E2B21">
                    <a:lumMod val="90000"/>
                    <a:lumOff val="10000"/>
                  </a:srgbClr>
                </a:solidFill>
              </a:rPr>
              <a:pPr/>
              <a:t>3/18/22</a:t>
            </a:fld>
            <a:endParaRPr lang="en-US" dirty="0">
              <a:solidFill>
                <a:srgbClr val="2E2B21">
                  <a:lumMod val="90000"/>
                  <a:lumOff val="10000"/>
                </a:srgbClr>
              </a:solidFill>
            </a:endParaRPr>
          </a:p>
        </p:txBody>
      </p:sp>
      <p:sp>
        <p:nvSpPr>
          <p:cNvPr id="5" name="Footer Placeholder 4"/>
          <p:cNvSpPr>
            <a:spLocks noGrp="1"/>
          </p:cNvSpPr>
          <p:nvPr>
            <p:ph type="ftr" sz="quarter" idx="11"/>
          </p:nvPr>
        </p:nvSpPr>
        <p:spPr/>
        <p:txBody>
          <a:bodyPr/>
          <a:lstStyle/>
          <a:p>
            <a:r>
              <a:rPr lang="en-US" dirty="0">
                <a:solidFill>
                  <a:srgbClr val="2E2B21">
                    <a:lumMod val="90000"/>
                    <a:lumOff val="10000"/>
                  </a:srgbClr>
                </a:solidFill>
              </a:rPr>
              <a:t>© National Association of State EMS Officials (NASEMSO). All rights reserved.</a:t>
            </a:r>
            <a:endParaRPr lang="en-US" sz="788" i="1" dirty="0">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FEE9C2EC-C493-E246-9EAB-66C95869FB0F}"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cxnSp>
        <p:nvCxnSpPr>
          <p:cNvPr id="8" name="Straight Connector 7"/>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8900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80DC26-B629-49FC-B4F3-05E9E1FCD1E8}" type="datetime1">
              <a:rPr lang="en-US" smtClean="0">
                <a:solidFill>
                  <a:srgbClr val="2E2B21">
                    <a:lumMod val="90000"/>
                    <a:lumOff val="10000"/>
                  </a:srgbClr>
                </a:solidFill>
              </a:rPr>
              <a:pPr/>
              <a:t>3/18/22</a:t>
            </a:fld>
            <a:endParaRPr lang="en-US" dirty="0">
              <a:solidFill>
                <a:srgbClr val="2E2B21">
                  <a:lumMod val="90000"/>
                  <a:lumOff val="10000"/>
                </a:srgbClr>
              </a:solidFill>
            </a:endParaRPr>
          </a:p>
        </p:txBody>
      </p:sp>
      <p:sp>
        <p:nvSpPr>
          <p:cNvPr id="5" name="Footer Placeholder 4"/>
          <p:cNvSpPr>
            <a:spLocks noGrp="1"/>
          </p:cNvSpPr>
          <p:nvPr>
            <p:ph type="ftr" sz="quarter" idx="11"/>
          </p:nvPr>
        </p:nvSpPr>
        <p:spPr/>
        <p:txBody>
          <a:bodyPr/>
          <a:lstStyle/>
          <a:p>
            <a:r>
              <a:rPr lang="en-US" dirty="0">
                <a:solidFill>
                  <a:srgbClr val="2E2B21">
                    <a:lumMod val="90000"/>
                    <a:lumOff val="10000"/>
                  </a:srgbClr>
                </a:solidFill>
              </a:rPr>
              <a:t>© National Association of State EMS Officials (NASEMSO). All rights reserved.</a:t>
            </a:r>
            <a:endParaRPr lang="en-US" sz="788" i="1" dirty="0">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FEE9C2EC-C493-E246-9EAB-66C95869FB0F}"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spTree>
    <p:extLst>
      <p:ext uri="{BB962C8B-B14F-4D97-AF65-F5344CB8AC3E}">
        <p14:creationId xmlns:p14="http://schemas.microsoft.com/office/powerpoint/2010/main" val="4957829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9144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B54C2C9-DA21-4503-BF37-2FD27849ABB3}" type="datetime1">
              <a:rPr lang="en-US" smtClean="0">
                <a:solidFill>
                  <a:srgbClr val="2E2B21">
                    <a:lumMod val="90000"/>
                    <a:lumOff val="10000"/>
                  </a:srgbClr>
                </a:solidFill>
              </a:rPr>
              <a:pPr/>
              <a:t>3/18/22</a:t>
            </a:fld>
            <a:endParaRPr lang="en-US" dirty="0">
              <a:solidFill>
                <a:srgbClr val="2E2B21">
                  <a:lumMod val="90000"/>
                  <a:lumOff val="10000"/>
                </a:srgbClr>
              </a:solidFill>
            </a:endParaRPr>
          </a:p>
        </p:txBody>
      </p:sp>
      <p:sp>
        <p:nvSpPr>
          <p:cNvPr id="5" name="Footer Placeholder 4"/>
          <p:cNvSpPr>
            <a:spLocks noGrp="1"/>
          </p:cNvSpPr>
          <p:nvPr>
            <p:ph type="ftr" sz="quarter" idx="11"/>
          </p:nvPr>
        </p:nvSpPr>
        <p:spPr/>
        <p:txBody>
          <a:bodyPr/>
          <a:lstStyle/>
          <a:p>
            <a:r>
              <a:rPr lang="en-US" dirty="0">
                <a:solidFill>
                  <a:srgbClr val="2E2B21">
                    <a:lumMod val="90000"/>
                    <a:lumOff val="10000"/>
                  </a:srgbClr>
                </a:solidFill>
              </a:rPr>
              <a:t>© National Association of State EMS Officials (NASEMSO). All rights reserved.</a:t>
            </a:r>
            <a:endParaRPr lang="en-US" sz="788" i="1" dirty="0">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FEE9C2EC-C493-E246-9EAB-66C95869FB0F}"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cxnSp>
        <p:nvCxnSpPr>
          <p:cNvPr id="8" name="Straight Connector 7"/>
          <p:cNvCxnSpPr/>
          <p:nvPr/>
        </p:nvCxnSpPr>
        <p:spPr>
          <a:xfrm flipV="1">
            <a:off x="629013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1531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65EDD5-CEEB-44DA-BFFB-587A5B452DAD}" type="datetime1">
              <a:rPr lang="en-US" smtClean="0">
                <a:solidFill>
                  <a:srgbClr val="2E2B21">
                    <a:lumMod val="90000"/>
                    <a:lumOff val="10000"/>
                  </a:srgbClr>
                </a:solidFill>
              </a:rPr>
              <a:pPr/>
              <a:t>3/18/22</a:t>
            </a:fld>
            <a:endParaRPr lang="en-US" dirty="0">
              <a:solidFill>
                <a:srgbClr val="2E2B21">
                  <a:lumMod val="90000"/>
                  <a:lumOff val="10000"/>
                </a:srgbClr>
              </a:solidFill>
            </a:endParaRPr>
          </a:p>
        </p:txBody>
      </p:sp>
      <p:sp>
        <p:nvSpPr>
          <p:cNvPr id="6" name="Footer Placeholder 5"/>
          <p:cNvSpPr>
            <a:spLocks noGrp="1"/>
          </p:cNvSpPr>
          <p:nvPr>
            <p:ph type="ftr" sz="quarter" idx="11"/>
          </p:nvPr>
        </p:nvSpPr>
        <p:spPr/>
        <p:txBody>
          <a:bodyPr/>
          <a:lstStyle/>
          <a:p>
            <a:r>
              <a:rPr lang="en-US" dirty="0">
                <a:solidFill>
                  <a:srgbClr val="2E2B21">
                    <a:lumMod val="90000"/>
                    <a:lumOff val="10000"/>
                  </a:srgbClr>
                </a:solidFill>
              </a:rPr>
              <a:t>© National Association of State EMS Officials (NASEMSO). All rights reserved.</a:t>
            </a:r>
            <a:endParaRPr lang="en-US" sz="788" i="1" dirty="0">
              <a:solidFill>
                <a:srgbClr val="2E2B21">
                  <a:lumMod val="90000"/>
                  <a:lumOff val="10000"/>
                </a:srgbClr>
              </a:solidFill>
            </a:endParaRPr>
          </a:p>
        </p:txBody>
      </p:sp>
      <p:sp>
        <p:nvSpPr>
          <p:cNvPr id="7" name="Slide Number Placeholder 6"/>
          <p:cNvSpPr>
            <a:spLocks noGrp="1"/>
          </p:cNvSpPr>
          <p:nvPr>
            <p:ph type="sldNum" sz="quarter" idx="12"/>
          </p:nvPr>
        </p:nvSpPr>
        <p:spPr/>
        <p:txBody>
          <a:bodyPr/>
          <a:lstStyle/>
          <a:p>
            <a:fld id="{FEE9C2EC-C493-E246-9EAB-66C95869FB0F}"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spTree>
    <p:extLst>
      <p:ext uri="{BB962C8B-B14F-4D97-AF65-F5344CB8AC3E}">
        <p14:creationId xmlns:p14="http://schemas.microsoft.com/office/powerpoint/2010/main" val="2331893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2EF85415-1765-46D9-B773-B6BDB10CFC8A}" type="datetime1">
              <a:rPr lang="en-US" altLang="en-US" smtClean="0">
                <a:solidFill>
                  <a:srgbClr val="FFFFFF"/>
                </a:solidFill>
              </a:rPr>
              <a:t>3/18/22</a:t>
            </a:fld>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r>
              <a:rPr lang="en-US" altLang="en-US">
                <a:solidFill>
                  <a:srgbClr val="FFFFFF"/>
                </a:solidFill>
              </a:rPr>
              <a:t>© National Association of State EMS Officials (NASEMSO). All rights reserved.</a:t>
            </a:r>
          </a:p>
        </p:txBody>
      </p:sp>
      <p:sp>
        <p:nvSpPr>
          <p:cNvPr id="9" name="Slide Number Placeholder 8"/>
          <p:cNvSpPr>
            <a:spLocks noGrp="1"/>
          </p:cNvSpPr>
          <p:nvPr>
            <p:ph type="sldNum" sz="quarter" idx="12"/>
          </p:nvPr>
        </p:nvSpPr>
        <p:spPr/>
        <p:txBody>
          <a:bodyPr/>
          <a:lstStyle>
            <a:lvl1pPr>
              <a:defRPr/>
            </a:lvl1pPr>
          </a:lstStyle>
          <a:p>
            <a:fld id="{907E3CAF-73E2-40E4-8D59-1337B0A18E2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80270630"/>
      </p:ext>
    </p:extLst>
  </p:cSld>
  <p:clrMapOvr>
    <a:masterClrMapping/>
  </p:clrMapOvr>
  <p:transition>
    <p:random/>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2">
                    <a:lumMod val="75000"/>
                  </a:schemeClr>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2">
                    <a:lumMod val="75000"/>
                  </a:schemeClr>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0A2E29-2540-4E36-81CB-9B0968EDD9AE}" type="datetime1">
              <a:rPr lang="en-US" smtClean="0">
                <a:solidFill>
                  <a:srgbClr val="2E2B21">
                    <a:lumMod val="90000"/>
                    <a:lumOff val="10000"/>
                  </a:srgbClr>
                </a:solidFill>
              </a:rPr>
              <a:pPr/>
              <a:t>3/18/22</a:t>
            </a:fld>
            <a:endParaRPr lang="en-US" dirty="0">
              <a:solidFill>
                <a:srgbClr val="2E2B21">
                  <a:lumMod val="90000"/>
                  <a:lumOff val="10000"/>
                </a:srgbClr>
              </a:solidFill>
            </a:endParaRPr>
          </a:p>
        </p:txBody>
      </p:sp>
      <p:sp>
        <p:nvSpPr>
          <p:cNvPr id="8" name="Footer Placeholder 7"/>
          <p:cNvSpPr>
            <a:spLocks noGrp="1"/>
          </p:cNvSpPr>
          <p:nvPr>
            <p:ph type="ftr" sz="quarter" idx="11"/>
          </p:nvPr>
        </p:nvSpPr>
        <p:spPr/>
        <p:txBody>
          <a:bodyPr/>
          <a:lstStyle/>
          <a:p>
            <a:r>
              <a:rPr lang="en-US" dirty="0">
                <a:solidFill>
                  <a:srgbClr val="2E2B21">
                    <a:lumMod val="90000"/>
                    <a:lumOff val="10000"/>
                  </a:srgbClr>
                </a:solidFill>
              </a:rPr>
              <a:t>© National Association of State EMS Officials (NASEMSO). All rights reserved.</a:t>
            </a:r>
            <a:endParaRPr lang="en-US" sz="788" i="1" dirty="0">
              <a:solidFill>
                <a:srgbClr val="2E2B21">
                  <a:lumMod val="90000"/>
                  <a:lumOff val="10000"/>
                </a:srgbClr>
              </a:solidFill>
            </a:endParaRPr>
          </a:p>
        </p:txBody>
      </p:sp>
      <p:sp>
        <p:nvSpPr>
          <p:cNvPr id="9" name="Slide Number Placeholder 8"/>
          <p:cNvSpPr>
            <a:spLocks noGrp="1"/>
          </p:cNvSpPr>
          <p:nvPr>
            <p:ph type="sldNum" sz="quarter" idx="12"/>
          </p:nvPr>
        </p:nvSpPr>
        <p:spPr/>
        <p:txBody>
          <a:bodyPr/>
          <a:lstStyle/>
          <a:p>
            <a:fld id="{FEE9C2EC-C493-E246-9EAB-66C95869FB0F}"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spTree>
    <p:extLst>
      <p:ext uri="{BB962C8B-B14F-4D97-AF65-F5344CB8AC3E}">
        <p14:creationId xmlns:p14="http://schemas.microsoft.com/office/powerpoint/2010/main" val="372767749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1817083-845E-4951-94AA-BAA27D1E6E93}" type="datetime1">
              <a:rPr lang="en-US" smtClean="0">
                <a:solidFill>
                  <a:srgbClr val="2E2B21">
                    <a:lumMod val="90000"/>
                    <a:lumOff val="10000"/>
                  </a:srgbClr>
                </a:solidFill>
              </a:rPr>
              <a:pPr/>
              <a:t>3/18/22</a:t>
            </a:fld>
            <a:endParaRPr lang="en-US" dirty="0">
              <a:solidFill>
                <a:srgbClr val="2E2B21">
                  <a:lumMod val="90000"/>
                  <a:lumOff val="10000"/>
                </a:srgbClr>
              </a:solidFill>
            </a:endParaRPr>
          </a:p>
        </p:txBody>
      </p:sp>
      <p:sp>
        <p:nvSpPr>
          <p:cNvPr id="4" name="Footer Placeholder 3"/>
          <p:cNvSpPr>
            <a:spLocks noGrp="1"/>
          </p:cNvSpPr>
          <p:nvPr>
            <p:ph type="ftr" sz="quarter" idx="11"/>
          </p:nvPr>
        </p:nvSpPr>
        <p:spPr/>
        <p:txBody>
          <a:bodyPr/>
          <a:lstStyle/>
          <a:p>
            <a:r>
              <a:rPr lang="en-US" dirty="0">
                <a:solidFill>
                  <a:srgbClr val="2E2B21">
                    <a:lumMod val="90000"/>
                    <a:lumOff val="10000"/>
                  </a:srgbClr>
                </a:solidFill>
              </a:rPr>
              <a:t>© National Association of State EMS Officials (NASEMSO). All rights reserved.</a:t>
            </a:r>
            <a:endParaRPr lang="en-US" sz="788" i="1" dirty="0">
              <a:solidFill>
                <a:srgbClr val="2E2B21">
                  <a:lumMod val="90000"/>
                  <a:lumOff val="10000"/>
                </a:srgbClr>
              </a:solidFill>
            </a:endParaRPr>
          </a:p>
        </p:txBody>
      </p:sp>
      <p:sp>
        <p:nvSpPr>
          <p:cNvPr id="5" name="Slide Number Placeholder 4"/>
          <p:cNvSpPr>
            <a:spLocks noGrp="1"/>
          </p:cNvSpPr>
          <p:nvPr>
            <p:ph type="sldNum" sz="quarter" idx="12"/>
          </p:nvPr>
        </p:nvSpPr>
        <p:spPr/>
        <p:txBody>
          <a:bodyPr/>
          <a:lstStyle/>
          <a:p>
            <a:fld id="{FEE9C2EC-C493-E246-9EAB-66C95869FB0F}"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spTree>
    <p:extLst>
      <p:ext uri="{BB962C8B-B14F-4D97-AF65-F5344CB8AC3E}">
        <p14:creationId xmlns:p14="http://schemas.microsoft.com/office/powerpoint/2010/main" val="117545668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70CEC3-D224-4A2A-98C2-E32FDE2CC4A3}" type="datetime1">
              <a:rPr lang="en-US" smtClean="0">
                <a:solidFill>
                  <a:srgbClr val="2E2B21">
                    <a:lumMod val="90000"/>
                    <a:lumOff val="10000"/>
                  </a:srgbClr>
                </a:solidFill>
              </a:rPr>
              <a:pPr/>
              <a:t>3/18/22</a:t>
            </a:fld>
            <a:endParaRPr lang="en-US" dirty="0">
              <a:solidFill>
                <a:srgbClr val="2E2B21">
                  <a:lumMod val="90000"/>
                  <a:lumOff val="10000"/>
                </a:srgbClr>
              </a:solidFill>
            </a:endParaRPr>
          </a:p>
        </p:txBody>
      </p:sp>
      <p:sp>
        <p:nvSpPr>
          <p:cNvPr id="3" name="Footer Placeholder 2"/>
          <p:cNvSpPr>
            <a:spLocks noGrp="1"/>
          </p:cNvSpPr>
          <p:nvPr>
            <p:ph type="ftr" sz="quarter" idx="11"/>
          </p:nvPr>
        </p:nvSpPr>
        <p:spPr/>
        <p:txBody>
          <a:bodyPr/>
          <a:lstStyle/>
          <a:p>
            <a:r>
              <a:rPr lang="en-US" dirty="0">
                <a:solidFill>
                  <a:srgbClr val="2E2B21">
                    <a:lumMod val="90000"/>
                    <a:lumOff val="10000"/>
                  </a:srgbClr>
                </a:solidFill>
              </a:rPr>
              <a:t>© National Association of State EMS Officials (NASEMSO). All rights reserved.</a:t>
            </a:r>
            <a:endParaRPr lang="en-US" sz="788" i="1" dirty="0">
              <a:solidFill>
                <a:srgbClr val="2E2B21">
                  <a:lumMod val="90000"/>
                  <a:lumOff val="10000"/>
                </a:srgbClr>
              </a:solidFill>
            </a:endParaRPr>
          </a:p>
        </p:txBody>
      </p:sp>
      <p:sp>
        <p:nvSpPr>
          <p:cNvPr id="4" name="Slide Number Placeholder 3"/>
          <p:cNvSpPr>
            <a:spLocks noGrp="1"/>
          </p:cNvSpPr>
          <p:nvPr>
            <p:ph type="sldNum" sz="quarter" idx="12"/>
          </p:nvPr>
        </p:nvSpPr>
        <p:spPr/>
        <p:txBody>
          <a:bodyPr/>
          <a:lstStyle/>
          <a:p>
            <a:fld id="{FEE9C2EC-C493-E246-9EAB-66C95869FB0F}"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spTree>
    <p:extLst>
      <p:ext uri="{BB962C8B-B14F-4D97-AF65-F5344CB8AC3E}">
        <p14:creationId xmlns:p14="http://schemas.microsoft.com/office/powerpoint/2010/main" val="174668472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760CD16-5799-4D2A-B91E-D4D27E355BF7}" type="datetime1">
              <a:rPr lang="en-US" smtClean="0">
                <a:solidFill>
                  <a:srgbClr val="2E2B21">
                    <a:lumMod val="90000"/>
                    <a:lumOff val="10000"/>
                  </a:srgbClr>
                </a:solidFill>
              </a:rPr>
              <a:pPr/>
              <a:t>3/18/22</a:t>
            </a:fld>
            <a:endParaRPr lang="en-US" dirty="0">
              <a:solidFill>
                <a:srgbClr val="2E2B21">
                  <a:lumMod val="90000"/>
                  <a:lumOff val="10000"/>
                </a:srgbClr>
              </a:solidFill>
            </a:endParaRPr>
          </a:p>
        </p:txBody>
      </p:sp>
      <p:sp>
        <p:nvSpPr>
          <p:cNvPr id="6" name="Footer Placeholder 5"/>
          <p:cNvSpPr>
            <a:spLocks noGrp="1"/>
          </p:cNvSpPr>
          <p:nvPr>
            <p:ph type="ftr" sz="quarter" idx="11"/>
          </p:nvPr>
        </p:nvSpPr>
        <p:spPr/>
        <p:txBody>
          <a:bodyPr/>
          <a:lstStyle/>
          <a:p>
            <a:r>
              <a:rPr lang="en-US" dirty="0">
                <a:solidFill>
                  <a:srgbClr val="2E2B21">
                    <a:lumMod val="90000"/>
                    <a:lumOff val="10000"/>
                  </a:srgbClr>
                </a:solidFill>
              </a:rPr>
              <a:t>© National Association of State EMS Officials (NASEMSO). All rights reserved.</a:t>
            </a:r>
            <a:endParaRPr lang="en-US" sz="788" i="1" dirty="0">
              <a:solidFill>
                <a:srgbClr val="2E2B21">
                  <a:lumMod val="90000"/>
                  <a:lumOff val="10000"/>
                </a:srgbClr>
              </a:solidFill>
            </a:endParaRPr>
          </a:p>
        </p:txBody>
      </p:sp>
      <p:sp>
        <p:nvSpPr>
          <p:cNvPr id="7" name="Slide Number Placeholder 6"/>
          <p:cNvSpPr>
            <a:spLocks noGrp="1"/>
          </p:cNvSpPr>
          <p:nvPr>
            <p:ph type="sldNum" sz="quarter" idx="12"/>
          </p:nvPr>
        </p:nvSpPr>
        <p:spPr/>
        <p:txBody>
          <a:bodyPr/>
          <a:lstStyle/>
          <a:p>
            <a:fld id="{FEE9C2EC-C493-E246-9EAB-66C95869FB0F}"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spTree>
    <p:extLst>
      <p:ext uri="{BB962C8B-B14F-4D97-AF65-F5344CB8AC3E}">
        <p14:creationId xmlns:p14="http://schemas.microsoft.com/office/powerpoint/2010/main" val="413488610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2">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D4C727C-1052-4DE8-BAA9-37C861DCD946}" type="datetime1">
              <a:rPr lang="en-US" smtClean="0">
                <a:solidFill>
                  <a:srgbClr val="2E2B21">
                    <a:lumMod val="90000"/>
                    <a:lumOff val="10000"/>
                  </a:srgbClr>
                </a:solidFill>
              </a:rPr>
              <a:pPr/>
              <a:t>3/18/22</a:t>
            </a:fld>
            <a:endParaRPr lang="en-US" dirty="0">
              <a:solidFill>
                <a:srgbClr val="2E2B21">
                  <a:lumMod val="90000"/>
                  <a:lumOff val="10000"/>
                </a:srgbClr>
              </a:solidFill>
            </a:endParaRPr>
          </a:p>
        </p:txBody>
      </p:sp>
      <p:sp>
        <p:nvSpPr>
          <p:cNvPr id="6" name="Footer Placeholder 5"/>
          <p:cNvSpPr>
            <a:spLocks noGrp="1"/>
          </p:cNvSpPr>
          <p:nvPr>
            <p:ph type="ftr" sz="quarter" idx="11"/>
          </p:nvPr>
        </p:nvSpPr>
        <p:spPr/>
        <p:txBody>
          <a:bodyPr/>
          <a:lstStyle/>
          <a:p>
            <a:r>
              <a:rPr lang="en-US" dirty="0">
                <a:solidFill>
                  <a:srgbClr val="2E2B21">
                    <a:lumMod val="90000"/>
                    <a:lumOff val="10000"/>
                  </a:srgbClr>
                </a:solidFill>
              </a:rPr>
              <a:t>© National Association of State EMS Officials (NASEMSO). All rights reserved.</a:t>
            </a:r>
            <a:endParaRPr lang="en-US" sz="788" i="1" dirty="0">
              <a:solidFill>
                <a:srgbClr val="2E2B21">
                  <a:lumMod val="90000"/>
                  <a:lumOff val="10000"/>
                </a:srgbClr>
              </a:solidFill>
            </a:endParaRPr>
          </a:p>
        </p:txBody>
      </p:sp>
      <p:sp>
        <p:nvSpPr>
          <p:cNvPr id="7" name="Slide Number Placeholder 6"/>
          <p:cNvSpPr>
            <a:spLocks noGrp="1"/>
          </p:cNvSpPr>
          <p:nvPr>
            <p:ph type="sldNum" sz="quarter" idx="12"/>
          </p:nvPr>
        </p:nvSpPr>
        <p:spPr/>
        <p:txBody>
          <a:bodyPr/>
          <a:lstStyle/>
          <a:p>
            <a:fld id="{FEE9C2EC-C493-E246-9EAB-66C95869FB0F}"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cxnSp>
        <p:nvCxnSpPr>
          <p:cNvPr id="9" name="Straight Connector 8"/>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277211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03B392-08F4-4AC4-A74B-B11891DE9FE8}" type="datetime1">
              <a:rPr lang="en-US" smtClean="0">
                <a:solidFill>
                  <a:srgbClr val="2E2B21">
                    <a:lumMod val="90000"/>
                    <a:lumOff val="10000"/>
                  </a:srgbClr>
                </a:solidFill>
              </a:rPr>
              <a:pPr/>
              <a:t>3/18/22</a:t>
            </a:fld>
            <a:endParaRPr lang="en-US" dirty="0">
              <a:solidFill>
                <a:srgbClr val="2E2B21">
                  <a:lumMod val="90000"/>
                  <a:lumOff val="10000"/>
                </a:srgbClr>
              </a:solidFill>
            </a:endParaRPr>
          </a:p>
        </p:txBody>
      </p:sp>
      <p:sp>
        <p:nvSpPr>
          <p:cNvPr id="5" name="Footer Placeholder 4"/>
          <p:cNvSpPr>
            <a:spLocks noGrp="1"/>
          </p:cNvSpPr>
          <p:nvPr>
            <p:ph type="ftr" sz="quarter" idx="11"/>
          </p:nvPr>
        </p:nvSpPr>
        <p:spPr/>
        <p:txBody>
          <a:bodyPr/>
          <a:lstStyle/>
          <a:p>
            <a:r>
              <a:rPr lang="en-US" dirty="0">
                <a:solidFill>
                  <a:srgbClr val="2E2B21">
                    <a:lumMod val="90000"/>
                    <a:lumOff val="10000"/>
                  </a:srgbClr>
                </a:solidFill>
              </a:rPr>
              <a:t>© National Association of State EMS Officials (NASEMSO). All rights reserved.</a:t>
            </a:r>
            <a:endParaRPr lang="en-US" sz="788" i="1" dirty="0">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FEE9C2EC-C493-E246-9EAB-66C95869FB0F}"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spTree>
    <p:extLst>
      <p:ext uri="{BB962C8B-B14F-4D97-AF65-F5344CB8AC3E}">
        <p14:creationId xmlns:p14="http://schemas.microsoft.com/office/powerpoint/2010/main" val="42018921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2" y="762000"/>
            <a:ext cx="5686425"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378DC4-5601-4DF5-BFF1-DD547CFA8C45}" type="datetime1">
              <a:rPr lang="en-US" smtClean="0">
                <a:solidFill>
                  <a:srgbClr val="2E2B21">
                    <a:lumMod val="90000"/>
                    <a:lumOff val="10000"/>
                  </a:srgbClr>
                </a:solidFill>
              </a:rPr>
              <a:pPr/>
              <a:t>3/18/22</a:t>
            </a:fld>
            <a:endParaRPr lang="en-US" dirty="0">
              <a:solidFill>
                <a:srgbClr val="2E2B21">
                  <a:lumMod val="90000"/>
                  <a:lumOff val="10000"/>
                </a:srgbClr>
              </a:solidFill>
            </a:endParaRPr>
          </a:p>
        </p:txBody>
      </p:sp>
      <p:sp>
        <p:nvSpPr>
          <p:cNvPr id="5" name="Footer Placeholder 4"/>
          <p:cNvSpPr>
            <a:spLocks noGrp="1"/>
          </p:cNvSpPr>
          <p:nvPr>
            <p:ph type="ftr" sz="quarter" idx="11"/>
          </p:nvPr>
        </p:nvSpPr>
        <p:spPr/>
        <p:txBody>
          <a:bodyPr/>
          <a:lstStyle/>
          <a:p>
            <a:r>
              <a:rPr lang="en-US" dirty="0">
                <a:solidFill>
                  <a:srgbClr val="2E2B21">
                    <a:lumMod val="90000"/>
                    <a:lumOff val="10000"/>
                  </a:srgbClr>
                </a:solidFill>
              </a:rPr>
              <a:t>© National Association of State EMS Officials (NASEMSO). All rights reserved.</a:t>
            </a:r>
            <a:endParaRPr lang="en-US" sz="788" i="1" dirty="0">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FEE9C2EC-C493-E246-9EAB-66C95869FB0F}"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cxnSp>
        <p:nvCxnSpPr>
          <p:cNvPr id="7" name="Straight Connector 6"/>
          <p:cNvCxnSpPr/>
          <p:nvPr/>
        </p:nvCxnSpPr>
        <p:spPr>
          <a:xfrm rot="5400000" flipV="1">
            <a:off x="7543800" y="17356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45777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0000"/>
                    <a:lumOff val="10000"/>
                  </a:schemeClr>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FFB2E7A7-4C4A-4F5F-B2A4-B854D244FCC6}" type="datetime1">
              <a:rPr lang="en-US" smtClean="0">
                <a:solidFill>
                  <a:srgbClr val="2E2B21">
                    <a:lumMod val="90000"/>
                    <a:lumOff val="10000"/>
                  </a:srgbClr>
                </a:solidFill>
              </a:rPr>
              <a:pPr/>
              <a:t>3/18/22</a:t>
            </a:fld>
            <a:endParaRPr lang="en-US" dirty="0">
              <a:solidFill>
                <a:srgbClr val="2E2B21">
                  <a:lumMod val="90000"/>
                  <a:lumOff val="10000"/>
                </a:srgbClr>
              </a:solidFill>
            </a:endParaRPr>
          </a:p>
        </p:txBody>
      </p:sp>
      <p:sp>
        <p:nvSpPr>
          <p:cNvPr id="5" name="Footer Placeholder 4"/>
          <p:cNvSpPr>
            <a:spLocks noGrp="1"/>
          </p:cNvSpPr>
          <p:nvPr>
            <p:ph type="ftr" sz="quarter" idx="11"/>
          </p:nvPr>
        </p:nvSpPr>
        <p:spPr/>
        <p:txBody>
          <a:bodyPr/>
          <a:lstStyle/>
          <a:p>
            <a:r>
              <a:rPr lang="en-US" dirty="0">
                <a:solidFill>
                  <a:srgbClr val="2E2B21">
                    <a:lumMod val="90000"/>
                    <a:lumOff val="10000"/>
                  </a:srgbClr>
                </a:solidFill>
              </a:rPr>
              <a:t>© National Association of State EMS Officials (NASEMSO). All rights reserved.</a:t>
            </a:r>
            <a:endParaRPr lang="en-US" sz="788" i="1" dirty="0">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FEE9C2EC-C493-E246-9EAB-66C95869FB0F}"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cxnSp>
        <p:nvCxnSpPr>
          <p:cNvPr id="8" name="Straight Connector 7"/>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226143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80DC26-B629-49FC-B4F3-05E9E1FCD1E8}" type="datetime1">
              <a:rPr lang="en-US" smtClean="0">
                <a:solidFill>
                  <a:srgbClr val="2E2B21">
                    <a:lumMod val="90000"/>
                    <a:lumOff val="10000"/>
                  </a:srgbClr>
                </a:solidFill>
              </a:rPr>
              <a:pPr/>
              <a:t>3/18/22</a:t>
            </a:fld>
            <a:endParaRPr lang="en-US" dirty="0">
              <a:solidFill>
                <a:srgbClr val="2E2B21">
                  <a:lumMod val="90000"/>
                  <a:lumOff val="10000"/>
                </a:srgbClr>
              </a:solidFill>
            </a:endParaRPr>
          </a:p>
        </p:txBody>
      </p:sp>
      <p:sp>
        <p:nvSpPr>
          <p:cNvPr id="5" name="Footer Placeholder 4"/>
          <p:cNvSpPr>
            <a:spLocks noGrp="1"/>
          </p:cNvSpPr>
          <p:nvPr>
            <p:ph type="ftr" sz="quarter" idx="11"/>
          </p:nvPr>
        </p:nvSpPr>
        <p:spPr/>
        <p:txBody>
          <a:bodyPr/>
          <a:lstStyle/>
          <a:p>
            <a:r>
              <a:rPr lang="en-US" dirty="0">
                <a:solidFill>
                  <a:srgbClr val="2E2B21">
                    <a:lumMod val="90000"/>
                    <a:lumOff val="10000"/>
                  </a:srgbClr>
                </a:solidFill>
              </a:rPr>
              <a:t>© National Association of State EMS Officials (NASEMSO). All rights reserved.</a:t>
            </a:r>
            <a:endParaRPr lang="en-US" sz="788" i="1" dirty="0">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FEE9C2EC-C493-E246-9EAB-66C95869FB0F}"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spTree>
    <p:extLst>
      <p:ext uri="{BB962C8B-B14F-4D97-AF65-F5344CB8AC3E}">
        <p14:creationId xmlns:p14="http://schemas.microsoft.com/office/powerpoint/2010/main" val="120013644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9144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B54C2C9-DA21-4503-BF37-2FD27849ABB3}" type="datetime1">
              <a:rPr lang="en-US" smtClean="0">
                <a:solidFill>
                  <a:srgbClr val="2E2B21">
                    <a:lumMod val="90000"/>
                    <a:lumOff val="10000"/>
                  </a:srgbClr>
                </a:solidFill>
              </a:rPr>
              <a:pPr/>
              <a:t>3/18/22</a:t>
            </a:fld>
            <a:endParaRPr lang="en-US" dirty="0">
              <a:solidFill>
                <a:srgbClr val="2E2B21">
                  <a:lumMod val="90000"/>
                  <a:lumOff val="10000"/>
                </a:srgbClr>
              </a:solidFill>
            </a:endParaRPr>
          </a:p>
        </p:txBody>
      </p:sp>
      <p:sp>
        <p:nvSpPr>
          <p:cNvPr id="5" name="Footer Placeholder 4"/>
          <p:cNvSpPr>
            <a:spLocks noGrp="1"/>
          </p:cNvSpPr>
          <p:nvPr>
            <p:ph type="ftr" sz="quarter" idx="11"/>
          </p:nvPr>
        </p:nvSpPr>
        <p:spPr/>
        <p:txBody>
          <a:bodyPr/>
          <a:lstStyle/>
          <a:p>
            <a:r>
              <a:rPr lang="en-US" dirty="0">
                <a:solidFill>
                  <a:srgbClr val="2E2B21">
                    <a:lumMod val="90000"/>
                    <a:lumOff val="10000"/>
                  </a:srgbClr>
                </a:solidFill>
              </a:rPr>
              <a:t>© National Association of State EMS Officials (NASEMSO). All rights reserved.</a:t>
            </a:r>
            <a:endParaRPr lang="en-US" sz="788" i="1" dirty="0">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FEE9C2EC-C493-E246-9EAB-66C95869FB0F}"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cxnSp>
        <p:nvCxnSpPr>
          <p:cNvPr id="8" name="Straight Connector 7"/>
          <p:cNvCxnSpPr/>
          <p:nvPr/>
        </p:nvCxnSpPr>
        <p:spPr>
          <a:xfrm flipV="1">
            <a:off x="629013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4716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0CE45622-68BF-4367-AC67-A650D61AED63}" type="datetime1">
              <a:rPr lang="en-US" altLang="en-US" smtClean="0">
                <a:solidFill>
                  <a:srgbClr val="FFFFFF"/>
                </a:solidFill>
              </a:rPr>
              <a:t>3/18/22</a:t>
            </a:fld>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r>
              <a:rPr lang="en-US" altLang="en-US">
                <a:solidFill>
                  <a:srgbClr val="FFFFFF"/>
                </a:solidFill>
              </a:rPr>
              <a:t>© National Association of State EMS Officials (NASEMSO). All rights reserved.</a:t>
            </a:r>
          </a:p>
        </p:txBody>
      </p:sp>
      <p:sp>
        <p:nvSpPr>
          <p:cNvPr id="5" name="Slide Number Placeholder 4"/>
          <p:cNvSpPr>
            <a:spLocks noGrp="1"/>
          </p:cNvSpPr>
          <p:nvPr>
            <p:ph type="sldNum" sz="quarter" idx="12"/>
          </p:nvPr>
        </p:nvSpPr>
        <p:spPr/>
        <p:txBody>
          <a:bodyPr/>
          <a:lstStyle>
            <a:lvl1pPr>
              <a:defRPr/>
            </a:lvl1pPr>
          </a:lstStyle>
          <a:p>
            <a:fld id="{0AE37321-D4CE-44F8-AAB1-EF7665B5E70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57353366"/>
      </p:ext>
    </p:extLst>
  </p:cSld>
  <p:clrMapOvr>
    <a:masterClrMapping/>
  </p:clrMapOvr>
  <p:transition>
    <p:random/>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65EDD5-CEEB-44DA-BFFB-587A5B452DAD}" type="datetime1">
              <a:rPr lang="en-US" smtClean="0">
                <a:solidFill>
                  <a:srgbClr val="2E2B21">
                    <a:lumMod val="90000"/>
                    <a:lumOff val="10000"/>
                  </a:srgbClr>
                </a:solidFill>
              </a:rPr>
              <a:pPr/>
              <a:t>3/18/22</a:t>
            </a:fld>
            <a:endParaRPr lang="en-US" dirty="0">
              <a:solidFill>
                <a:srgbClr val="2E2B21">
                  <a:lumMod val="90000"/>
                  <a:lumOff val="10000"/>
                </a:srgbClr>
              </a:solidFill>
            </a:endParaRPr>
          </a:p>
        </p:txBody>
      </p:sp>
      <p:sp>
        <p:nvSpPr>
          <p:cNvPr id="6" name="Footer Placeholder 5"/>
          <p:cNvSpPr>
            <a:spLocks noGrp="1"/>
          </p:cNvSpPr>
          <p:nvPr>
            <p:ph type="ftr" sz="quarter" idx="11"/>
          </p:nvPr>
        </p:nvSpPr>
        <p:spPr/>
        <p:txBody>
          <a:bodyPr/>
          <a:lstStyle/>
          <a:p>
            <a:r>
              <a:rPr lang="en-US" dirty="0">
                <a:solidFill>
                  <a:srgbClr val="2E2B21">
                    <a:lumMod val="90000"/>
                    <a:lumOff val="10000"/>
                  </a:srgbClr>
                </a:solidFill>
              </a:rPr>
              <a:t>© National Association of State EMS Officials (NASEMSO). All rights reserved.</a:t>
            </a:r>
            <a:endParaRPr lang="en-US" sz="788" i="1" dirty="0">
              <a:solidFill>
                <a:srgbClr val="2E2B21">
                  <a:lumMod val="90000"/>
                  <a:lumOff val="10000"/>
                </a:srgbClr>
              </a:solidFill>
            </a:endParaRPr>
          </a:p>
        </p:txBody>
      </p:sp>
      <p:sp>
        <p:nvSpPr>
          <p:cNvPr id="7" name="Slide Number Placeholder 6"/>
          <p:cNvSpPr>
            <a:spLocks noGrp="1"/>
          </p:cNvSpPr>
          <p:nvPr>
            <p:ph type="sldNum" sz="quarter" idx="12"/>
          </p:nvPr>
        </p:nvSpPr>
        <p:spPr/>
        <p:txBody>
          <a:bodyPr/>
          <a:lstStyle/>
          <a:p>
            <a:fld id="{FEE9C2EC-C493-E246-9EAB-66C95869FB0F}"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spTree>
    <p:extLst>
      <p:ext uri="{BB962C8B-B14F-4D97-AF65-F5344CB8AC3E}">
        <p14:creationId xmlns:p14="http://schemas.microsoft.com/office/powerpoint/2010/main" val="122812467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2">
                    <a:lumMod val="75000"/>
                  </a:schemeClr>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2">
                    <a:lumMod val="75000"/>
                  </a:schemeClr>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0A2E29-2540-4E36-81CB-9B0968EDD9AE}" type="datetime1">
              <a:rPr lang="en-US" smtClean="0">
                <a:solidFill>
                  <a:srgbClr val="2E2B21">
                    <a:lumMod val="90000"/>
                    <a:lumOff val="10000"/>
                  </a:srgbClr>
                </a:solidFill>
              </a:rPr>
              <a:pPr/>
              <a:t>3/18/22</a:t>
            </a:fld>
            <a:endParaRPr lang="en-US" dirty="0">
              <a:solidFill>
                <a:srgbClr val="2E2B21">
                  <a:lumMod val="90000"/>
                  <a:lumOff val="10000"/>
                </a:srgbClr>
              </a:solidFill>
            </a:endParaRPr>
          </a:p>
        </p:txBody>
      </p:sp>
      <p:sp>
        <p:nvSpPr>
          <p:cNvPr id="8" name="Footer Placeholder 7"/>
          <p:cNvSpPr>
            <a:spLocks noGrp="1"/>
          </p:cNvSpPr>
          <p:nvPr>
            <p:ph type="ftr" sz="quarter" idx="11"/>
          </p:nvPr>
        </p:nvSpPr>
        <p:spPr/>
        <p:txBody>
          <a:bodyPr/>
          <a:lstStyle/>
          <a:p>
            <a:r>
              <a:rPr lang="en-US" dirty="0">
                <a:solidFill>
                  <a:srgbClr val="2E2B21">
                    <a:lumMod val="90000"/>
                    <a:lumOff val="10000"/>
                  </a:srgbClr>
                </a:solidFill>
              </a:rPr>
              <a:t>© National Association of State EMS Officials (NASEMSO). All rights reserved.</a:t>
            </a:r>
            <a:endParaRPr lang="en-US" sz="788" i="1" dirty="0">
              <a:solidFill>
                <a:srgbClr val="2E2B21">
                  <a:lumMod val="90000"/>
                  <a:lumOff val="10000"/>
                </a:srgbClr>
              </a:solidFill>
            </a:endParaRPr>
          </a:p>
        </p:txBody>
      </p:sp>
      <p:sp>
        <p:nvSpPr>
          <p:cNvPr id="9" name="Slide Number Placeholder 8"/>
          <p:cNvSpPr>
            <a:spLocks noGrp="1"/>
          </p:cNvSpPr>
          <p:nvPr>
            <p:ph type="sldNum" sz="quarter" idx="12"/>
          </p:nvPr>
        </p:nvSpPr>
        <p:spPr/>
        <p:txBody>
          <a:bodyPr/>
          <a:lstStyle/>
          <a:p>
            <a:fld id="{FEE9C2EC-C493-E246-9EAB-66C95869FB0F}"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spTree>
    <p:extLst>
      <p:ext uri="{BB962C8B-B14F-4D97-AF65-F5344CB8AC3E}">
        <p14:creationId xmlns:p14="http://schemas.microsoft.com/office/powerpoint/2010/main" val="1110097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1817083-845E-4951-94AA-BAA27D1E6E93}" type="datetime1">
              <a:rPr lang="en-US" smtClean="0">
                <a:solidFill>
                  <a:srgbClr val="2E2B21">
                    <a:lumMod val="90000"/>
                    <a:lumOff val="10000"/>
                  </a:srgbClr>
                </a:solidFill>
              </a:rPr>
              <a:pPr/>
              <a:t>3/18/22</a:t>
            </a:fld>
            <a:endParaRPr lang="en-US" dirty="0">
              <a:solidFill>
                <a:srgbClr val="2E2B21">
                  <a:lumMod val="90000"/>
                  <a:lumOff val="10000"/>
                </a:srgbClr>
              </a:solidFill>
            </a:endParaRPr>
          </a:p>
        </p:txBody>
      </p:sp>
      <p:sp>
        <p:nvSpPr>
          <p:cNvPr id="4" name="Footer Placeholder 3"/>
          <p:cNvSpPr>
            <a:spLocks noGrp="1"/>
          </p:cNvSpPr>
          <p:nvPr>
            <p:ph type="ftr" sz="quarter" idx="11"/>
          </p:nvPr>
        </p:nvSpPr>
        <p:spPr/>
        <p:txBody>
          <a:bodyPr/>
          <a:lstStyle/>
          <a:p>
            <a:r>
              <a:rPr lang="en-US" dirty="0">
                <a:solidFill>
                  <a:srgbClr val="2E2B21">
                    <a:lumMod val="90000"/>
                    <a:lumOff val="10000"/>
                  </a:srgbClr>
                </a:solidFill>
              </a:rPr>
              <a:t>© National Association of State EMS Officials (NASEMSO). All rights reserved.</a:t>
            </a:r>
            <a:endParaRPr lang="en-US" sz="788" i="1" dirty="0">
              <a:solidFill>
                <a:srgbClr val="2E2B21">
                  <a:lumMod val="90000"/>
                  <a:lumOff val="10000"/>
                </a:srgbClr>
              </a:solidFill>
            </a:endParaRPr>
          </a:p>
        </p:txBody>
      </p:sp>
      <p:sp>
        <p:nvSpPr>
          <p:cNvPr id="5" name="Slide Number Placeholder 4"/>
          <p:cNvSpPr>
            <a:spLocks noGrp="1"/>
          </p:cNvSpPr>
          <p:nvPr>
            <p:ph type="sldNum" sz="quarter" idx="12"/>
          </p:nvPr>
        </p:nvSpPr>
        <p:spPr/>
        <p:txBody>
          <a:bodyPr/>
          <a:lstStyle/>
          <a:p>
            <a:fld id="{FEE9C2EC-C493-E246-9EAB-66C95869FB0F}"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spTree>
    <p:extLst>
      <p:ext uri="{BB962C8B-B14F-4D97-AF65-F5344CB8AC3E}">
        <p14:creationId xmlns:p14="http://schemas.microsoft.com/office/powerpoint/2010/main" val="96303060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70CEC3-D224-4A2A-98C2-E32FDE2CC4A3}" type="datetime1">
              <a:rPr lang="en-US" smtClean="0">
                <a:solidFill>
                  <a:srgbClr val="2E2B21">
                    <a:lumMod val="90000"/>
                    <a:lumOff val="10000"/>
                  </a:srgbClr>
                </a:solidFill>
              </a:rPr>
              <a:pPr/>
              <a:t>3/18/22</a:t>
            </a:fld>
            <a:endParaRPr lang="en-US" dirty="0">
              <a:solidFill>
                <a:srgbClr val="2E2B21">
                  <a:lumMod val="90000"/>
                  <a:lumOff val="10000"/>
                </a:srgbClr>
              </a:solidFill>
            </a:endParaRPr>
          </a:p>
        </p:txBody>
      </p:sp>
      <p:sp>
        <p:nvSpPr>
          <p:cNvPr id="3" name="Footer Placeholder 2"/>
          <p:cNvSpPr>
            <a:spLocks noGrp="1"/>
          </p:cNvSpPr>
          <p:nvPr>
            <p:ph type="ftr" sz="quarter" idx="11"/>
          </p:nvPr>
        </p:nvSpPr>
        <p:spPr/>
        <p:txBody>
          <a:bodyPr/>
          <a:lstStyle/>
          <a:p>
            <a:r>
              <a:rPr lang="en-US" dirty="0">
                <a:solidFill>
                  <a:srgbClr val="2E2B21">
                    <a:lumMod val="90000"/>
                    <a:lumOff val="10000"/>
                  </a:srgbClr>
                </a:solidFill>
              </a:rPr>
              <a:t>© National Association of State EMS Officials (NASEMSO). All rights reserved.</a:t>
            </a:r>
            <a:endParaRPr lang="en-US" sz="788" i="1" dirty="0">
              <a:solidFill>
                <a:srgbClr val="2E2B21">
                  <a:lumMod val="90000"/>
                  <a:lumOff val="10000"/>
                </a:srgbClr>
              </a:solidFill>
            </a:endParaRPr>
          </a:p>
        </p:txBody>
      </p:sp>
      <p:sp>
        <p:nvSpPr>
          <p:cNvPr id="4" name="Slide Number Placeholder 3"/>
          <p:cNvSpPr>
            <a:spLocks noGrp="1"/>
          </p:cNvSpPr>
          <p:nvPr>
            <p:ph type="sldNum" sz="quarter" idx="12"/>
          </p:nvPr>
        </p:nvSpPr>
        <p:spPr/>
        <p:txBody>
          <a:bodyPr/>
          <a:lstStyle/>
          <a:p>
            <a:fld id="{FEE9C2EC-C493-E246-9EAB-66C95869FB0F}"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spTree>
    <p:extLst>
      <p:ext uri="{BB962C8B-B14F-4D97-AF65-F5344CB8AC3E}">
        <p14:creationId xmlns:p14="http://schemas.microsoft.com/office/powerpoint/2010/main" val="59927897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760CD16-5799-4D2A-B91E-D4D27E355BF7}" type="datetime1">
              <a:rPr lang="en-US" smtClean="0">
                <a:solidFill>
                  <a:srgbClr val="2E2B21">
                    <a:lumMod val="90000"/>
                    <a:lumOff val="10000"/>
                  </a:srgbClr>
                </a:solidFill>
              </a:rPr>
              <a:pPr/>
              <a:t>3/18/22</a:t>
            </a:fld>
            <a:endParaRPr lang="en-US" dirty="0">
              <a:solidFill>
                <a:srgbClr val="2E2B21">
                  <a:lumMod val="90000"/>
                  <a:lumOff val="10000"/>
                </a:srgbClr>
              </a:solidFill>
            </a:endParaRPr>
          </a:p>
        </p:txBody>
      </p:sp>
      <p:sp>
        <p:nvSpPr>
          <p:cNvPr id="6" name="Footer Placeholder 5"/>
          <p:cNvSpPr>
            <a:spLocks noGrp="1"/>
          </p:cNvSpPr>
          <p:nvPr>
            <p:ph type="ftr" sz="quarter" idx="11"/>
          </p:nvPr>
        </p:nvSpPr>
        <p:spPr/>
        <p:txBody>
          <a:bodyPr/>
          <a:lstStyle/>
          <a:p>
            <a:r>
              <a:rPr lang="en-US" dirty="0">
                <a:solidFill>
                  <a:srgbClr val="2E2B21">
                    <a:lumMod val="90000"/>
                    <a:lumOff val="10000"/>
                  </a:srgbClr>
                </a:solidFill>
              </a:rPr>
              <a:t>© National Association of State EMS Officials (NASEMSO). All rights reserved.</a:t>
            </a:r>
            <a:endParaRPr lang="en-US" sz="788" i="1" dirty="0">
              <a:solidFill>
                <a:srgbClr val="2E2B21">
                  <a:lumMod val="90000"/>
                  <a:lumOff val="10000"/>
                </a:srgbClr>
              </a:solidFill>
            </a:endParaRPr>
          </a:p>
        </p:txBody>
      </p:sp>
      <p:sp>
        <p:nvSpPr>
          <p:cNvPr id="7" name="Slide Number Placeholder 6"/>
          <p:cNvSpPr>
            <a:spLocks noGrp="1"/>
          </p:cNvSpPr>
          <p:nvPr>
            <p:ph type="sldNum" sz="quarter" idx="12"/>
          </p:nvPr>
        </p:nvSpPr>
        <p:spPr/>
        <p:txBody>
          <a:bodyPr/>
          <a:lstStyle/>
          <a:p>
            <a:fld id="{FEE9C2EC-C493-E246-9EAB-66C95869FB0F}"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spTree>
    <p:extLst>
      <p:ext uri="{BB962C8B-B14F-4D97-AF65-F5344CB8AC3E}">
        <p14:creationId xmlns:p14="http://schemas.microsoft.com/office/powerpoint/2010/main" val="419267156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2">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D4C727C-1052-4DE8-BAA9-37C861DCD946}" type="datetime1">
              <a:rPr lang="en-US" smtClean="0">
                <a:solidFill>
                  <a:srgbClr val="2E2B21">
                    <a:lumMod val="90000"/>
                    <a:lumOff val="10000"/>
                  </a:srgbClr>
                </a:solidFill>
              </a:rPr>
              <a:pPr/>
              <a:t>3/18/22</a:t>
            </a:fld>
            <a:endParaRPr lang="en-US" dirty="0">
              <a:solidFill>
                <a:srgbClr val="2E2B21">
                  <a:lumMod val="90000"/>
                  <a:lumOff val="10000"/>
                </a:srgbClr>
              </a:solidFill>
            </a:endParaRPr>
          </a:p>
        </p:txBody>
      </p:sp>
      <p:sp>
        <p:nvSpPr>
          <p:cNvPr id="6" name="Footer Placeholder 5"/>
          <p:cNvSpPr>
            <a:spLocks noGrp="1"/>
          </p:cNvSpPr>
          <p:nvPr>
            <p:ph type="ftr" sz="quarter" idx="11"/>
          </p:nvPr>
        </p:nvSpPr>
        <p:spPr/>
        <p:txBody>
          <a:bodyPr/>
          <a:lstStyle/>
          <a:p>
            <a:r>
              <a:rPr lang="en-US" dirty="0">
                <a:solidFill>
                  <a:srgbClr val="2E2B21">
                    <a:lumMod val="90000"/>
                    <a:lumOff val="10000"/>
                  </a:srgbClr>
                </a:solidFill>
              </a:rPr>
              <a:t>© National Association of State EMS Officials (NASEMSO). All rights reserved.</a:t>
            </a:r>
            <a:endParaRPr lang="en-US" sz="788" i="1" dirty="0">
              <a:solidFill>
                <a:srgbClr val="2E2B21">
                  <a:lumMod val="90000"/>
                  <a:lumOff val="10000"/>
                </a:srgbClr>
              </a:solidFill>
            </a:endParaRPr>
          </a:p>
        </p:txBody>
      </p:sp>
      <p:sp>
        <p:nvSpPr>
          <p:cNvPr id="7" name="Slide Number Placeholder 6"/>
          <p:cNvSpPr>
            <a:spLocks noGrp="1"/>
          </p:cNvSpPr>
          <p:nvPr>
            <p:ph type="sldNum" sz="quarter" idx="12"/>
          </p:nvPr>
        </p:nvSpPr>
        <p:spPr/>
        <p:txBody>
          <a:bodyPr/>
          <a:lstStyle/>
          <a:p>
            <a:fld id="{FEE9C2EC-C493-E246-9EAB-66C95869FB0F}"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cxnSp>
        <p:nvCxnSpPr>
          <p:cNvPr id="9" name="Straight Connector 8"/>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30363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03B392-08F4-4AC4-A74B-B11891DE9FE8}" type="datetime1">
              <a:rPr lang="en-US" smtClean="0">
                <a:solidFill>
                  <a:srgbClr val="2E2B21">
                    <a:lumMod val="90000"/>
                    <a:lumOff val="10000"/>
                  </a:srgbClr>
                </a:solidFill>
              </a:rPr>
              <a:pPr/>
              <a:t>3/18/22</a:t>
            </a:fld>
            <a:endParaRPr lang="en-US" dirty="0">
              <a:solidFill>
                <a:srgbClr val="2E2B21">
                  <a:lumMod val="90000"/>
                  <a:lumOff val="10000"/>
                </a:srgbClr>
              </a:solidFill>
            </a:endParaRPr>
          </a:p>
        </p:txBody>
      </p:sp>
      <p:sp>
        <p:nvSpPr>
          <p:cNvPr id="5" name="Footer Placeholder 4"/>
          <p:cNvSpPr>
            <a:spLocks noGrp="1"/>
          </p:cNvSpPr>
          <p:nvPr>
            <p:ph type="ftr" sz="quarter" idx="11"/>
          </p:nvPr>
        </p:nvSpPr>
        <p:spPr/>
        <p:txBody>
          <a:bodyPr/>
          <a:lstStyle/>
          <a:p>
            <a:r>
              <a:rPr lang="en-US" dirty="0">
                <a:solidFill>
                  <a:srgbClr val="2E2B21">
                    <a:lumMod val="90000"/>
                    <a:lumOff val="10000"/>
                  </a:srgbClr>
                </a:solidFill>
              </a:rPr>
              <a:t>© National Association of State EMS Officials (NASEMSO). All rights reserved.</a:t>
            </a:r>
            <a:endParaRPr lang="en-US" sz="788" i="1" dirty="0">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FEE9C2EC-C493-E246-9EAB-66C95869FB0F}"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spTree>
    <p:extLst>
      <p:ext uri="{BB962C8B-B14F-4D97-AF65-F5344CB8AC3E}">
        <p14:creationId xmlns:p14="http://schemas.microsoft.com/office/powerpoint/2010/main" val="404286062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2" y="762000"/>
            <a:ext cx="5686425"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378DC4-5601-4DF5-BFF1-DD547CFA8C45}" type="datetime1">
              <a:rPr lang="en-US" smtClean="0">
                <a:solidFill>
                  <a:srgbClr val="2E2B21">
                    <a:lumMod val="90000"/>
                    <a:lumOff val="10000"/>
                  </a:srgbClr>
                </a:solidFill>
              </a:rPr>
              <a:pPr/>
              <a:t>3/18/22</a:t>
            </a:fld>
            <a:endParaRPr lang="en-US" dirty="0">
              <a:solidFill>
                <a:srgbClr val="2E2B21">
                  <a:lumMod val="90000"/>
                  <a:lumOff val="10000"/>
                </a:srgbClr>
              </a:solidFill>
            </a:endParaRPr>
          </a:p>
        </p:txBody>
      </p:sp>
      <p:sp>
        <p:nvSpPr>
          <p:cNvPr id="5" name="Footer Placeholder 4"/>
          <p:cNvSpPr>
            <a:spLocks noGrp="1"/>
          </p:cNvSpPr>
          <p:nvPr>
            <p:ph type="ftr" sz="quarter" idx="11"/>
          </p:nvPr>
        </p:nvSpPr>
        <p:spPr/>
        <p:txBody>
          <a:bodyPr/>
          <a:lstStyle/>
          <a:p>
            <a:r>
              <a:rPr lang="en-US" dirty="0">
                <a:solidFill>
                  <a:srgbClr val="2E2B21">
                    <a:lumMod val="90000"/>
                    <a:lumOff val="10000"/>
                  </a:srgbClr>
                </a:solidFill>
              </a:rPr>
              <a:t>© National Association of State EMS Officials (NASEMSO). All rights reserved.</a:t>
            </a:r>
            <a:endParaRPr lang="en-US" sz="788" i="1" dirty="0">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FEE9C2EC-C493-E246-9EAB-66C95869FB0F}"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cxnSp>
        <p:nvCxnSpPr>
          <p:cNvPr id="7" name="Straight Connector 6"/>
          <p:cNvCxnSpPr/>
          <p:nvPr/>
        </p:nvCxnSpPr>
        <p:spPr>
          <a:xfrm rot="5400000" flipV="1">
            <a:off x="7543800" y="17356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849181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0000"/>
                    <a:lumOff val="10000"/>
                  </a:schemeClr>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FFB2E7A7-4C4A-4F5F-B2A4-B854D244FCC6}" type="datetime1">
              <a:rPr lang="en-US" smtClean="0">
                <a:solidFill>
                  <a:srgbClr val="2E2B21">
                    <a:lumMod val="90000"/>
                    <a:lumOff val="10000"/>
                  </a:srgbClr>
                </a:solidFill>
              </a:rPr>
              <a:pPr/>
              <a:t>3/18/22</a:t>
            </a:fld>
            <a:endParaRPr lang="en-US" dirty="0">
              <a:solidFill>
                <a:srgbClr val="2E2B21">
                  <a:lumMod val="90000"/>
                  <a:lumOff val="10000"/>
                </a:srgbClr>
              </a:solidFill>
            </a:endParaRPr>
          </a:p>
        </p:txBody>
      </p:sp>
      <p:sp>
        <p:nvSpPr>
          <p:cNvPr id="5" name="Footer Placeholder 4"/>
          <p:cNvSpPr>
            <a:spLocks noGrp="1"/>
          </p:cNvSpPr>
          <p:nvPr>
            <p:ph type="ftr" sz="quarter" idx="11"/>
          </p:nvPr>
        </p:nvSpPr>
        <p:spPr/>
        <p:txBody>
          <a:bodyPr/>
          <a:lstStyle/>
          <a:p>
            <a:r>
              <a:rPr lang="en-US" dirty="0">
                <a:solidFill>
                  <a:srgbClr val="2E2B21">
                    <a:lumMod val="90000"/>
                    <a:lumOff val="10000"/>
                  </a:srgbClr>
                </a:solidFill>
              </a:rPr>
              <a:t>© National Association of State EMS Officials (NASEMSO). All rights reserved.</a:t>
            </a:r>
            <a:endParaRPr lang="en-US" sz="788" i="1" dirty="0">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FEE9C2EC-C493-E246-9EAB-66C95869FB0F}"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cxnSp>
        <p:nvCxnSpPr>
          <p:cNvPr id="8" name="Straight Connector 7"/>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964884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80DC26-B629-49FC-B4F3-05E9E1FCD1E8}" type="datetime1">
              <a:rPr lang="en-US" smtClean="0">
                <a:solidFill>
                  <a:srgbClr val="2E2B21">
                    <a:lumMod val="90000"/>
                    <a:lumOff val="10000"/>
                  </a:srgbClr>
                </a:solidFill>
              </a:rPr>
              <a:pPr/>
              <a:t>3/18/22</a:t>
            </a:fld>
            <a:endParaRPr lang="en-US" dirty="0">
              <a:solidFill>
                <a:srgbClr val="2E2B21">
                  <a:lumMod val="90000"/>
                  <a:lumOff val="10000"/>
                </a:srgbClr>
              </a:solidFill>
            </a:endParaRPr>
          </a:p>
        </p:txBody>
      </p:sp>
      <p:sp>
        <p:nvSpPr>
          <p:cNvPr id="5" name="Footer Placeholder 4"/>
          <p:cNvSpPr>
            <a:spLocks noGrp="1"/>
          </p:cNvSpPr>
          <p:nvPr>
            <p:ph type="ftr" sz="quarter" idx="11"/>
          </p:nvPr>
        </p:nvSpPr>
        <p:spPr/>
        <p:txBody>
          <a:bodyPr/>
          <a:lstStyle/>
          <a:p>
            <a:r>
              <a:rPr lang="en-US" dirty="0">
                <a:solidFill>
                  <a:srgbClr val="2E2B21">
                    <a:lumMod val="90000"/>
                    <a:lumOff val="10000"/>
                  </a:srgbClr>
                </a:solidFill>
              </a:rPr>
              <a:t>© National Association of State EMS Officials (NASEMSO). All rights reserved.</a:t>
            </a:r>
            <a:endParaRPr lang="en-US" sz="788" i="1" dirty="0">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FEE9C2EC-C493-E246-9EAB-66C95869FB0F}"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spTree>
    <p:extLst>
      <p:ext uri="{BB962C8B-B14F-4D97-AF65-F5344CB8AC3E}">
        <p14:creationId xmlns:p14="http://schemas.microsoft.com/office/powerpoint/2010/main" val="305521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9577690C-08CF-4FC2-BDA7-2301C3681739}" type="datetime1">
              <a:rPr lang="en-US" altLang="en-US" smtClean="0">
                <a:solidFill>
                  <a:srgbClr val="FFFFFF"/>
                </a:solidFill>
              </a:rPr>
              <a:t>3/18/22</a:t>
            </a:fld>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r>
              <a:rPr lang="en-US" altLang="en-US">
                <a:solidFill>
                  <a:srgbClr val="FFFFFF"/>
                </a:solidFill>
              </a:rPr>
              <a:t>© National Association of State EMS Officials (NASEMSO). All rights reserved.</a:t>
            </a:r>
          </a:p>
        </p:txBody>
      </p:sp>
      <p:sp>
        <p:nvSpPr>
          <p:cNvPr id="4" name="Slide Number Placeholder 3"/>
          <p:cNvSpPr>
            <a:spLocks noGrp="1"/>
          </p:cNvSpPr>
          <p:nvPr>
            <p:ph type="sldNum" sz="quarter" idx="12"/>
          </p:nvPr>
        </p:nvSpPr>
        <p:spPr/>
        <p:txBody>
          <a:bodyPr/>
          <a:lstStyle>
            <a:lvl1pPr>
              <a:defRPr/>
            </a:lvl1pPr>
          </a:lstStyle>
          <a:p>
            <a:fld id="{FB18CD98-6E32-4FBE-8A5E-6E170E07E10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44900931"/>
      </p:ext>
    </p:extLst>
  </p:cSld>
  <p:clrMapOvr>
    <a:masterClrMapping/>
  </p:clrMapOvr>
  <p:transition>
    <p:random/>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9144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B54C2C9-DA21-4503-BF37-2FD27849ABB3}" type="datetime1">
              <a:rPr lang="en-US" smtClean="0">
                <a:solidFill>
                  <a:srgbClr val="2E2B21">
                    <a:lumMod val="90000"/>
                    <a:lumOff val="10000"/>
                  </a:srgbClr>
                </a:solidFill>
              </a:rPr>
              <a:pPr/>
              <a:t>3/18/22</a:t>
            </a:fld>
            <a:endParaRPr lang="en-US" dirty="0">
              <a:solidFill>
                <a:srgbClr val="2E2B21">
                  <a:lumMod val="90000"/>
                  <a:lumOff val="10000"/>
                </a:srgbClr>
              </a:solidFill>
            </a:endParaRPr>
          </a:p>
        </p:txBody>
      </p:sp>
      <p:sp>
        <p:nvSpPr>
          <p:cNvPr id="5" name="Footer Placeholder 4"/>
          <p:cNvSpPr>
            <a:spLocks noGrp="1"/>
          </p:cNvSpPr>
          <p:nvPr>
            <p:ph type="ftr" sz="quarter" idx="11"/>
          </p:nvPr>
        </p:nvSpPr>
        <p:spPr/>
        <p:txBody>
          <a:bodyPr/>
          <a:lstStyle/>
          <a:p>
            <a:r>
              <a:rPr lang="en-US" dirty="0">
                <a:solidFill>
                  <a:srgbClr val="2E2B21">
                    <a:lumMod val="90000"/>
                    <a:lumOff val="10000"/>
                  </a:srgbClr>
                </a:solidFill>
              </a:rPr>
              <a:t>© National Association of State EMS Officials (NASEMSO). All rights reserved.</a:t>
            </a:r>
            <a:endParaRPr lang="en-US" sz="788" i="1" dirty="0">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FEE9C2EC-C493-E246-9EAB-66C95869FB0F}"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cxnSp>
        <p:nvCxnSpPr>
          <p:cNvPr id="8" name="Straight Connector 7"/>
          <p:cNvCxnSpPr/>
          <p:nvPr/>
        </p:nvCxnSpPr>
        <p:spPr>
          <a:xfrm flipV="1">
            <a:off x="629013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331268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65EDD5-CEEB-44DA-BFFB-587A5B452DAD}" type="datetime1">
              <a:rPr lang="en-US" smtClean="0">
                <a:solidFill>
                  <a:srgbClr val="2E2B21">
                    <a:lumMod val="90000"/>
                    <a:lumOff val="10000"/>
                  </a:srgbClr>
                </a:solidFill>
              </a:rPr>
              <a:pPr/>
              <a:t>3/18/22</a:t>
            </a:fld>
            <a:endParaRPr lang="en-US" dirty="0">
              <a:solidFill>
                <a:srgbClr val="2E2B21">
                  <a:lumMod val="90000"/>
                  <a:lumOff val="10000"/>
                </a:srgbClr>
              </a:solidFill>
            </a:endParaRPr>
          </a:p>
        </p:txBody>
      </p:sp>
      <p:sp>
        <p:nvSpPr>
          <p:cNvPr id="6" name="Footer Placeholder 5"/>
          <p:cNvSpPr>
            <a:spLocks noGrp="1"/>
          </p:cNvSpPr>
          <p:nvPr>
            <p:ph type="ftr" sz="quarter" idx="11"/>
          </p:nvPr>
        </p:nvSpPr>
        <p:spPr/>
        <p:txBody>
          <a:bodyPr/>
          <a:lstStyle/>
          <a:p>
            <a:r>
              <a:rPr lang="en-US" dirty="0">
                <a:solidFill>
                  <a:srgbClr val="2E2B21">
                    <a:lumMod val="90000"/>
                    <a:lumOff val="10000"/>
                  </a:srgbClr>
                </a:solidFill>
              </a:rPr>
              <a:t>© National Association of State EMS Officials (NASEMSO). All rights reserved.</a:t>
            </a:r>
            <a:endParaRPr lang="en-US" sz="788" i="1" dirty="0">
              <a:solidFill>
                <a:srgbClr val="2E2B21">
                  <a:lumMod val="90000"/>
                  <a:lumOff val="10000"/>
                </a:srgbClr>
              </a:solidFill>
            </a:endParaRPr>
          </a:p>
        </p:txBody>
      </p:sp>
      <p:sp>
        <p:nvSpPr>
          <p:cNvPr id="7" name="Slide Number Placeholder 6"/>
          <p:cNvSpPr>
            <a:spLocks noGrp="1"/>
          </p:cNvSpPr>
          <p:nvPr>
            <p:ph type="sldNum" sz="quarter" idx="12"/>
          </p:nvPr>
        </p:nvSpPr>
        <p:spPr/>
        <p:txBody>
          <a:bodyPr/>
          <a:lstStyle/>
          <a:p>
            <a:fld id="{FEE9C2EC-C493-E246-9EAB-66C95869FB0F}"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spTree>
    <p:extLst>
      <p:ext uri="{BB962C8B-B14F-4D97-AF65-F5344CB8AC3E}">
        <p14:creationId xmlns:p14="http://schemas.microsoft.com/office/powerpoint/2010/main" val="402889169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2">
                    <a:lumMod val="75000"/>
                  </a:schemeClr>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2">
                    <a:lumMod val="75000"/>
                  </a:schemeClr>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0A2E29-2540-4E36-81CB-9B0968EDD9AE}" type="datetime1">
              <a:rPr lang="en-US" smtClean="0">
                <a:solidFill>
                  <a:srgbClr val="2E2B21">
                    <a:lumMod val="90000"/>
                    <a:lumOff val="10000"/>
                  </a:srgbClr>
                </a:solidFill>
              </a:rPr>
              <a:pPr/>
              <a:t>3/18/22</a:t>
            </a:fld>
            <a:endParaRPr lang="en-US" dirty="0">
              <a:solidFill>
                <a:srgbClr val="2E2B21">
                  <a:lumMod val="90000"/>
                  <a:lumOff val="10000"/>
                </a:srgbClr>
              </a:solidFill>
            </a:endParaRPr>
          </a:p>
        </p:txBody>
      </p:sp>
      <p:sp>
        <p:nvSpPr>
          <p:cNvPr id="8" name="Footer Placeholder 7"/>
          <p:cNvSpPr>
            <a:spLocks noGrp="1"/>
          </p:cNvSpPr>
          <p:nvPr>
            <p:ph type="ftr" sz="quarter" idx="11"/>
          </p:nvPr>
        </p:nvSpPr>
        <p:spPr/>
        <p:txBody>
          <a:bodyPr/>
          <a:lstStyle/>
          <a:p>
            <a:r>
              <a:rPr lang="en-US" dirty="0">
                <a:solidFill>
                  <a:srgbClr val="2E2B21">
                    <a:lumMod val="90000"/>
                    <a:lumOff val="10000"/>
                  </a:srgbClr>
                </a:solidFill>
              </a:rPr>
              <a:t>© National Association of State EMS Officials (NASEMSO). All rights reserved.</a:t>
            </a:r>
            <a:endParaRPr lang="en-US" sz="788" i="1" dirty="0">
              <a:solidFill>
                <a:srgbClr val="2E2B21">
                  <a:lumMod val="90000"/>
                  <a:lumOff val="10000"/>
                </a:srgbClr>
              </a:solidFill>
            </a:endParaRPr>
          </a:p>
        </p:txBody>
      </p:sp>
      <p:sp>
        <p:nvSpPr>
          <p:cNvPr id="9" name="Slide Number Placeholder 8"/>
          <p:cNvSpPr>
            <a:spLocks noGrp="1"/>
          </p:cNvSpPr>
          <p:nvPr>
            <p:ph type="sldNum" sz="quarter" idx="12"/>
          </p:nvPr>
        </p:nvSpPr>
        <p:spPr/>
        <p:txBody>
          <a:bodyPr/>
          <a:lstStyle/>
          <a:p>
            <a:fld id="{FEE9C2EC-C493-E246-9EAB-66C95869FB0F}"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spTree>
    <p:extLst>
      <p:ext uri="{BB962C8B-B14F-4D97-AF65-F5344CB8AC3E}">
        <p14:creationId xmlns:p14="http://schemas.microsoft.com/office/powerpoint/2010/main" val="23658659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1817083-845E-4951-94AA-BAA27D1E6E93}" type="datetime1">
              <a:rPr lang="en-US" smtClean="0">
                <a:solidFill>
                  <a:srgbClr val="2E2B21">
                    <a:lumMod val="90000"/>
                    <a:lumOff val="10000"/>
                  </a:srgbClr>
                </a:solidFill>
              </a:rPr>
              <a:pPr/>
              <a:t>3/18/22</a:t>
            </a:fld>
            <a:endParaRPr lang="en-US" dirty="0">
              <a:solidFill>
                <a:srgbClr val="2E2B21">
                  <a:lumMod val="90000"/>
                  <a:lumOff val="10000"/>
                </a:srgbClr>
              </a:solidFill>
            </a:endParaRPr>
          </a:p>
        </p:txBody>
      </p:sp>
      <p:sp>
        <p:nvSpPr>
          <p:cNvPr id="4" name="Footer Placeholder 3"/>
          <p:cNvSpPr>
            <a:spLocks noGrp="1"/>
          </p:cNvSpPr>
          <p:nvPr>
            <p:ph type="ftr" sz="quarter" idx="11"/>
          </p:nvPr>
        </p:nvSpPr>
        <p:spPr/>
        <p:txBody>
          <a:bodyPr/>
          <a:lstStyle/>
          <a:p>
            <a:r>
              <a:rPr lang="en-US" dirty="0">
                <a:solidFill>
                  <a:srgbClr val="2E2B21">
                    <a:lumMod val="90000"/>
                    <a:lumOff val="10000"/>
                  </a:srgbClr>
                </a:solidFill>
              </a:rPr>
              <a:t>© National Association of State EMS Officials (NASEMSO). All rights reserved.</a:t>
            </a:r>
            <a:endParaRPr lang="en-US" sz="788" i="1" dirty="0">
              <a:solidFill>
                <a:srgbClr val="2E2B21">
                  <a:lumMod val="90000"/>
                  <a:lumOff val="10000"/>
                </a:srgbClr>
              </a:solidFill>
            </a:endParaRPr>
          </a:p>
        </p:txBody>
      </p:sp>
      <p:sp>
        <p:nvSpPr>
          <p:cNvPr id="5" name="Slide Number Placeholder 4"/>
          <p:cNvSpPr>
            <a:spLocks noGrp="1"/>
          </p:cNvSpPr>
          <p:nvPr>
            <p:ph type="sldNum" sz="quarter" idx="12"/>
          </p:nvPr>
        </p:nvSpPr>
        <p:spPr/>
        <p:txBody>
          <a:bodyPr/>
          <a:lstStyle/>
          <a:p>
            <a:fld id="{FEE9C2EC-C493-E246-9EAB-66C95869FB0F}"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spTree>
    <p:extLst>
      <p:ext uri="{BB962C8B-B14F-4D97-AF65-F5344CB8AC3E}">
        <p14:creationId xmlns:p14="http://schemas.microsoft.com/office/powerpoint/2010/main" val="283744475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70CEC3-D224-4A2A-98C2-E32FDE2CC4A3}" type="datetime1">
              <a:rPr lang="en-US" smtClean="0">
                <a:solidFill>
                  <a:srgbClr val="2E2B21">
                    <a:lumMod val="90000"/>
                    <a:lumOff val="10000"/>
                  </a:srgbClr>
                </a:solidFill>
              </a:rPr>
              <a:pPr/>
              <a:t>3/18/22</a:t>
            </a:fld>
            <a:endParaRPr lang="en-US" dirty="0">
              <a:solidFill>
                <a:srgbClr val="2E2B21">
                  <a:lumMod val="90000"/>
                  <a:lumOff val="10000"/>
                </a:srgbClr>
              </a:solidFill>
            </a:endParaRPr>
          </a:p>
        </p:txBody>
      </p:sp>
      <p:sp>
        <p:nvSpPr>
          <p:cNvPr id="3" name="Footer Placeholder 2"/>
          <p:cNvSpPr>
            <a:spLocks noGrp="1"/>
          </p:cNvSpPr>
          <p:nvPr>
            <p:ph type="ftr" sz="quarter" idx="11"/>
          </p:nvPr>
        </p:nvSpPr>
        <p:spPr/>
        <p:txBody>
          <a:bodyPr/>
          <a:lstStyle/>
          <a:p>
            <a:r>
              <a:rPr lang="en-US" dirty="0">
                <a:solidFill>
                  <a:srgbClr val="2E2B21">
                    <a:lumMod val="90000"/>
                    <a:lumOff val="10000"/>
                  </a:srgbClr>
                </a:solidFill>
              </a:rPr>
              <a:t>© National Association of State EMS Officials (NASEMSO). All rights reserved.</a:t>
            </a:r>
            <a:endParaRPr lang="en-US" sz="788" i="1" dirty="0">
              <a:solidFill>
                <a:srgbClr val="2E2B21">
                  <a:lumMod val="90000"/>
                  <a:lumOff val="10000"/>
                </a:srgbClr>
              </a:solidFill>
            </a:endParaRPr>
          </a:p>
        </p:txBody>
      </p:sp>
      <p:sp>
        <p:nvSpPr>
          <p:cNvPr id="4" name="Slide Number Placeholder 3"/>
          <p:cNvSpPr>
            <a:spLocks noGrp="1"/>
          </p:cNvSpPr>
          <p:nvPr>
            <p:ph type="sldNum" sz="quarter" idx="12"/>
          </p:nvPr>
        </p:nvSpPr>
        <p:spPr/>
        <p:txBody>
          <a:bodyPr/>
          <a:lstStyle/>
          <a:p>
            <a:fld id="{FEE9C2EC-C493-E246-9EAB-66C95869FB0F}"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spTree>
    <p:extLst>
      <p:ext uri="{BB962C8B-B14F-4D97-AF65-F5344CB8AC3E}">
        <p14:creationId xmlns:p14="http://schemas.microsoft.com/office/powerpoint/2010/main" val="420390469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760CD16-5799-4D2A-B91E-D4D27E355BF7}" type="datetime1">
              <a:rPr lang="en-US" smtClean="0">
                <a:solidFill>
                  <a:srgbClr val="2E2B21">
                    <a:lumMod val="90000"/>
                    <a:lumOff val="10000"/>
                  </a:srgbClr>
                </a:solidFill>
              </a:rPr>
              <a:pPr/>
              <a:t>3/18/22</a:t>
            </a:fld>
            <a:endParaRPr lang="en-US" dirty="0">
              <a:solidFill>
                <a:srgbClr val="2E2B21">
                  <a:lumMod val="90000"/>
                  <a:lumOff val="10000"/>
                </a:srgbClr>
              </a:solidFill>
            </a:endParaRPr>
          </a:p>
        </p:txBody>
      </p:sp>
      <p:sp>
        <p:nvSpPr>
          <p:cNvPr id="6" name="Footer Placeholder 5"/>
          <p:cNvSpPr>
            <a:spLocks noGrp="1"/>
          </p:cNvSpPr>
          <p:nvPr>
            <p:ph type="ftr" sz="quarter" idx="11"/>
          </p:nvPr>
        </p:nvSpPr>
        <p:spPr/>
        <p:txBody>
          <a:bodyPr/>
          <a:lstStyle/>
          <a:p>
            <a:r>
              <a:rPr lang="en-US" dirty="0">
                <a:solidFill>
                  <a:srgbClr val="2E2B21">
                    <a:lumMod val="90000"/>
                    <a:lumOff val="10000"/>
                  </a:srgbClr>
                </a:solidFill>
              </a:rPr>
              <a:t>© National Association of State EMS Officials (NASEMSO). All rights reserved.</a:t>
            </a:r>
            <a:endParaRPr lang="en-US" sz="788" i="1" dirty="0">
              <a:solidFill>
                <a:srgbClr val="2E2B21">
                  <a:lumMod val="90000"/>
                  <a:lumOff val="10000"/>
                </a:srgbClr>
              </a:solidFill>
            </a:endParaRPr>
          </a:p>
        </p:txBody>
      </p:sp>
      <p:sp>
        <p:nvSpPr>
          <p:cNvPr id="7" name="Slide Number Placeholder 6"/>
          <p:cNvSpPr>
            <a:spLocks noGrp="1"/>
          </p:cNvSpPr>
          <p:nvPr>
            <p:ph type="sldNum" sz="quarter" idx="12"/>
          </p:nvPr>
        </p:nvSpPr>
        <p:spPr/>
        <p:txBody>
          <a:bodyPr/>
          <a:lstStyle/>
          <a:p>
            <a:fld id="{FEE9C2EC-C493-E246-9EAB-66C95869FB0F}"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spTree>
    <p:extLst>
      <p:ext uri="{BB962C8B-B14F-4D97-AF65-F5344CB8AC3E}">
        <p14:creationId xmlns:p14="http://schemas.microsoft.com/office/powerpoint/2010/main" val="116416348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2">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D4C727C-1052-4DE8-BAA9-37C861DCD946}" type="datetime1">
              <a:rPr lang="en-US" smtClean="0">
                <a:solidFill>
                  <a:srgbClr val="2E2B21">
                    <a:lumMod val="90000"/>
                    <a:lumOff val="10000"/>
                  </a:srgbClr>
                </a:solidFill>
              </a:rPr>
              <a:pPr/>
              <a:t>3/18/22</a:t>
            </a:fld>
            <a:endParaRPr lang="en-US" dirty="0">
              <a:solidFill>
                <a:srgbClr val="2E2B21">
                  <a:lumMod val="90000"/>
                  <a:lumOff val="10000"/>
                </a:srgbClr>
              </a:solidFill>
            </a:endParaRPr>
          </a:p>
        </p:txBody>
      </p:sp>
      <p:sp>
        <p:nvSpPr>
          <p:cNvPr id="6" name="Footer Placeholder 5"/>
          <p:cNvSpPr>
            <a:spLocks noGrp="1"/>
          </p:cNvSpPr>
          <p:nvPr>
            <p:ph type="ftr" sz="quarter" idx="11"/>
          </p:nvPr>
        </p:nvSpPr>
        <p:spPr/>
        <p:txBody>
          <a:bodyPr/>
          <a:lstStyle/>
          <a:p>
            <a:r>
              <a:rPr lang="en-US" dirty="0">
                <a:solidFill>
                  <a:srgbClr val="2E2B21">
                    <a:lumMod val="90000"/>
                    <a:lumOff val="10000"/>
                  </a:srgbClr>
                </a:solidFill>
              </a:rPr>
              <a:t>© National Association of State EMS Officials (NASEMSO). All rights reserved.</a:t>
            </a:r>
            <a:endParaRPr lang="en-US" sz="788" i="1" dirty="0">
              <a:solidFill>
                <a:srgbClr val="2E2B21">
                  <a:lumMod val="90000"/>
                  <a:lumOff val="10000"/>
                </a:srgbClr>
              </a:solidFill>
            </a:endParaRPr>
          </a:p>
        </p:txBody>
      </p:sp>
      <p:sp>
        <p:nvSpPr>
          <p:cNvPr id="7" name="Slide Number Placeholder 6"/>
          <p:cNvSpPr>
            <a:spLocks noGrp="1"/>
          </p:cNvSpPr>
          <p:nvPr>
            <p:ph type="sldNum" sz="quarter" idx="12"/>
          </p:nvPr>
        </p:nvSpPr>
        <p:spPr/>
        <p:txBody>
          <a:bodyPr/>
          <a:lstStyle/>
          <a:p>
            <a:fld id="{FEE9C2EC-C493-E246-9EAB-66C95869FB0F}"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cxnSp>
        <p:nvCxnSpPr>
          <p:cNvPr id="9" name="Straight Connector 8"/>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596847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03B392-08F4-4AC4-A74B-B11891DE9FE8}" type="datetime1">
              <a:rPr lang="en-US" smtClean="0">
                <a:solidFill>
                  <a:srgbClr val="2E2B21">
                    <a:lumMod val="90000"/>
                    <a:lumOff val="10000"/>
                  </a:srgbClr>
                </a:solidFill>
              </a:rPr>
              <a:pPr/>
              <a:t>3/18/22</a:t>
            </a:fld>
            <a:endParaRPr lang="en-US" dirty="0">
              <a:solidFill>
                <a:srgbClr val="2E2B21">
                  <a:lumMod val="90000"/>
                  <a:lumOff val="10000"/>
                </a:srgbClr>
              </a:solidFill>
            </a:endParaRPr>
          </a:p>
        </p:txBody>
      </p:sp>
      <p:sp>
        <p:nvSpPr>
          <p:cNvPr id="5" name="Footer Placeholder 4"/>
          <p:cNvSpPr>
            <a:spLocks noGrp="1"/>
          </p:cNvSpPr>
          <p:nvPr>
            <p:ph type="ftr" sz="quarter" idx="11"/>
          </p:nvPr>
        </p:nvSpPr>
        <p:spPr/>
        <p:txBody>
          <a:bodyPr/>
          <a:lstStyle/>
          <a:p>
            <a:r>
              <a:rPr lang="en-US" dirty="0">
                <a:solidFill>
                  <a:srgbClr val="2E2B21">
                    <a:lumMod val="90000"/>
                    <a:lumOff val="10000"/>
                  </a:srgbClr>
                </a:solidFill>
              </a:rPr>
              <a:t>© National Association of State EMS Officials (NASEMSO). All rights reserved.</a:t>
            </a:r>
            <a:endParaRPr lang="en-US" sz="788" i="1" dirty="0">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FEE9C2EC-C493-E246-9EAB-66C95869FB0F}"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spTree>
    <p:extLst>
      <p:ext uri="{BB962C8B-B14F-4D97-AF65-F5344CB8AC3E}">
        <p14:creationId xmlns:p14="http://schemas.microsoft.com/office/powerpoint/2010/main" val="234743233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2" y="762000"/>
            <a:ext cx="5686425"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378DC4-5601-4DF5-BFF1-DD547CFA8C45}" type="datetime1">
              <a:rPr lang="en-US" smtClean="0">
                <a:solidFill>
                  <a:srgbClr val="2E2B21">
                    <a:lumMod val="90000"/>
                    <a:lumOff val="10000"/>
                  </a:srgbClr>
                </a:solidFill>
              </a:rPr>
              <a:pPr/>
              <a:t>3/18/22</a:t>
            </a:fld>
            <a:endParaRPr lang="en-US" dirty="0">
              <a:solidFill>
                <a:srgbClr val="2E2B21">
                  <a:lumMod val="90000"/>
                  <a:lumOff val="10000"/>
                </a:srgbClr>
              </a:solidFill>
            </a:endParaRPr>
          </a:p>
        </p:txBody>
      </p:sp>
      <p:sp>
        <p:nvSpPr>
          <p:cNvPr id="5" name="Footer Placeholder 4"/>
          <p:cNvSpPr>
            <a:spLocks noGrp="1"/>
          </p:cNvSpPr>
          <p:nvPr>
            <p:ph type="ftr" sz="quarter" idx="11"/>
          </p:nvPr>
        </p:nvSpPr>
        <p:spPr/>
        <p:txBody>
          <a:bodyPr/>
          <a:lstStyle/>
          <a:p>
            <a:r>
              <a:rPr lang="en-US" dirty="0">
                <a:solidFill>
                  <a:srgbClr val="2E2B21">
                    <a:lumMod val="90000"/>
                    <a:lumOff val="10000"/>
                  </a:srgbClr>
                </a:solidFill>
              </a:rPr>
              <a:t>© National Association of State EMS Officials (NASEMSO). All rights reserved.</a:t>
            </a:r>
            <a:endParaRPr lang="en-US" sz="788" i="1" dirty="0">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FEE9C2EC-C493-E246-9EAB-66C95869FB0F}"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cxnSp>
        <p:nvCxnSpPr>
          <p:cNvPr id="7" name="Straight Connector 6"/>
          <p:cNvCxnSpPr/>
          <p:nvPr/>
        </p:nvCxnSpPr>
        <p:spPr>
          <a:xfrm rot="5400000" flipV="1">
            <a:off x="7543800" y="17356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383589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rotWithShape="1">
          <a:blip r:embed="rId2" cstate="email">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pic>
        <p:nvPicPr>
          <p:cNvPr id="6" name="Picture 5" descr="NCH-logo-main.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0020" y="5168360"/>
            <a:ext cx="1231391" cy="1231391"/>
          </a:xfrm>
          <a:prstGeom prst="rect">
            <a:avLst/>
          </a:prstGeom>
        </p:spPr>
      </p:pic>
      <p:sp>
        <p:nvSpPr>
          <p:cNvPr id="7" name="Title 1"/>
          <p:cNvSpPr>
            <a:spLocks noGrp="1"/>
          </p:cNvSpPr>
          <p:nvPr>
            <p:ph type="ctrTitle"/>
          </p:nvPr>
        </p:nvSpPr>
        <p:spPr>
          <a:xfrm>
            <a:off x="356933" y="3908330"/>
            <a:ext cx="6806751" cy="2415221"/>
          </a:xfrm>
        </p:spPr>
        <p:txBody>
          <a:bodyPr lIns="0" anchor="t" anchorCtr="0">
            <a:noAutofit/>
          </a:bodyPr>
          <a:lstStyle>
            <a:lvl1pPr>
              <a:lnSpc>
                <a:spcPct val="90000"/>
              </a:lnSpc>
              <a:defRPr sz="6600"/>
            </a:lvl1pPr>
          </a:lstStyle>
          <a:p>
            <a:r>
              <a:rPr lang="en-US" dirty="0"/>
              <a:t>Click to edit Master title style</a:t>
            </a:r>
          </a:p>
        </p:txBody>
      </p:sp>
      <p:sp>
        <p:nvSpPr>
          <p:cNvPr id="8" name="Subtitle 2"/>
          <p:cNvSpPr>
            <a:spLocks noGrp="1"/>
          </p:cNvSpPr>
          <p:nvPr>
            <p:ph type="subTitle" idx="1" hasCustomPrompt="1"/>
          </p:nvPr>
        </p:nvSpPr>
        <p:spPr>
          <a:xfrm>
            <a:off x="356933" y="6000320"/>
            <a:ext cx="6806751" cy="323231"/>
          </a:xfrm>
        </p:spPr>
        <p:txBody>
          <a:bodyPr lIns="91431">
            <a:normAutofit/>
          </a:bodyPr>
          <a:lstStyle>
            <a:lvl1pPr marL="0" indent="0" algn="l">
              <a:buNone/>
              <a:defRPr sz="1600" b="1">
                <a:solidFill>
                  <a:srgbClr val="403324"/>
                </a:solidFill>
              </a:defRPr>
            </a:lvl1pPr>
            <a:lvl2pPr marL="457154" indent="0" algn="ctr">
              <a:buNone/>
              <a:defRPr>
                <a:solidFill>
                  <a:schemeClr val="tx1">
                    <a:tint val="75000"/>
                  </a:schemeClr>
                </a:solidFill>
              </a:defRPr>
            </a:lvl2pPr>
            <a:lvl3pPr marL="914309"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1"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en-US" dirty="0"/>
              <a:t>Include audience</a:t>
            </a:r>
          </a:p>
        </p:txBody>
      </p:sp>
      <p:sp>
        <p:nvSpPr>
          <p:cNvPr id="17" name="Text Placeholder 16"/>
          <p:cNvSpPr>
            <a:spLocks noGrp="1"/>
          </p:cNvSpPr>
          <p:nvPr>
            <p:ph type="body" sz="quarter" idx="10" hasCustomPrompt="1"/>
          </p:nvPr>
        </p:nvSpPr>
        <p:spPr>
          <a:xfrm>
            <a:off x="357190" y="6296795"/>
            <a:ext cx="6805611" cy="296861"/>
          </a:xfrm>
        </p:spPr>
        <p:txBody>
          <a:bodyPr>
            <a:noAutofit/>
          </a:bodyPr>
          <a:lstStyle>
            <a:lvl1pPr marL="0" indent="0">
              <a:buNone/>
              <a:defRPr sz="1600" baseline="0"/>
            </a:lvl1pPr>
          </a:lstStyle>
          <a:p>
            <a:pPr lvl="0"/>
            <a:r>
              <a:rPr lang="en-US" dirty="0"/>
              <a:t>Include date</a:t>
            </a:r>
          </a:p>
        </p:txBody>
      </p:sp>
    </p:spTree>
    <p:extLst>
      <p:ext uri="{BB962C8B-B14F-4D97-AF65-F5344CB8AC3E}">
        <p14:creationId xmlns:p14="http://schemas.microsoft.com/office/powerpoint/2010/main" val="2679944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71C4E39C-148B-4C91-AD0A-EB5755AFBCF5}" type="datetime1">
              <a:rPr lang="en-US" altLang="en-US" smtClean="0">
                <a:solidFill>
                  <a:srgbClr val="FFFFFF"/>
                </a:solidFill>
              </a:rPr>
              <a:t>3/18/22</a:t>
            </a:fld>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US" altLang="en-US">
                <a:solidFill>
                  <a:srgbClr val="FFFFFF"/>
                </a:solidFill>
              </a:rPr>
              <a:t>© National Association of State EMS Officials (NASEMSO). All rights reserved.</a:t>
            </a:r>
          </a:p>
        </p:txBody>
      </p:sp>
      <p:sp>
        <p:nvSpPr>
          <p:cNvPr id="7" name="Slide Number Placeholder 6"/>
          <p:cNvSpPr>
            <a:spLocks noGrp="1"/>
          </p:cNvSpPr>
          <p:nvPr>
            <p:ph type="sldNum" sz="quarter" idx="12"/>
          </p:nvPr>
        </p:nvSpPr>
        <p:spPr/>
        <p:txBody>
          <a:bodyPr/>
          <a:lstStyle>
            <a:lvl1pPr>
              <a:defRPr/>
            </a:lvl1pPr>
          </a:lstStyle>
          <a:p>
            <a:fld id="{FB677335-0A5C-42DE-AE08-6965916F964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14132011"/>
      </p:ext>
    </p:extLst>
  </p:cSld>
  <p:clrMapOvr>
    <a:masterClrMapping/>
  </p:clrMapOvr>
  <p:transition>
    <p:random/>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slide option 3">
    <p:bg>
      <p:bgPr>
        <a:blipFill rotWithShape="1">
          <a:blip r:embed="rId2" cstate="email">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pic>
        <p:nvPicPr>
          <p:cNvPr id="6" name="Picture 5" descr="NCH-logo-main.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0020" y="5168360"/>
            <a:ext cx="1231391" cy="1231391"/>
          </a:xfrm>
          <a:prstGeom prst="rect">
            <a:avLst/>
          </a:prstGeom>
        </p:spPr>
      </p:pic>
      <p:sp>
        <p:nvSpPr>
          <p:cNvPr id="7" name="Title 1"/>
          <p:cNvSpPr>
            <a:spLocks noGrp="1"/>
          </p:cNvSpPr>
          <p:nvPr>
            <p:ph type="ctrTitle"/>
          </p:nvPr>
        </p:nvSpPr>
        <p:spPr>
          <a:xfrm>
            <a:off x="356933" y="3908330"/>
            <a:ext cx="6806751" cy="2415221"/>
          </a:xfrm>
        </p:spPr>
        <p:txBody>
          <a:bodyPr lIns="0" anchor="t" anchorCtr="0">
            <a:noAutofit/>
          </a:bodyPr>
          <a:lstStyle>
            <a:lvl1pPr>
              <a:lnSpc>
                <a:spcPct val="90000"/>
              </a:lnSpc>
              <a:defRPr sz="6600"/>
            </a:lvl1pPr>
          </a:lstStyle>
          <a:p>
            <a:r>
              <a:rPr lang="en-US" dirty="0"/>
              <a:t>Click to edit Master title style</a:t>
            </a:r>
          </a:p>
        </p:txBody>
      </p:sp>
      <p:sp>
        <p:nvSpPr>
          <p:cNvPr id="9" name="Subtitle 2"/>
          <p:cNvSpPr>
            <a:spLocks noGrp="1"/>
          </p:cNvSpPr>
          <p:nvPr>
            <p:ph type="subTitle" idx="1" hasCustomPrompt="1"/>
          </p:nvPr>
        </p:nvSpPr>
        <p:spPr>
          <a:xfrm>
            <a:off x="356933" y="6000320"/>
            <a:ext cx="6806751" cy="323231"/>
          </a:xfrm>
        </p:spPr>
        <p:txBody>
          <a:bodyPr lIns="91431">
            <a:normAutofit/>
          </a:bodyPr>
          <a:lstStyle>
            <a:lvl1pPr marL="0" indent="0" algn="l">
              <a:buNone/>
              <a:defRPr sz="1600" b="1">
                <a:solidFill>
                  <a:srgbClr val="403324"/>
                </a:solidFill>
              </a:defRPr>
            </a:lvl1pPr>
            <a:lvl2pPr marL="457154" indent="0" algn="ctr">
              <a:buNone/>
              <a:defRPr>
                <a:solidFill>
                  <a:schemeClr val="tx1">
                    <a:tint val="75000"/>
                  </a:schemeClr>
                </a:solidFill>
              </a:defRPr>
            </a:lvl2pPr>
            <a:lvl3pPr marL="914309"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1"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en-US" dirty="0"/>
              <a:t>Include audience</a:t>
            </a:r>
          </a:p>
        </p:txBody>
      </p:sp>
      <p:sp>
        <p:nvSpPr>
          <p:cNvPr id="11" name="Text Placeholder 16"/>
          <p:cNvSpPr>
            <a:spLocks noGrp="1"/>
          </p:cNvSpPr>
          <p:nvPr>
            <p:ph type="body" sz="quarter" idx="10" hasCustomPrompt="1"/>
          </p:nvPr>
        </p:nvSpPr>
        <p:spPr>
          <a:xfrm>
            <a:off x="357190" y="6296795"/>
            <a:ext cx="6805611" cy="296861"/>
          </a:xfrm>
        </p:spPr>
        <p:txBody>
          <a:bodyPr>
            <a:noAutofit/>
          </a:bodyPr>
          <a:lstStyle>
            <a:lvl1pPr marL="0" indent="0">
              <a:buNone/>
              <a:defRPr sz="1600" baseline="0"/>
            </a:lvl1pPr>
          </a:lstStyle>
          <a:p>
            <a:pPr lvl="0"/>
            <a:r>
              <a:rPr lang="en-US" dirty="0"/>
              <a:t>Include date</a:t>
            </a:r>
          </a:p>
        </p:txBody>
      </p:sp>
    </p:spTree>
    <p:extLst>
      <p:ext uri="{BB962C8B-B14F-4D97-AF65-F5344CB8AC3E}">
        <p14:creationId xmlns:p14="http://schemas.microsoft.com/office/powerpoint/2010/main" val="20926361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rotWithShape="1">
          <a:blip r:embed="rId2" cstate="email">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pic>
        <p:nvPicPr>
          <p:cNvPr id="6" name="Picture 5" descr="NCH-logo-main.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0020" y="5168360"/>
            <a:ext cx="1231391" cy="1231391"/>
          </a:xfrm>
          <a:prstGeom prst="rect">
            <a:avLst/>
          </a:prstGeom>
        </p:spPr>
      </p:pic>
      <p:sp>
        <p:nvSpPr>
          <p:cNvPr id="7" name="Title 1"/>
          <p:cNvSpPr>
            <a:spLocks noGrp="1"/>
          </p:cNvSpPr>
          <p:nvPr>
            <p:ph type="ctrTitle"/>
          </p:nvPr>
        </p:nvSpPr>
        <p:spPr>
          <a:xfrm>
            <a:off x="356933" y="3908330"/>
            <a:ext cx="6806751" cy="2415221"/>
          </a:xfrm>
        </p:spPr>
        <p:txBody>
          <a:bodyPr lIns="0" anchor="t" anchorCtr="0">
            <a:noAutofit/>
          </a:bodyPr>
          <a:lstStyle>
            <a:lvl1pPr>
              <a:lnSpc>
                <a:spcPct val="90000"/>
              </a:lnSpc>
              <a:defRPr sz="6600"/>
            </a:lvl1pPr>
          </a:lstStyle>
          <a:p>
            <a:r>
              <a:rPr lang="en-US" dirty="0"/>
              <a:t>Click to edit Master title style</a:t>
            </a:r>
          </a:p>
        </p:txBody>
      </p:sp>
      <p:sp>
        <p:nvSpPr>
          <p:cNvPr id="9" name="Subtitle 2"/>
          <p:cNvSpPr>
            <a:spLocks noGrp="1"/>
          </p:cNvSpPr>
          <p:nvPr>
            <p:ph type="subTitle" idx="1" hasCustomPrompt="1"/>
          </p:nvPr>
        </p:nvSpPr>
        <p:spPr>
          <a:xfrm>
            <a:off x="356933" y="6000320"/>
            <a:ext cx="6806751" cy="323231"/>
          </a:xfrm>
        </p:spPr>
        <p:txBody>
          <a:bodyPr lIns="91431">
            <a:normAutofit/>
          </a:bodyPr>
          <a:lstStyle>
            <a:lvl1pPr marL="0" indent="0" algn="l">
              <a:buNone/>
              <a:defRPr sz="1600" b="1">
                <a:solidFill>
                  <a:srgbClr val="403324"/>
                </a:solidFill>
              </a:defRPr>
            </a:lvl1pPr>
            <a:lvl2pPr marL="457154" indent="0" algn="ctr">
              <a:buNone/>
              <a:defRPr>
                <a:solidFill>
                  <a:schemeClr val="tx1">
                    <a:tint val="75000"/>
                  </a:schemeClr>
                </a:solidFill>
              </a:defRPr>
            </a:lvl2pPr>
            <a:lvl3pPr marL="914309"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1"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en-US" dirty="0"/>
              <a:t>Include audience</a:t>
            </a:r>
          </a:p>
        </p:txBody>
      </p:sp>
      <p:sp>
        <p:nvSpPr>
          <p:cNvPr id="11" name="Text Placeholder 16"/>
          <p:cNvSpPr>
            <a:spLocks noGrp="1"/>
          </p:cNvSpPr>
          <p:nvPr>
            <p:ph type="body" sz="quarter" idx="10" hasCustomPrompt="1"/>
          </p:nvPr>
        </p:nvSpPr>
        <p:spPr>
          <a:xfrm>
            <a:off x="357190" y="6296795"/>
            <a:ext cx="6805611" cy="296861"/>
          </a:xfrm>
        </p:spPr>
        <p:txBody>
          <a:bodyPr>
            <a:noAutofit/>
          </a:bodyPr>
          <a:lstStyle>
            <a:lvl1pPr marL="0" indent="0">
              <a:buNone/>
              <a:defRPr sz="1600" baseline="0"/>
            </a:lvl1pPr>
          </a:lstStyle>
          <a:p>
            <a:pPr lvl="0"/>
            <a:r>
              <a:rPr lang="en-US" dirty="0"/>
              <a:t>Include date</a:t>
            </a:r>
          </a:p>
        </p:txBody>
      </p:sp>
    </p:spTree>
    <p:extLst>
      <p:ext uri="{BB962C8B-B14F-4D97-AF65-F5344CB8AC3E}">
        <p14:creationId xmlns:p14="http://schemas.microsoft.com/office/powerpoint/2010/main" val="291455960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slide option 4">
    <p:bg>
      <p:bgPr>
        <a:blipFill rotWithShape="1">
          <a:blip r:embed="rId2"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ctrTitle"/>
          </p:nvPr>
        </p:nvSpPr>
        <p:spPr>
          <a:xfrm>
            <a:off x="356934" y="891186"/>
            <a:ext cx="8444481" cy="2293199"/>
          </a:xfrm>
        </p:spPr>
        <p:txBody>
          <a:bodyPr lIns="0" anchor="b" anchorCtr="0">
            <a:noAutofit/>
          </a:bodyPr>
          <a:lstStyle>
            <a:lvl1pPr>
              <a:defRPr sz="7100">
                <a:solidFill>
                  <a:schemeClr val="bg1"/>
                </a:solidFill>
              </a:defRPr>
            </a:lvl1pPr>
          </a:lstStyle>
          <a:p>
            <a:r>
              <a:rPr lang="en-US" dirty="0"/>
              <a:t>Click to edit Master title style</a:t>
            </a:r>
          </a:p>
        </p:txBody>
      </p:sp>
      <p:sp>
        <p:nvSpPr>
          <p:cNvPr id="9" name="Subtitle 2"/>
          <p:cNvSpPr>
            <a:spLocks noGrp="1"/>
          </p:cNvSpPr>
          <p:nvPr>
            <p:ph type="subTitle" idx="1"/>
          </p:nvPr>
        </p:nvSpPr>
        <p:spPr>
          <a:xfrm>
            <a:off x="356934" y="3230430"/>
            <a:ext cx="8444481" cy="1927860"/>
          </a:xfrm>
        </p:spPr>
        <p:txBody>
          <a:bodyPr lIns="91431"/>
          <a:lstStyle>
            <a:lvl1pPr marL="0" indent="0" algn="l">
              <a:buNone/>
              <a:defRPr b="1">
                <a:solidFill>
                  <a:schemeClr val="bg1"/>
                </a:solidFill>
              </a:defRPr>
            </a:lvl1pPr>
            <a:lvl2pPr marL="457154" indent="0" algn="ctr">
              <a:buNone/>
              <a:defRPr>
                <a:solidFill>
                  <a:schemeClr val="tx1">
                    <a:tint val="75000"/>
                  </a:schemeClr>
                </a:solidFill>
              </a:defRPr>
            </a:lvl2pPr>
            <a:lvl3pPr marL="914309"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1"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74626210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ransitional slide option 1">
    <p:bg>
      <p:bgPr>
        <a:solidFill>
          <a:srgbClr val="5E973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56934" y="1080570"/>
            <a:ext cx="8444481" cy="2293199"/>
          </a:xfrm>
        </p:spPr>
        <p:txBody>
          <a:bodyPr lIns="0" anchor="b" anchorCtr="0">
            <a:noAutofit/>
          </a:bodyPr>
          <a:lstStyle>
            <a:lvl1pPr>
              <a:defRPr sz="7100">
                <a:solidFill>
                  <a:schemeClr val="bg1"/>
                </a:solidFill>
              </a:defRPr>
            </a:lvl1pPr>
          </a:lstStyle>
          <a:p>
            <a:r>
              <a:rPr lang="en-US" dirty="0"/>
              <a:t>Transitional slide option V.1</a:t>
            </a:r>
          </a:p>
        </p:txBody>
      </p:sp>
      <p:sp>
        <p:nvSpPr>
          <p:cNvPr id="7" name="Subtitle 2"/>
          <p:cNvSpPr>
            <a:spLocks noGrp="1"/>
          </p:cNvSpPr>
          <p:nvPr>
            <p:ph type="subTitle" idx="1" hasCustomPrompt="1"/>
          </p:nvPr>
        </p:nvSpPr>
        <p:spPr>
          <a:xfrm>
            <a:off x="356934" y="3419817"/>
            <a:ext cx="8444481" cy="1927860"/>
          </a:xfrm>
        </p:spPr>
        <p:txBody>
          <a:bodyPr lIns="91431"/>
          <a:lstStyle>
            <a:lvl1pPr marL="0" indent="0" algn="l">
              <a:buNone/>
              <a:defRPr b="1" baseline="0">
                <a:solidFill>
                  <a:schemeClr val="bg1"/>
                </a:solidFill>
              </a:defRPr>
            </a:lvl1pPr>
            <a:lvl2pPr marL="457154" indent="0" algn="ctr">
              <a:buNone/>
              <a:defRPr>
                <a:solidFill>
                  <a:schemeClr val="tx1">
                    <a:tint val="75000"/>
                  </a:schemeClr>
                </a:solidFill>
              </a:defRPr>
            </a:lvl2pPr>
            <a:lvl3pPr marL="914309"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1"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en-US" dirty="0"/>
              <a:t>Section subtitle</a:t>
            </a:r>
          </a:p>
        </p:txBody>
      </p:sp>
      <p:sp>
        <p:nvSpPr>
          <p:cNvPr id="8" name="Date Placeholder 2"/>
          <p:cNvSpPr>
            <a:spLocks noGrp="1"/>
          </p:cNvSpPr>
          <p:nvPr>
            <p:ph type="dt" sz="half" idx="10"/>
          </p:nvPr>
        </p:nvSpPr>
        <p:spPr>
          <a:xfrm>
            <a:off x="457200" y="6536751"/>
            <a:ext cx="2133600" cy="271889"/>
          </a:xfrm>
        </p:spPr>
        <p:txBody>
          <a:bodyPr/>
          <a:lstStyle>
            <a:lvl1pPr>
              <a:defRPr>
                <a:solidFill>
                  <a:schemeClr val="bg1"/>
                </a:solidFill>
              </a:defRPr>
            </a:lvl1pPr>
          </a:lstStyle>
          <a:p>
            <a:fld id="{D69A1AC7-1126-49F0-97BA-BEE165E28F67}" type="datetime1">
              <a:rPr lang="en-US" smtClean="0">
                <a:solidFill>
                  <a:srgbClr val="FFFFFF"/>
                </a:solidFill>
              </a:rPr>
              <a:pPr/>
              <a:t>3/18/22</a:t>
            </a:fld>
            <a:endParaRPr lang="en-US" dirty="0">
              <a:solidFill>
                <a:srgbClr val="FFFFFF"/>
              </a:solidFill>
            </a:endParaRPr>
          </a:p>
        </p:txBody>
      </p:sp>
      <p:sp>
        <p:nvSpPr>
          <p:cNvPr id="9" name="Slide Number Placeholder 3"/>
          <p:cNvSpPr>
            <a:spLocks noGrp="1"/>
          </p:cNvSpPr>
          <p:nvPr>
            <p:ph type="sldNum" sz="quarter" idx="11"/>
          </p:nvPr>
        </p:nvSpPr>
        <p:spPr>
          <a:xfrm>
            <a:off x="8233223" y="6536751"/>
            <a:ext cx="453579" cy="271889"/>
          </a:xfrm>
        </p:spPr>
        <p:txBody>
          <a:bodyPr/>
          <a:lstStyle>
            <a:lvl1pPr>
              <a:defRPr>
                <a:solidFill>
                  <a:schemeClr val="bg1"/>
                </a:solidFill>
              </a:defRPr>
            </a:lvl1pPr>
          </a:lstStyle>
          <a:p>
            <a:fld id="{F6752E23-B15A-AE4C-8D57-559A8F5D80CC}" type="slidenum">
              <a:rPr lang="en-US" smtClean="0">
                <a:solidFill>
                  <a:srgbClr val="FFFFFF"/>
                </a:solidFill>
              </a:rPr>
              <a:pPr/>
              <a:t>‹#›</a:t>
            </a:fld>
            <a:endParaRPr lang="en-US" dirty="0">
              <a:solidFill>
                <a:srgbClr val="FFFFFF"/>
              </a:solidFill>
            </a:endParaRPr>
          </a:p>
        </p:txBody>
      </p:sp>
      <p:sp>
        <p:nvSpPr>
          <p:cNvPr id="10" name="Footer Placeholder 4"/>
          <p:cNvSpPr>
            <a:spLocks noGrp="1"/>
          </p:cNvSpPr>
          <p:nvPr>
            <p:ph type="ftr" sz="quarter" idx="12"/>
          </p:nvPr>
        </p:nvSpPr>
        <p:spPr>
          <a:xfrm>
            <a:off x="3124200" y="6536751"/>
            <a:ext cx="4997611" cy="271889"/>
          </a:xfrm>
        </p:spPr>
        <p:txBody>
          <a:bodyPr/>
          <a:lstStyle>
            <a:lvl1pPr>
              <a:defRPr>
                <a:solidFill>
                  <a:schemeClr val="bg1"/>
                </a:solidFill>
              </a:defRPr>
            </a:lvl1pPr>
          </a:lstStyle>
          <a:p>
            <a:r>
              <a:rPr lang="en-US">
                <a:solidFill>
                  <a:srgbClr val="FFFFFF"/>
                </a:solidFill>
              </a:rPr>
              <a:t>© National Association of State EMS Officials (NASEMSO). All rights reserved.</a:t>
            </a:r>
            <a:endParaRPr lang="en-US" dirty="0">
              <a:solidFill>
                <a:srgbClr val="FFFFFF"/>
              </a:solidFill>
            </a:endParaRPr>
          </a:p>
        </p:txBody>
      </p:sp>
    </p:spTree>
    <p:extLst>
      <p:ext uri="{BB962C8B-B14F-4D97-AF65-F5344CB8AC3E}">
        <p14:creationId xmlns:p14="http://schemas.microsoft.com/office/powerpoint/2010/main" val="247785630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ranstitional slide option 2">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56934" y="1080570"/>
            <a:ext cx="8444481" cy="2293199"/>
          </a:xfrm>
        </p:spPr>
        <p:txBody>
          <a:bodyPr lIns="0" anchor="b" anchorCtr="0">
            <a:noAutofit/>
          </a:bodyPr>
          <a:lstStyle>
            <a:lvl1pPr>
              <a:defRPr sz="7100">
                <a:solidFill>
                  <a:srgbClr val="5E9732"/>
                </a:solidFill>
              </a:defRPr>
            </a:lvl1pPr>
          </a:lstStyle>
          <a:p>
            <a:r>
              <a:rPr lang="en-US" dirty="0"/>
              <a:t>Transitional slide option V.2</a:t>
            </a:r>
          </a:p>
        </p:txBody>
      </p:sp>
      <p:sp>
        <p:nvSpPr>
          <p:cNvPr id="10" name="Subtitle 2"/>
          <p:cNvSpPr>
            <a:spLocks noGrp="1"/>
          </p:cNvSpPr>
          <p:nvPr>
            <p:ph type="subTitle" idx="1" hasCustomPrompt="1"/>
          </p:nvPr>
        </p:nvSpPr>
        <p:spPr>
          <a:xfrm>
            <a:off x="356934" y="3419817"/>
            <a:ext cx="8444481" cy="1927860"/>
          </a:xfrm>
        </p:spPr>
        <p:txBody>
          <a:bodyPr lIns="91431"/>
          <a:lstStyle>
            <a:lvl1pPr marL="0" indent="0" algn="l">
              <a:buNone/>
              <a:defRPr b="1" baseline="0">
                <a:solidFill>
                  <a:srgbClr val="403324"/>
                </a:solidFill>
              </a:defRPr>
            </a:lvl1pPr>
            <a:lvl2pPr marL="457154" indent="0" algn="ctr">
              <a:buNone/>
              <a:defRPr>
                <a:solidFill>
                  <a:schemeClr val="tx1">
                    <a:tint val="75000"/>
                  </a:schemeClr>
                </a:solidFill>
              </a:defRPr>
            </a:lvl2pPr>
            <a:lvl3pPr marL="914309"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1"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en-US" dirty="0"/>
              <a:t>Section subtitle</a:t>
            </a:r>
          </a:p>
        </p:txBody>
      </p:sp>
      <p:sp>
        <p:nvSpPr>
          <p:cNvPr id="11" name="Date Placeholder 2"/>
          <p:cNvSpPr>
            <a:spLocks noGrp="1"/>
          </p:cNvSpPr>
          <p:nvPr>
            <p:ph type="dt" sz="half" idx="10"/>
          </p:nvPr>
        </p:nvSpPr>
        <p:spPr>
          <a:xfrm>
            <a:off x="457200" y="6536751"/>
            <a:ext cx="2133600" cy="271889"/>
          </a:xfrm>
        </p:spPr>
        <p:txBody>
          <a:bodyPr/>
          <a:lstStyle/>
          <a:p>
            <a:fld id="{15B3B82D-EA4E-459B-9307-5488FE341108}" type="datetime1">
              <a:rPr lang="en-US" smtClean="0"/>
              <a:pPr/>
              <a:t>3/18/22</a:t>
            </a:fld>
            <a:endParaRPr lang="en-US" dirty="0"/>
          </a:p>
        </p:txBody>
      </p:sp>
      <p:sp>
        <p:nvSpPr>
          <p:cNvPr id="12" name="Slide Number Placeholder 3"/>
          <p:cNvSpPr>
            <a:spLocks noGrp="1"/>
          </p:cNvSpPr>
          <p:nvPr>
            <p:ph type="sldNum" sz="quarter" idx="11"/>
          </p:nvPr>
        </p:nvSpPr>
        <p:spPr>
          <a:xfrm>
            <a:off x="8233223" y="6536751"/>
            <a:ext cx="453579" cy="271889"/>
          </a:xfrm>
        </p:spPr>
        <p:txBody>
          <a:bodyPr/>
          <a:lstStyle/>
          <a:p>
            <a:fld id="{F6752E23-B15A-AE4C-8D57-559A8F5D80CC}" type="slidenum">
              <a:rPr lang="en-US" smtClean="0"/>
              <a:pPr/>
              <a:t>‹#›</a:t>
            </a:fld>
            <a:endParaRPr lang="en-US" dirty="0"/>
          </a:p>
        </p:txBody>
      </p:sp>
      <p:sp>
        <p:nvSpPr>
          <p:cNvPr id="13" name="Footer Placeholder 4"/>
          <p:cNvSpPr>
            <a:spLocks noGrp="1"/>
          </p:cNvSpPr>
          <p:nvPr>
            <p:ph type="ftr" sz="quarter" idx="12"/>
          </p:nvPr>
        </p:nvSpPr>
        <p:spPr>
          <a:xfrm>
            <a:off x="3124200" y="6536751"/>
            <a:ext cx="4997611" cy="271889"/>
          </a:xfrm>
        </p:spPr>
        <p:txBody>
          <a:bodyPr/>
          <a:lstStyle/>
          <a:p>
            <a:r>
              <a:rPr lang="en-US"/>
              <a:t>© National Association of State EMS Officials (NASEMSO). All rights reserved.</a:t>
            </a:r>
            <a:endParaRPr lang="en-US" dirty="0"/>
          </a:p>
        </p:txBody>
      </p:sp>
    </p:spTree>
    <p:extLst>
      <p:ext uri="{BB962C8B-B14F-4D97-AF65-F5344CB8AC3E}">
        <p14:creationId xmlns:p14="http://schemas.microsoft.com/office/powerpoint/2010/main" val="250077494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1448336" y="946893"/>
            <a:ext cx="7353079" cy="1013731"/>
          </a:xfrm>
        </p:spPr>
        <p:txBody>
          <a:bodyPr lIns="0" anchor="b" anchorCtr="0">
            <a:noAutofit/>
          </a:bodyPr>
          <a:lstStyle>
            <a:lvl1pPr>
              <a:defRPr sz="3600">
                <a:solidFill>
                  <a:srgbClr val="5E9732"/>
                </a:solidFill>
              </a:defRPr>
            </a:lvl1pPr>
          </a:lstStyle>
          <a:p>
            <a:r>
              <a:rPr lang="en-US" dirty="0"/>
              <a:t>Click to edit Agenda slide</a:t>
            </a:r>
          </a:p>
        </p:txBody>
      </p:sp>
      <p:sp>
        <p:nvSpPr>
          <p:cNvPr id="7" name="Subtitle 2"/>
          <p:cNvSpPr>
            <a:spLocks noGrp="1"/>
          </p:cNvSpPr>
          <p:nvPr>
            <p:ph type="subTitle" idx="1" hasCustomPrompt="1"/>
          </p:nvPr>
        </p:nvSpPr>
        <p:spPr>
          <a:xfrm>
            <a:off x="1448336" y="2116583"/>
            <a:ext cx="7353079" cy="3097416"/>
          </a:xfrm>
        </p:spPr>
        <p:txBody>
          <a:bodyPr lIns="91431"/>
          <a:lstStyle>
            <a:lvl1pPr marL="342866" marR="0" indent="-342866" algn="l" defTabSz="457154" rtl="0" eaLnBrk="1" fontAlgn="auto" latinLnBrk="0" hangingPunct="1">
              <a:lnSpc>
                <a:spcPct val="100000"/>
              </a:lnSpc>
              <a:spcBef>
                <a:spcPct val="20000"/>
              </a:spcBef>
              <a:spcAft>
                <a:spcPts val="0"/>
              </a:spcAft>
              <a:buClrTx/>
              <a:buSzTx/>
              <a:buFont typeface="Arial"/>
              <a:buChar char="•"/>
              <a:tabLst/>
              <a:defRPr b="1" baseline="0">
                <a:solidFill>
                  <a:srgbClr val="403324"/>
                </a:solidFill>
              </a:defRPr>
            </a:lvl1pPr>
            <a:lvl2pPr marL="457154" indent="0" algn="ctr">
              <a:buNone/>
              <a:defRPr>
                <a:solidFill>
                  <a:schemeClr val="tx1">
                    <a:tint val="75000"/>
                  </a:schemeClr>
                </a:solidFill>
              </a:defRPr>
            </a:lvl2pPr>
            <a:lvl3pPr marL="914309"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1"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en-US" dirty="0"/>
              <a:t>Outline agenda or content items</a:t>
            </a:r>
          </a:p>
          <a:p>
            <a:r>
              <a:rPr lang="en-US" dirty="0"/>
              <a:t>Outline agenda or content items</a:t>
            </a:r>
          </a:p>
          <a:p>
            <a:r>
              <a:rPr lang="en-US" dirty="0"/>
              <a:t>Outline agenda or content items</a:t>
            </a:r>
          </a:p>
          <a:p>
            <a:endParaRPr lang="en-US" dirty="0"/>
          </a:p>
        </p:txBody>
      </p:sp>
      <p:sp>
        <p:nvSpPr>
          <p:cNvPr id="8" name="Date Placeholder 2"/>
          <p:cNvSpPr>
            <a:spLocks noGrp="1"/>
          </p:cNvSpPr>
          <p:nvPr>
            <p:ph type="dt" sz="half" idx="10"/>
          </p:nvPr>
        </p:nvSpPr>
        <p:spPr>
          <a:xfrm>
            <a:off x="457200" y="6536751"/>
            <a:ext cx="2133600" cy="271889"/>
          </a:xfrm>
        </p:spPr>
        <p:txBody>
          <a:bodyPr/>
          <a:lstStyle/>
          <a:p>
            <a:fld id="{A5DF04F7-A726-437F-B894-560C1BFF1193}" type="datetime1">
              <a:rPr lang="en-US" smtClean="0"/>
              <a:pPr/>
              <a:t>3/18/22</a:t>
            </a:fld>
            <a:endParaRPr lang="en-US" dirty="0"/>
          </a:p>
        </p:txBody>
      </p:sp>
      <p:sp>
        <p:nvSpPr>
          <p:cNvPr id="9" name="Slide Number Placeholder 3"/>
          <p:cNvSpPr>
            <a:spLocks noGrp="1"/>
          </p:cNvSpPr>
          <p:nvPr>
            <p:ph type="sldNum" sz="quarter" idx="11"/>
          </p:nvPr>
        </p:nvSpPr>
        <p:spPr>
          <a:xfrm>
            <a:off x="8233223" y="6536751"/>
            <a:ext cx="453579" cy="271889"/>
          </a:xfrm>
        </p:spPr>
        <p:txBody>
          <a:bodyPr/>
          <a:lstStyle/>
          <a:p>
            <a:fld id="{F6752E23-B15A-AE4C-8D57-559A8F5D80CC}" type="slidenum">
              <a:rPr lang="en-US" smtClean="0"/>
              <a:pPr/>
              <a:t>‹#›</a:t>
            </a:fld>
            <a:endParaRPr lang="en-US" dirty="0"/>
          </a:p>
        </p:txBody>
      </p:sp>
      <p:sp>
        <p:nvSpPr>
          <p:cNvPr id="10" name="Footer Placeholder 4"/>
          <p:cNvSpPr>
            <a:spLocks noGrp="1"/>
          </p:cNvSpPr>
          <p:nvPr>
            <p:ph type="ftr" sz="quarter" idx="12"/>
          </p:nvPr>
        </p:nvSpPr>
        <p:spPr>
          <a:xfrm>
            <a:off x="3124200" y="6536751"/>
            <a:ext cx="4997611" cy="271889"/>
          </a:xfrm>
        </p:spPr>
        <p:txBody>
          <a:bodyPr/>
          <a:lstStyle/>
          <a:p>
            <a:r>
              <a:rPr lang="en-US"/>
              <a:t>© National Association of State EMS Officials (NASEMSO). All rights reserved.</a:t>
            </a:r>
            <a:endParaRPr lang="en-US" dirty="0"/>
          </a:p>
        </p:txBody>
      </p:sp>
    </p:spTree>
    <p:extLst>
      <p:ext uri="{BB962C8B-B14F-4D97-AF65-F5344CB8AC3E}">
        <p14:creationId xmlns:p14="http://schemas.microsoft.com/office/powerpoint/2010/main" val="38728278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803" y="144600"/>
            <a:ext cx="8600459" cy="734191"/>
          </a:xfrm>
        </p:spPr>
        <p:txBody>
          <a:bodyPr tIns="0" bIns="0" anchor="ctr">
            <a:normAutofit/>
          </a:bodyPr>
          <a:lstStyle>
            <a:lvl1pPr>
              <a:defRPr sz="2900" baseline="0">
                <a:solidFill>
                  <a:srgbClr val="5E9732"/>
                </a:solidFill>
              </a:defRPr>
            </a:lvl1pPr>
          </a:lstStyle>
          <a:p>
            <a:r>
              <a:rPr lang="en-US" dirty="0"/>
              <a:t>Headline here, try to make it one lines</a:t>
            </a:r>
          </a:p>
        </p:txBody>
      </p:sp>
      <p:sp>
        <p:nvSpPr>
          <p:cNvPr id="3" name="Content Placeholder 2"/>
          <p:cNvSpPr>
            <a:spLocks noGrp="1"/>
          </p:cNvSpPr>
          <p:nvPr>
            <p:ph idx="1"/>
          </p:nvPr>
        </p:nvSpPr>
        <p:spPr>
          <a:xfrm>
            <a:off x="267803" y="983197"/>
            <a:ext cx="8600459" cy="5503769"/>
          </a:xfrm>
        </p:spPr>
        <p:txBody>
          <a:bodyPr>
            <a:normAutofit/>
          </a:bodyPr>
          <a:lstStyle>
            <a:lvl1pPr>
              <a:lnSpc>
                <a:spcPct val="100000"/>
              </a:lnSpc>
              <a:defRPr sz="2000"/>
            </a:lvl1pPr>
            <a:lvl2pPr>
              <a:lnSpc>
                <a:spcPct val="100000"/>
              </a:lnSpc>
              <a:defRPr sz="2000"/>
            </a:lvl2pPr>
            <a:lvl3pPr>
              <a:lnSpc>
                <a:spcPct val="100000"/>
              </a:lnSpc>
              <a:defRPr sz="1900"/>
            </a:lvl3pPr>
            <a:lvl4pPr>
              <a:lnSpc>
                <a:spcPct val="100000"/>
              </a:lnSpc>
              <a:defRPr sz="1900"/>
            </a:lvl4pPr>
            <a:lvl5pPr>
              <a:lnSpc>
                <a:spcPct val="100000"/>
              </a:lnSpc>
              <a:defRPr sz="1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a:off x="378796" y="6506017"/>
            <a:ext cx="8389196" cy="0"/>
          </a:xfrm>
          <a:prstGeom prst="line">
            <a:avLst/>
          </a:prstGeom>
          <a:ln w="3175" cmpd="sng">
            <a:solidFill>
              <a:schemeClr val="accent3">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3" name="Date Placeholder 2"/>
          <p:cNvSpPr>
            <a:spLocks noGrp="1"/>
          </p:cNvSpPr>
          <p:nvPr>
            <p:ph type="dt" sz="half" idx="10"/>
          </p:nvPr>
        </p:nvSpPr>
        <p:spPr>
          <a:xfrm>
            <a:off x="457200" y="6536751"/>
            <a:ext cx="2133600" cy="271889"/>
          </a:xfrm>
        </p:spPr>
        <p:txBody>
          <a:bodyPr/>
          <a:lstStyle/>
          <a:p>
            <a:fld id="{7CE7720B-EC67-42E1-A2C7-A50C69ED1076}" type="datetime1">
              <a:rPr lang="en-US" smtClean="0"/>
              <a:pPr/>
              <a:t>3/18/22</a:t>
            </a:fld>
            <a:endParaRPr lang="en-US" dirty="0"/>
          </a:p>
        </p:txBody>
      </p:sp>
      <p:sp>
        <p:nvSpPr>
          <p:cNvPr id="14" name="Slide Number Placeholder 3"/>
          <p:cNvSpPr>
            <a:spLocks noGrp="1"/>
          </p:cNvSpPr>
          <p:nvPr>
            <p:ph type="sldNum" sz="quarter" idx="11"/>
          </p:nvPr>
        </p:nvSpPr>
        <p:spPr>
          <a:xfrm>
            <a:off x="8233223" y="6536751"/>
            <a:ext cx="453579" cy="271889"/>
          </a:xfrm>
        </p:spPr>
        <p:txBody>
          <a:bodyPr/>
          <a:lstStyle/>
          <a:p>
            <a:fld id="{F6752E23-B15A-AE4C-8D57-559A8F5D80CC}" type="slidenum">
              <a:rPr lang="en-US" smtClean="0"/>
              <a:pPr/>
              <a:t>‹#›</a:t>
            </a:fld>
            <a:endParaRPr lang="en-US" dirty="0"/>
          </a:p>
        </p:txBody>
      </p:sp>
      <p:sp>
        <p:nvSpPr>
          <p:cNvPr id="15" name="Footer Placeholder 4"/>
          <p:cNvSpPr>
            <a:spLocks noGrp="1"/>
          </p:cNvSpPr>
          <p:nvPr>
            <p:ph type="ftr" sz="quarter" idx="12"/>
          </p:nvPr>
        </p:nvSpPr>
        <p:spPr>
          <a:xfrm>
            <a:off x="3124200" y="6536751"/>
            <a:ext cx="4997611" cy="271889"/>
          </a:xfrm>
        </p:spPr>
        <p:txBody>
          <a:bodyPr/>
          <a:lstStyle/>
          <a:p>
            <a:r>
              <a:rPr lang="en-US"/>
              <a:t>© National Association of State EMS Officials (NASEMSO). All rights reserved.</a:t>
            </a:r>
            <a:endParaRPr lang="en-US" dirty="0"/>
          </a:p>
        </p:txBody>
      </p:sp>
      <p:cxnSp>
        <p:nvCxnSpPr>
          <p:cNvPr id="10" name="Straight Connector 9"/>
          <p:cNvCxnSpPr/>
          <p:nvPr userDrawn="1"/>
        </p:nvCxnSpPr>
        <p:spPr>
          <a:xfrm>
            <a:off x="378796" y="952306"/>
            <a:ext cx="8389196" cy="0"/>
          </a:xfrm>
          <a:prstGeom prst="line">
            <a:avLst/>
          </a:prstGeom>
          <a:ln w="3175" cmpd="sng">
            <a:solidFill>
              <a:schemeClr val="accent3">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536690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key point and image_graph">
    <p:spTree>
      <p:nvGrpSpPr>
        <p:cNvPr id="1" name=""/>
        <p:cNvGrpSpPr/>
        <p:nvPr/>
      </p:nvGrpSpPr>
      <p:grpSpPr>
        <a:xfrm>
          <a:off x="0" y="0"/>
          <a:ext cx="0" cy="0"/>
          <a:chOff x="0" y="0"/>
          <a:chExt cx="0" cy="0"/>
        </a:xfrm>
      </p:grpSpPr>
      <p:sp>
        <p:nvSpPr>
          <p:cNvPr id="3" name="Content Placeholder 2"/>
          <p:cNvSpPr>
            <a:spLocks noGrp="1"/>
          </p:cNvSpPr>
          <p:nvPr>
            <p:ph idx="1"/>
          </p:nvPr>
        </p:nvSpPr>
        <p:spPr>
          <a:xfrm>
            <a:off x="267803" y="1925413"/>
            <a:ext cx="8600459" cy="4377197"/>
          </a:xfrm>
        </p:spPr>
        <p:txBody>
          <a:bodyPr>
            <a:normAutofit/>
          </a:bodyPr>
          <a:lstStyle>
            <a:lvl1pPr marL="0" indent="0">
              <a:lnSpc>
                <a:spcPct val="100000"/>
              </a:lnSpc>
              <a:buNone/>
              <a:defRPr sz="2000" baseline="0"/>
            </a:lvl1pPr>
            <a:lvl2pPr>
              <a:lnSpc>
                <a:spcPct val="100000"/>
              </a:lnSpc>
              <a:defRPr sz="2000"/>
            </a:lvl2pPr>
            <a:lvl3pPr>
              <a:lnSpc>
                <a:spcPct val="100000"/>
              </a:lnSpc>
              <a:defRPr sz="1900"/>
            </a:lvl3pPr>
            <a:lvl4pPr>
              <a:lnSpc>
                <a:spcPct val="100000"/>
              </a:lnSpc>
              <a:defRPr sz="1900"/>
            </a:lvl4pPr>
            <a:lvl5pPr>
              <a:lnSpc>
                <a:spcPct val="100000"/>
              </a:lnSpc>
              <a:defRPr sz="1900"/>
            </a:lvl5pPr>
          </a:lstStyle>
          <a:p>
            <a:pPr lvl="0"/>
            <a:endParaRPr lang="en-US" dirty="0"/>
          </a:p>
        </p:txBody>
      </p:sp>
      <p:sp>
        <p:nvSpPr>
          <p:cNvPr id="5" name="Text Placeholder 4"/>
          <p:cNvSpPr>
            <a:spLocks noGrp="1"/>
          </p:cNvSpPr>
          <p:nvPr>
            <p:ph type="body" sz="quarter" idx="13"/>
          </p:nvPr>
        </p:nvSpPr>
        <p:spPr>
          <a:xfrm>
            <a:off x="268291" y="983035"/>
            <a:ext cx="8599487" cy="907967"/>
          </a:xfrm>
        </p:spPr>
        <p:txBody>
          <a:bodyPr>
            <a:normAutofit/>
          </a:bodyPr>
          <a:lstStyle>
            <a:lvl1pPr>
              <a:defRPr sz="2000"/>
            </a:lvl1pPr>
            <a:lvl2pPr>
              <a:defRPr sz="2000"/>
            </a:lvl2pPr>
          </a:lstStyle>
          <a:p>
            <a:pPr lvl="0"/>
            <a:r>
              <a:rPr lang="en-US" dirty="0"/>
              <a:t>Click to edit Master text styles</a:t>
            </a:r>
          </a:p>
          <a:p>
            <a:pPr lvl="1"/>
            <a:r>
              <a:rPr lang="en-US" dirty="0"/>
              <a:t>Second level</a:t>
            </a:r>
          </a:p>
        </p:txBody>
      </p:sp>
      <p:cxnSp>
        <p:nvCxnSpPr>
          <p:cNvPr id="18" name="Straight Connector 17"/>
          <p:cNvCxnSpPr/>
          <p:nvPr userDrawn="1"/>
        </p:nvCxnSpPr>
        <p:spPr>
          <a:xfrm>
            <a:off x="378796" y="6506017"/>
            <a:ext cx="8389196" cy="0"/>
          </a:xfrm>
          <a:prstGeom prst="line">
            <a:avLst/>
          </a:prstGeom>
          <a:ln w="3175" cmpd="sng">
            <a:solidFill>
              <a:schemeClr val="accent3">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Date Placeholder 2"/>
          <p:cNvSpPr>
            <a:spLocks noGrp="1"/>
          </p:cNvSpPr>
          <p:nvPr>
            <p:ph type="dt" sz="half" idx="10"/>
          </p:nvPr>
        </p:nvSpPr>
        <p:spPr>
          <a:xfrm>
            <a:off x="457200" y="6536751"/>
            <a:ext cx="2133600" cy="271889"/>
          </a:xfrm>
        </p:spPr>
        <p:txBody>
          <a:bodyPr/>
          <a:lstStyle/>
          <a:p>
            <a:fld id="{D7F67B33-D49B-4709-81CE-325AFF2132AB}" type="datetime1">
              <a:rPr lang="en-US" smtClean="0"/>
              <a:pPr/>
              <a:t>3/18/22</a:t>
            </a:fld>
            <a:endParaRPr lang="en-US" dirty="0"/>
          </a:p>
        </p:txBody>
      </p:sp>
      <p:sp>
        <p:nvSpPr>
          <p:cNvPr id="20" name="Slide Number Placeholder 3"/>
          <p:cNvSpPr>
            <a:spLocks noGrp="1"/>
          </p:cNvSpPr>
          <p:nvPr>
            <p:ph type="sldNum" sz="quarter" idx="11"/>
          </p:nvPr>
        </p:nvSpPr>
        <p:spPr>
          <a:xfrm>
            <a:off x="8233223" y="6536751"/>
            <a:ext cx="453579" cy="271889"/>
          </a:xfrm>
        </p:spPr>
        <p:txBody>
          <a:bodyPr/>
          <a:lstStyle/>
          <a:p>
            <a:fld id="{F6752E23-B15A-AE4C-8D57-559A8F5D80CC}" type="slidenum">
              <a:rPr lang="en-US" smtClean="0"/>
              <a:pPr/>
              <a:t>‹#›</a:t>
            </a:fld>
            <a:endParaRPr lang="en-US" dirty="0"/>
          </a:p>
        </p:txBody>
      </p:sp>
      <p:sp>
        <p:nvSpPr>
          <p:cNvPr id="21" name="Footer Placeholder 4"/>
          <p:cNvSpPr>
            <a:spLocks noGrp="1"/>
          </p:cNvSpPr>
          <p:nvPr>
            <p:ph type="ftr" sz="quarter" idx="12"/>
          </p:nvPr>
        </p:nvSpPr>
        <p:spPr>
          <a:xfrm>
            <a:off x="3124200" y="6536751"/>
            <a:ext cx="4997611" cy="271889"/>
          </a:xfrm>
        </p:spPr>
        <p:txBody>
          <a:bodyPr/>
          <a:lstStyle/>
          <a:p>
            <a:r>
              <a:rPr lang="en-US"/>
              <a:t>© National Association of State EMS Officials (NASEMSO). All rights reserved.</a:t>
            </a:r>
            <a:endParaRPr lang="en-US" dirty="0"/>
          </a:p>
        </p:txBody>
      </p:sp>
      <p:sp>
        <p:nvSpPr>
          <p:cNvPr id="23" name="Title 1"/>
          <p:cNvSpPr>
            <a:spLocks noGrp="1"/>
          </p:cNvSpPr>
          <p:nvPr>
            <p:ph type="title" hasCustomPrompt="1"/>
          </p:nvPr>
        </p:nvSpPr>
        <p:spPr>
          <a:xfrm>
            <a:off x="267803" y="144600"/>
            <a:ext cx="8600459" cy="734191"/>
          </a:xfrm>
        </p:spPr>
        <p:txBody>
          <a:bodyPr tIns="0" bIns="0" anchor="ctr">
            <a:normAutofit/>
          </a:bodyPr>
          <a:lstStyle>
            <a:lvl1pPr>
              <a:defRPr sz="2900" baseline="0">
                <a:solidFill>
                  <a:srgbClr val="5E9732"/>
                </a:solidFill>
              </a:defRPr>
            </a:lvl1pPr>
          </a:lstStyle>
          <a:p>
            <a:r>
              <a:rPr lang="en-US" dirty="0"/>
              <a:t>Headline here, try to make it one line</a:t>
            </a:r>
          </a:p>
        </p:txBody>
      </p:sp>
      <p:cxnSp>
        <p:nvCxnSpPr>
          <p:cNvPr id="24" name="Straight Connector 23"/>
          <p:cNvCxnSpPr/>
          <p:nvPr userDrawn="1"/>
        </p:nvCxnSpPr>
        <p:spPr>
          <a:xfrm>
            <a:off x="378796" y="952306"/>
            <a:ext cx="8389196" cy="0"/>
          </a:xfrm>
          <a:prstGeom prst="line">
            <a:avLst/>
          </a:prstGeom>
          <a:ln w="3175" cmpd="sng">
            <a:solidFill>
              <a:schemeClr val="accent3">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553059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7803" y="1013823"/>
            <a:ext cx="4191000" cy="5484100"/>
          </a:xfrm>
        </p:spPr>
        <p:txBody>
          <a:bodyPr>
            <a:normAutofit/>
          </a:bodyPr>
          <a:lstStyle>
            <a:lvl1pPr>
              <a:defRPr sz="2000"/>
            </a:lvl1pPr>
            <a:lvl2pPr>
              <a:defRPr sz="1900"/>
            </a:lvl2pPr>
            <a:lvl3pPr>
              <a:defRPr sz="1600"/>
            </a:lvl3pPr>
            <a:lvl4pPr>
              <a:defRPr sz="1400"/>
            </a:lvl4pPr>
            <a:lvl5pPr>
              <a:defRPr sz="1400"/>
            </a:lvl5pPr>
            <a:lvl6pPr>
              <a:defRPr sz="1900"/>
            </a:lvl6pPr>
            <a:lvl7pPr>
              <a:defRPr sz="1900"/>
            </a:lvl7pPr>
            <a:lvl8pPr>
              <a:defRPr sz="1900"/>
            </a:lvl8pPr>
            <a:lvl9pPr>
              <a:defRPr sz="1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1" y="1013823"/>
            <a:ext cx="4220061" cy="5484100"/>
          </a:xfrm>
        </p:spPr>
        <p:txBody>
          <a:bodyPr>
            <a:normAutofit/>
          </a:bodyPr>
          <a:lstStyle>
            <a:lvl1pPr>
              <a:defRPr sz="2000"/>
            </a:lvl1pPr>
            <a:lvl2pPr>
              <a:defRPr sz="1900"/>
            </a:lvl2pPr>
            <a:lvl3pPr>
              <a:defRPr sz="1600"/>
            </a:lvl3pPr>
            <a:lvl4pPr>
              <a:defRPr sz="1400"/>
            </a:lvl4pPr>
            <a:lvl5pPr>
              <a:defRPr sz="1400"/>
            </a:lvl5pPr>
            <a:lvl6pPr>
              <a:defRPr sz="1900"/>
            </a:lvl6pPr>
            <a:lvl7pPr>
              <a:defRPr sz="1900"/>
            </a:lvl7pPr>
            <a:lvl8pPr>
              <a:defRPr sz="1900"/>
            </a:lvl8pPr>
            <a:lvl9pPr>
              <a:defRPr sz="1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p:cNvCxnSpPr/>
          <p:nvPr userDrawn="1"/>
        </p:nvCxnSpPr>
        <p:spPr>
          <a:xfrm>
            <a:off x="378796" y="6506017"/>
            <a:ext cx="8389196" cy="0"/>
          </a:xfrm>
          <a:prstGeom prst="line">
            <a:avLst/>
          </a:prstGeom>
          <a:ln w="3175" cmpd="sng">
            <a:solidFill>
              <a:schemeClr val="accent3">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6" name="Date Placeholder 2"/>
          <p:cNvSpPr>
            <a:spLocks noGrp="1"/>
          </p:cNvSpPr>
          <p:nvPr>
            <p:ph type="dt" sz="half" idx="10"/>
          </p:nvPr>
        </p:nvSpPr>
        <p:spPr>
          <a:xfrm>
            <a:off x="457200" y="6536751"/>
            <a:ext cx="2133600" cy="271889"/>
          </a:xfrm>
        </p:spPr>
        <p:txBody>
          <a:bodyPr/>
          <a:lstStyle/>
          <a:p>
            <a:fld id="{966F305F-DB7F-45BC-A5FF-D053A9D498CF}" type="datetime1">
              <a:rPr lang="en-US" smtClean="0"/>
              <a:pPr/>
              <a:t>3/18/22</a:t>
            </a:fld>
            <a:endParaRPr lang="en-US" dirty="0"/>
          </a:p>
        </p:txBody>
      </p:sp>
      <p:sp>
        <p:nvSpPr>
          <p:cNvPr id="17" name="Slide Number Placeholder 3"/>
          <p:cNvSpPr>
            <a:spLocks noGrp="1"/>
          </p:cNvSpPr>
          <p:nvPr>
            <p:ph type="sldNum" sz="quarter" idx="11"/>
          </p:nvPr>
        </p:nvSpPr>
        <p:spPr>
          <a:xfrm>
            <a:off x="8233223" y="6536751"/>
            <a:ext cx="453579" cy="271889"/>
          </a:xfrm>
        </p:spPr>
        <p:txBody>
          <a:bodyPr/>
          <a:lstStyle/>
          <a:p>
            <a:fld id="{F6752E23-B15A-AE4C-8D57-559A8F5D80CC}" type="slidenum">
              <a:rPr lang="en-US" smtClean="0"/>
              <a:pPr/>
              <a:t>‹#›</a:t>
            </a:fld>
            <a:endParaRPr lang="en-US" dirty="0"/>
          </a:p>
        </p:txBody>
      </p:sp>
      <p:sp>
        <p:nvSpPr>
          <p:cNvPr id="18" name="Footer Placeholder 4"/>
          <p:cNvSpPr>
            <a:spLocks noGrp="1"/>
          </p:cNvSpPr>
          <p:nvPr>
            <p:ph type="ftr" sz="quarter" idx="12"/>
          </p:nvPr>
        </p:nvSpPr>
        <p:spPr>
          <a:xfrm>
            <a:off x="3124200" y="6536751"/>
            <a:ext cx="4997611" cy="271889"/>
          </a:xfrm>
        </p:spPr>
        <p:txBody>
          <a:bodyPr/>
          <a:lstStyle/>
          <a:p>
            <a:r>
              <a:rPr lang="en-US"/>
              <a:t>© National Association of State EMS Officials (NASEMSO). All rights reserved.</a:t>
            </a:r>
            <a:endParaRPr lang="en-US" dirty="0"/>
          </a:p>
        </p:txBody>
      </p:sp>
      <p:sp>
        <p:nvSpPr>
          <p:cNvPr id="19" name="Title 1"/>
          <p:cNvSpPr>
            <a:spLocks noGrp="1"/>
          </p:cNvSpPr>
          <p:nvPr>
            <p:ph type="title" hasCustomPrompt="1"/>
          </p:nvPr>
        </p:nvSpPr>
        <p:spPr>
          <a:xfrm>
            <a:off x="267803" y="144600"/>
            <a:ext cx="8600459" cy="734191"/>
          </a:xfrm>
        </p:spPr>
        <p:txBody>
          <a:bodyPr tIns="0" bIns="0" anchor="ctr">
            <a:normAutofit/>
          </a:bodyPr>
          <a:lstStyle>
            <a:lvl1pPr>
              <a:defRPr sz="2900" baseline="0">
                <a:solidFill>
                  <a:srgbClr val="5E9732"/>
                </a:solidFill>
              </a:defRPr>
            </a:lvl1pPr>
          </a:lstStyle>
          <a:p>
            <a:r>
              <a:rPr lang="en-US" dirty="0"/>
              <a:t>Headline here, try to make it one line</a:t>
            </a:r>
          </a:p>
        </p:txBody>
      </p:sp>
      <p:cxnSp>
        <p:nvCxnSpPr>
          <p:cNvPr id="20" name="Straight Connector 19"/>
          <p:cNvCxnSpPr/>
          <p:nvPr userDrawn="1"/>
        </p:nvCxnSpPr>
        <p:spPr>
          <a:xfrm>
            <a:off x="378796" y="952306"/>
            <a:ext cx="8389196" cy="0"/>
          </a:xfrm>
          <a:prstGeom prst="line">
            <a:avLst/>
          </a:prstGeom>
          <a:ln w="3175" cmpd="sng">
            <a:solidFill>
              <a:schemeClr val="accent3">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277293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7803" y="1578129"/>
            <a:ext cx="4191000" cy="4873714"/>
          </a:xfrm>
        </p:spPr>
        <p:txBody>
          <a:bodyPr>
            <a:normAutofit/>
          </a:bodyPr>
          <a:lstStyle>
            <a:lvl1pPr marL="0" indent="0">
              <a:buNone/>
              <a:defRPr sz="2000"/>
            </a:lvl1pPr>
            <a:lvl2pPr>
              <a:defRPr sz="1900"/>
            </a:lvl2pPr>
            <a:lvl3pPr>
              <a:defRPr sz="1600"/>
            </a:lvl3pPr>
            <a:lvl4pPr>
              <a:defRPr sz="1400"/>
            </a:lvl4pPr>
            <a:lvl5pPr>
              <a:defRPr sz="1400"/>
            </a:lvl5pPr>
            <a:lvl6pPr>
              <a:defRPr sz="1900"/>
            </a:lvl6pPr>
            <a:lvl7pPr>
              <a:defRPr sz="1900"/>
            </a:lvl7pPr>
            <a:lvl8pPr>
              <a:defRPr sz="1900"/>
            </a:lvl8pPr>
            <a:lvl9pPr>
              <a:defRPr sz="1900"/>
            </a:lvl9pPr>
          </a:lstStyle>
          <a:p>
            <a:pPr lvl="0"/>
            <a:endParaRPr lang="en-US" dirty="0"/>
          </a:p>
        </p:txBody>
      </p:sp>
      <p:sp>
        <p:nvSpPr>
          <p:cNvPr id="4" name="Content Placeholder 3"/>
          <p:cNvSpPr>
            <a:spLocks noGrp="1"/>
          </p:cNvSpPr>
          <p:nvPr>
            <p:ph sz="half" idx="2"/>
          </p:nvPr>
        </p:nvSpPr>
        <p:spPr>
          <a:xfrm>
            <a:off x="4648201" y="1578129"/>
            <a:ext cx="4220061" cy="4873714"/>
          </a:xfrm>
        </p:spPr>
        <p:txBody>
          <a:bodyPr>
            <a:normAutofit/>
          </a:bodyPr>
          <a:lstStyle>
            <a:lvl1pPr marL="0" indent="0">
              <a:buNone/>
              <a:defRPr sz="2000"/>
            </a:lvl1pPr>
            <a:lvl2pPr>
              <a:defRPr sz="1900"/>
            </a:lvl2pPr>
            <a:lvl3pPr>
              <a:defRPr sz="1600"/>
            </a:lvl3pPr>
            <a:lvl4pPr>
              <a:defRPr sz="1400"/>
            </a:lvl4pPr>
            <a:lvl5pPr>
              <a:defRPr sz="1400"/>
            </a:lvl5pPr>
            <a:lvl6pPr>
              <a:defRPr sz="1900"/>
            </a:lvl6pPr>
            <a:lvl7pPr>
              <a:defRPr sz="1900"/>
            </a:lvl7pPr>
            <a:lvl8pPr>
              <a:defRPr sz="1900"/>
            </a:lvl8pPr>
            <a:lvl9pPr>
              <a:defRPr sz="1900"/>
            </a:lvl9pPr>
          </a:lstStyle>
          <a:p>
            <a:pPr lvl="0"/>
            <a:endParaRPr lang="en-US" dirty="0"/>
          </a:p>
        </p:txBody>
      </p:sp>
      <p:sp>
        <p:nvSpPr>
          <p:cNvPr id="5" name="Text Placeholder 4"/>
          <p:cNvSpPr>
            <a:spLocks noGrp="1"/>
          </p:cNvSpPr>
          <p:nvPr>
            <p:ph type="body" sz="quarter" idx="13" hasCustomPrompt="1"/>
          </p:nvPr>
        </p:nvSpPr>
        <p:spPr>
          <a:xfrm>
            <a:off x="268289" y="1021464"/>
            <a:ext cx="4191000" cy="525941"/>
          </a:xfrm>
        </p:spPr>
        <p:txBody>
          <a:bodyPr>
            <a:normAutofit/>
          </a:bodyPr>
          <a:lstStyle>
            <a:lvl1pPr>
              <a:defRPr sz="2000"/>
            </a:lvl1pPr>
          </a:lstStyle>
          <a:p>
            <a:pPr lvl="0"/>
            <a:r>
              <a:rPr lang="en-US" dirty="0"/>
              <a:t>Header</a:t>
            </a:r>
          </a:p>
        </p:txBody>
      </p:sp>
      <p:sp>
        <p:nvSpPr>
          <p:cNvPr id="14" name="Text Placeholder 4"/>
          <p:cNvSpPr>
            <a:spLocks noGrp="1"/>
          </p:cNvSpPr>
          <p:nvPr>
            <p:ph type="body" sz="quarter" idx="14" hasCustomPrompt="1"/>
          </p:nvPr>
        </p:nvSpPr>
        <p:spPr>
          <a:xfrm>
            <a:off x="4648201" y="1021464"/>
            <a:ext cx="4220061" cy="525941"/>
          </a:xfrm>
        </p:spPr>
        <p:txBody>
          <a:bodyPr vert="horz" lIns="91431" tIns="45716" rIns="91431" bIns="45716" rtlCol="0">
            <a:normAutofit/>
          </a:bodyPr>
          <a:lstStyle>
            <a:lvl1pPr>
              <a:defRPr lang="en-US" sz="2000" dirty="0"/>
            </a:lvl1pPr>
          </a:lstStyle>
          <a:p>
            <a:pPr lvl="0"/>
            <a:r>
              <a:rPr lang="en-US" dirty="0"/>
              <a:t>Header</a:t>
            </a:r>
          </a:p>
        </p:txBody>
      </p:sp>
      <p:cxnSp>
        <p:nvCxnSpPr>
          <p:cNvPr id="15" name="Straight Connector 14"/>
          <p:cNvCxnSpPr/>
          <p:nvPr userDrawn="1"/>
        </p:nvCxnSpPr>
        <p:spPr>
          <a:xfrm>
            <a:off x="378796" y="6506017"/>
            <a:ext cx="8389196" cy="0"/>
          </a:xfrm>
          <a:prstGeom prst="line">
            <a:avLst/>
          </a:prstGeom>
          <a:ln w="3175" cmpd="sng">
            <a:solidFill>
              <a:schemeClr val="accent3">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7" name="Date Placeholder 2"/>
          <p:cNvSpPr>
            <a:spLocks noGrp="1"/>
          </p:cNvSpPr>
          <p:nvPr>
            <p:ph type="dt" sz="half" idx="10"/>
          </p:nvPr>
        </p:nvSpPr>
        <p:spPr>
          <a:xfrm>
            <a:off x="457200" y="6536751"/>
            <a:ext cx="2133600" cy="271889"/>
          </a:xfrm>
        </p:spPr>
        <p:txBody>
          <a:bodyPr/>
          <a:lstStyle/>
          <a:p>
            <a:fld id="{931A431B-8511-4CFA-B16D-BE9E2309FB0C}" type="datetime1">
              <a:rPr lang="en-US" smtClean="0"/>
              <a:pPr/>
              <a:t>3/18/22</a:t>
            </a:fld>
            <a:endParaRPr lang="en-US" dirty="0"/>
          </a:p>
        </p:txBody>
      </p:sp>
      <p:sp>
        <p:nvSpPr>
          <p:cNvPr id="18" name="Slide Number Placeholder 3"/>
          <p:cNvSpPr>
            <a:spLocks noGrp="1"/>
          </p:cNvSpPr>
          <p:nvPr>
            <p:ph type="sldNum" sz="quarter" idx="11"/>
          </p:nvPr>
        </p:nvSpPr>
        <p:spPr>
          <a:xfrm>
            <a:off x="8233223" y="6536751"/>
            <a:ext cx="453579" cy="271889"/>
          </a:xfrm>
        </p:spPr>
        <p:txBody>
          <a:bodyPr/>
          <a:lstStyle/>
          <a:p>
            <a:fld id="{F6752E23-B15A-AE4C-8D57-559A8F5D80CC}" type="slidenum">
              <a:rPr lang="en-US" smtClean="0"/>
              <a:pPr/>
              <a:t>‹#›</a:t>
            </a:fld>
            <a:endParaRPr lang="en-US" dirty="0"/>
          </a:p>
        </p:txBody>
      </p:sp>
      <p:sp>
        <p:nvSpPr>
          <p:cNvPr id="19" name="Footer Placeholder 4"/>
          <p:cNvSpPr>
            <a:spLocks noGrp="1"/>
          </p:cNvSpPr>
          <p:nvPr>
            <p:ph type="ftr" sz="quarter" idx="12"/>
          </p:nvPr>
        </p:nvSpPr>
        <p:spPr>
          <a:xfrm>
            <a:off x="3124200" y="6536751"/>
            <a:ext cx="4997611" cy="271889"/>
          </a:xfrm>
        </p:spPr>
        <p:txBody>
          <a:bodyPr/>
          <a:lstStyle/>
          <a:p>
            <a:r>
              <a:rPr lang="en-US"/>
              <a:t>© National Association of State EMS Officials (NASEMSO). All rights reserved.</a:t>
            </a:r>
            <a:endParaRPr lang="en-US" dirty="0"/>
          </a:p>
        </p:txBody>
      </p:sp>
      <p:sp>
        <p:nvSpPr>
          <p:cNvPr id="20" name="Title 1"/>
          <p:cNvSpPr>
            <a:spLocks noGrp="1"/>
          </p:cNvSpPr>
          <p:nvPr>
            <p:ph type="title" hasCustomPrompt="1"/>
          </p:nvPr>
        </p:nvSpPr>
        <p:spPr>
          <a:xfrm>
            <a:off x="267803" y="144600"/>
            <a:ext cx="8600459" cy="734191"/>
          </a:xfrm>
        </p:spPr>
        <p:txBody>
          <a:bodyPr tIns="0" bIns="0" anchor="ctr">
            <a:normAutofit/>
          </a:bodyPr>
          <a:lstStyle>
            <a:lvl1pPr>
              <a:defRPr sz="2900" baseline="0">
                <a:solidFill>
                  <a:srgbClr val="5E9732"/>
                </a:solidFill>
              </a:defRPr>
            </a:lvl1pPr>
          </a:lstStyle>
          <a:p>
            <a:r>
              <a:rPr lang="en-US" dirty="0"/>
              <a:t>Headline here, try to make it one line</a:t>
            </a:r>
          </a:p>
        </p:txBody>
      </p:sp>
      <p:cxnSp>
        <p:nvCxnSpPr>
          <p:cNvPr id="22" name="Straight Connector 21"/>
          <p:cNvCxnSpPr/>
          <p:nvPr userDrawn="1"/>
        </p:nvCxnSpPr>
        <p:spPr>
          <a:xfrm>
            <a:off x="378796" y="952306"/>
            <a:ext cx="8389196" cy="0"/>
          </a:xfrm>
          <a:prstGeom prst="line">
            <a:avLst/>
          </a:prstGeom>
          <a:ln w="3175" cmpd="sng">
            <a:solidFill>
              <a:schemeClr val="accent3">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6344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80DC26-B629-49FC-B4F3-05E9E1FCD1E8}" type="datetime1">
              <a:rPr lang="en-US" smtClean="0"/>
              <a:t>3/18/22</a:t>
            </a:fld>
            <a:endParaRPr lang="en-US" dirty="0"/>
          </a:p>
        </p:txBody>
      </p:sp>
      <p:sp>
        <p:nvSpPr>
          <p:cNvPr id="5" name="Footer Placeholder 4"/>
          <p:cNvSpPr>
            <a:spLocks noGrp="1"/>
          </p:cNvSpPr>
          <p:nvPr>
            <p:ph type="ftr" sz="quarter" idx="11"/>
          </p:nvPr>
        </p:nvSpPr>
        <p:spPr/>
        <p:txBody>
          <a:bodyPr/>
          <a:lstStyle/>
          <a:p>
            <a:r>
              <a:rPr lang="en-US" dirty="0"/>
              <a:t>© National Association of State EMS Officials (NASEMSO). All rights reserved.</a:t>
            </a:r>
            <a:endParaRPr lang="en-US" sz="788" i="1" dirty="0"/>
          </a:p>
        </p:txBody>
      </p:sp>
      <p:sp>
        <p:nvSpPr>
          <p:cNvPr id="6" name="Slide Number Placeholder 5"/>
          <p:cNvSpPr>
            <a:spLocks noGrp="1"/>
          </p:cNvSpPr>
          <p:nvPr>
            <p:ph type="sldNum" sz="quarter" idx="12"/>
          </p:nvPr>
        </p:nvSpPr>
        <p:spPr/>
        <p:txBody>
          <a:bodyPr/>
          <a:lstStyle/>
          <a:p>
            <a:fld id="{FEE9C2EC-C493-E246-9EAB-66C95869FB0F}" type="slidenum">
              <a:rPr lang="en-US" smtClean="0"/>
              <a:t>‹#›</a:t>
            </a:fld>
            <a:endParaRPr lang="en-US" dirty="0"/>
          </a:p>
        </p:txBody>
      </p:sp>
    </p:spTree>
    <p:extLst>
      <p:ext uri="{BB962C8B-B14F-4D97-AF65-F5344CB8AC3E}">
        <p14:creationId xmlns:p14="http://schemas.microsoft.com/office/powerpoint/2010/main" val="1834695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BD051E65-6F79-4FB8-8276-C8DB6668A149}" type="datetime1">
              <a:rPr lang="en-US" altLang="en-US" smtClean="0">
                <a:solidFill>
                  <a:srgbClr val="FFFFFF"/>
                </a:solidFill>
              </a:rPr>
              <a:t>3/18/22</a:t>
            </a:fld>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US" altLang="en-US">
                <a:solidFill>
                  <a:srgbClr val="FFFFFF"/>
                </a:solidFill>
              </a:rPr>
              <a:t>© National Association of State EMS Officials (NASEMSO). All rights reserved.</a:t>
            </a:r>
          </a:p>
        </p:txBody>
      </p:sp>
      <p:sp>
        <p:nvSpPr>
          <p:cNvPr id="7" name="Slide Number Placeholder 6"/>
          <p:cNvSpPr>
            <a:spLocks noGrp="1"/>
          </p:cNvSpPr>
          <p:nvPr>
            <p:ph type="sldNum" sz="quarter" idx="12"/>
          </p:nvPr>
        </p:nvSpPr>
        <p:spPr/>
        <p:txBody>
          <a:bodyPr/>
          <a:lstStyle>
            <a:lvl1pPr>
              <a:defRPr/>
            </a:lvl1pPr>
          </a:lstStyle>
          <a:p>
            <a:fld id="{EB85DFE7-248C-4F52-ADC2-E1BB4E296B3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97278028"/>
      </p:ext>
    </p:extLst>
  </p:cSld>
  <p:clrMapOvr>
    <a:masterClrMapping/>
  </p:clrMapOvr>
  <p:transition>
    <p:random/>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57200" y="6536751"/>
            <a:ext cx="2133600" cy="271889"/>
          </a:xfrm>
        </p:spPr>
        <p:txBody>
          <a:bodyPr/>
          <a:lstStyle/>
          <a:p>
            <a:fld id="{8FF7C06C-CFA9-4B85-9764-5F7F3B4FA9F8}" type="datetime1">
              <a:rPr lang="en-US" smtClean="0"/>
              <a:pPr/>
              <a:t>3/18/22</a:t>
            </a:fld>
            <a:endParaRPr lang="en-US" dirty="0"/>
          </a:p>
        </p:txBody>
      </p:sp>
      <p:sp>
        <p:nvSpPr>
          <p:cNvPr id="10" name="Slide Number Placeholder 3"/>
          <p:cNvSpPr>
            <a:spLocks noGrp="1"/>
          </p:cNvSpPr>
          <p:nvPr>
            <p:ph type="sldNum" sz="quarter" idx="11"/>
          </p:nvPr>
        </p:nvSpPr>
        <p:spPr>
          <a:xfrm>
            <a:off x="8233223" y="6536751"/>
            <a:ext cx="453579" cy="271889"/>
          </a:xfrm>
        </p:spPr>
        <p:txBody>
          <a:bodyPr/>
          <a:lstStyle/>
          <a:p>
            <a:fld id="{F6752E23-B15A-AE4C-8D57-559A8F5D80CC}" type="slidenum">
              <a:rPr lang="en-US" smtClean="0"/>
              <a:pPr/>
              <a:t>‹#›</a:t>
            </a:fld>
            <a:endParaRPr lang="en-US" dirty="0"/>
          </a:p>
        </p:txBody>
      </p:sp>
      <p:sp>
        <p:nvSpPr>
          <p:cNvPr id="11" name="Footer Placeholder 4"/>
          <p:cNvSpPr>
            <a:spLocks noGrp="1"/>
          </p:cNvSpPr>
          <p:nvPr>
            <p:ph type="ftr" sz="quarter" idx="12"/>
          </p:nvPr>
        </p:nvSpPr>
        <p:spPr>
          <a:xfrm>
            <a:off x="3124200" y="6536751"/>
            <a:ext cx="4997611" cy="271889"/>
          </a:xfrm>
        </p:spPr>
        <p:txBody>
          <a:bodyPr/>
          <a:lstStyle/>
          <a:p>
            <a:r>
              <a:rPr lang="en-US"/>
              <a:t>© National Association of State EMS Officials (NASEMSO). All rights reserved.</a:t>
            </a:r>
            <a:endParaRPr lang="en-US" dirty="0"/>
          </a:p>
        </p:txBody>
      </p:sp>
    </p:spTree>
    <p:extLst>
      <p:ext uri="{BB962C8B-B14F-4D97-AF65-F5344CB8AC3E}">
        <p14:creationId xmlns:p14="http://schemas.microsoft.com/office/powerpoint/2010/main" val="80937065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40" indent="0" algn="ctr">
              <a:buNone/>
              <a:defRPr/>
            </a:lvl2pPr>
            <a:lvl3pPr marL="913880" indent="0" algn="ctr">
              <a:buNone/>
              <a:defRPr/>
            </a:lvl3pPr>
            <a:lvl4pPr marL="1370821" indent="0" algn="ctr">
              <a:buNone/>
              <a:defRPr/>
            </a:lvl4pPr>
            <a:lvl5pPr marL="1827763" indent="0" algn="ctr">
              <a:buNone/>
              <a:defRPr/>
            </a:lvl5pPr>
            <a:lvl6pPr marL="2284703" indent="0" algn="ctr">
              <a:buNone/>
              <a:defRPr/>
            </a:lvl6pPr>
            <a:lvl7pPr marL="2741641" indent="0" algn="ctr">
              <a:buNone/>
              <a:defRPr/>
            </a:lvl7pPr>
            <a:lvl8pPr marL="3198584" indent="0" algn="ctr">
              <a:buNone/>
              <a:defRPr/>
            </a:lvl8pPr>
            <a:lvl9pPr marL="3655523" indent="0" algn="ctr">
              <a:buNone/>
              <a:defRPr/>
            </a:lvl9pPr>
          </a:lstStyle>
          <a:p>
            <a:r>
              <a:rPr lang="en-US"/>
              <a:t>Click to edit Master subtitle style</a:t>
            </a:r>
          </a:p>
        </p:txBody>
      </p:sp>
    </p:spTree>
    <p:extLst>
      <p:ext uri="{BB962C8B-B14F-4D97-AF65-F5344CB8AC3E}">
        <p14:creationId xmlns:p14="http://schemas.microsoft.com/office/powerpoint/2010/main" val="348483239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55650" y="274640"/>
            <a:ext cx="6994526" cy="490537"/>
          </a:xfrm>
        </p:spPr>
        <p:txBody>
          <a:bodyPr/>
          <a:lstStyle/>
          <a:p>
            <a:r>
              <a:rPr lang="en-US"/>
              <a:t>Click to edit Master title style</a:t>
            </a:r>
          </a:p>
        </p:txBody>
      </p:sp>
      <p:sp>
        <p:nvSpPr>
          <p:cNvPr id="3" name="Table Placeholder 2"/>
          <p:cNvSpPr>
            <a:spLocks noGrp="1"/>
          </p:cNvSpPr>
          <p:nvPr>
            <p:ph type="tbl" idx="1"/>
          </p:nvPr>
        </p:nvSpPr>
        <p:spPr>
          <a:xfrm>
            <a:off x="457200" y="1341439"/>
            <a:ext cx="8229600" cy="4608511"/>
          </a:xfrm>
        </p:spPr>
        <p:txBody>
          <a:bodyPr rtlCol="0">
            <a:normAutofit/>
          </a:bodyPr>
          <a:lstStyle/>
          <a:p>
            <a:pPr lvl="0"/>
            <a:endParaRPr lang="en-US" noProof="0" dirty="0"/>
          </a:p>
        </p:txBody>
      </p:sp>
    </p:spTree>
    <p:extLst>
      <p:ext uri="{BB962C8B-B14F-4D97-AF65-F5344CB8AC3E}">
        <p14:creationId xmlns:p14="http://schemas.microsoft.com/office/powerpoint/2010/main" val="3214427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152F944-A170-4A3A-91E5-805CD8BD95D2}" type="datetime1">
              <a:rPr lang="en-US" altLang="en-US" smtClean="0">
                <a:solidFill>
                  <a:srgbClr val="FFFFFF"/>
                </a:solidFill>
              </a:rPr>
              <a:t>3/18/22</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altLang="en-US">
                <a:solidFill>
                  <a:srgbClr val="FFFFFF"/>
                </a:solidFill>
              </a:rPr>
              <a:t>© National Association of State EMS Officials (NASEMSO). All rights reserved.</a:t>
            </a:r>
          </a:p>
        </p:txBody>
      </p:sp>
      <p:sp>
        <p:nvSpPr>
          <p:cNvPr id="6" name="Slide Number Placeholder 5"/>
          <p:cNvSpPr>
            <a:spLocks noGrp="1"/>
          </p:cNvSpPr>
          <p:nvPr>
            <p:ph type="sldNum" sz="quarter" idx="12"/>
          </p:nvPr>
        </p:nvSpPr>
        <p:spPr/>
        <p:txBody>
          <a:bodyPr/>
          <a:lstStyle>
            <a:lvl1pPr>
              <a:defRPr/>
            </a:lvl1pPr>
          </a:lstStyle>
          <a:p>
            <a:fld id="{1A59856E-1466-49E6-8AB7-94A88ED0C74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59030032"/>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228600"/>
            <a:ext cx="196215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573405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023EDB2-F879-4F28-B310-FD64AEF2C85C}" type="datetime1">
              <a:rPr lang="en-US" altLang="en-US" smtClean="0">
                <a:solidFill>
                  <a:srgbClr val="FFFFFF"/>
                </a:solidFill>
              </a:rPr>
              <a:t>3/18/22</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altLang="en-US">
                <a:solidFill>
                  <a:srgbClr val="FFFFFF"/>
                </a:solidFill>
              </a:rPr>
              <a:t>© National Association of State EMS Officials (NASEMSO). All rights reserved.</a:t>
            </a:r>
          </a:p>
        </p:txBody>
      </p:sp>
      <p:sp>
        <p:nvSpPr>
          <p:cNvPr id="6" name="Slide Number Placeholder 5"/>
          <p:cNvSpPr>
            <a:spLocks noGrp="1"/>
          </p:cNvSpPr>
          <p:nvPr>
            <p:ph type="sldNum" sz="quarter" idx="12"/>
          </p:nvPr>
        </p:nvSpPr>
        <p:spPr/>
        <p:txBody>
          <a:bodyPr/>
          <a:lstStyle>
            <a:lvl1pPr>
              <a:defRPr/>
            </a:lvl1pPr>
          </a:lstStyle>
          <a:p>
            <a:fld id="{9ABBFD93-BE6D-4A74-BD8A-1C995FD81E1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38574890"/>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48600" cy="11430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3848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981200"/>
            <a:ext cx="3848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fld id="{E00F9628-7671-46E2-B4AD-3F0A0B4BFC07}" type="datetime1">
              <a:rPr lang="en-US" altLang="en-US" smtClean="0">
                <a:solidFill>
                  <a:srgbClr val="FFFFFF"/>
                </a:solidFill>
              </a:rPr>
              <a:t>3/18/22</a:t>
            </a:fld>
            <a:endParaRPr lang="en-US" altLang="en-US">
              <a:solidFill>
                <a:srgbClr val="FFFFFF"/>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US" altLang="en-US">
                <a:solidFill>
                  <a:srgbClr val="FFFFFF"/>
                </a:solidFill>
              </a:rPr>
              <a:t>© National Association of State EMS Officials (NASEMSO). All rights reserved.</a:t>
            </a: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79C19705-FADC-4D2C-A109-0D75FD35940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88344921"/>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48600" cy="11430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3848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10100" y="1981200"/>
            <a:ext cx="38481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fld id="{B7962DBB-18DA-49BD-AF10-279786EC293C}" type="datetime1">
              <a:rPr lang="en-US" altLang="en-US" smtClean="0">
                <a:solidFill>
                  <a:srgbClr val="FFFFFF"/>
                </a:solidFill>
              </a:rPr>
              <a:t>3/18/22</a:t>
            </a:fld>
            <a:endParaRPr lang="en-US" altLang="en-US">
              <a:solidFill>
                <a:srgbClr val="FFFFFF"/>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US" altLang="en-US">
                <a:solidFill>
                  <a:srgbClr val="FFFFFF"/>
                </a:solidFill>
              </a:rPr>
              <a:t>© National Association of State EMS Officials (NASEMSO). All rights reserved.</a:t>
            </a: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BE5356B1-CF56-406D-B46F-6B72C345E36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33761124"/>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48600" cy="11430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3848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10100" y="1981200"/>
            <a:ext cx="38481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10100" y="4114800"/>
            <a:ext cx="38481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fld id="{EB485FEC-E914-482C-A13A-FF3765A105C5}" type="datetime1">
              <a:rPr lang="en-US" altLang="en-US" smtClean="0">
                <a:solidFill>
                  <a:srgbClr val="FFFFFF"/>
                </a:solidFill>
              </a:rPr>
              <a:t>3/18/22</a:t>
            </a:fld>
            <a:endParaRPr lang="en-US" altLang="en-US">
              <a:solidFill>
                <a:srgbClr val="FFFFFF"/>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r>
              <a:rPr lang="en-US" altLang="en-US">
                <a:solidFill>
                  <a:srgbClr val="FFFFFF"/>
                </a:solidFill>
              </a:rPr>
              <a:t>© National Association of State EMS Officials (NASEMSO). All rights reserved.</a:t>
            </a: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BCA3EF48-7C24-4684-AA59-BE8012B295E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23759368"/>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7106" name="Rectangle 2"/>
          <p:cNvSpPr>
            <a:spLocks noGrp="1" noChangeArrowheads="1"/>
          </p:cNvSpPr>
          <p:nvPr>
            <p:ph type="ctrTitle" sz="quarter"/>
          </p:nvPr>
        </p:nvSpPr>
        <p:spPr>
          <a:xfrm>
            <a:off x="685800" y="2057400"/>
            <a:ext cx="7772400" cy="1143000"/>
          </a:xfrm>
        </p:spPr>
        <p:txBody>
          <a:bodyPr/>
          <a:lstStyle>
            <a:lvl1pPr>
              <a:defRPr/>
            </a:lvl1pPr>
          </a:lstStyle>
          <a:p>
            <a:pPr lvl="0"/>
            <a:r>
              <a:rPr lang="en-US" altLang="en-US" noProof="0"/>
              <a:t>Click to edit Master title style</a:t>
            </a:r>
          </a:p>
        </p:txBody>
      </p:sp>
      <p:sp>
        <p:nvSpPr>
          <p:cNvPr id="47107" name="Rectangle 3"/>
          <p:cNvSpPr>
            <a:spLocks noGrp="1" noChangeArrowheads="1"/>
          </p:cNvSpPr>
          <p:nvPr>
            <p:ph type="subTitle" sz="quarter" idx="1"/>
          </p:nvPr>
        </p:nvSpPr>
        <p:spPr>
          <a:xfrm>
            <a:off x="1371600" y="4114800"/>
            <a:ext cx="6400800" cy="1752600"/>
          </a:xfrm>
        </p:spPr>
        <p:txBody>
          <a:bodyPr/>
          <a:lstStyle>
            <a:lvl1pPr marL="0" indent="0" algn="ctr">
              <a:buFont typeface="Arial" charset="0"/>
              <a:buNone/>
              <a:defRPr/>
            </a:lvl1pPr>
          </a:lstStyle>
          <a:p>
            <a:pPr lvl="0"/>
            <a:r>
              <a:rPr lang="en-US" altLang="en-US" noProof="0"/>
              <a:t>Click to edit Master subtitle style</a:t>
            </a:r>
          </a:p>
        </p:txBody>
      </p:sp>
      <p:sp>
        <p:nvSpPr>
          <p:cNvPr id="47108" name="Rectangle 4"/>
          <p:cNvSpPr>
            <a:spLocks noGrp="1" noChangeArrowheads="1"/>
          </p:cNvSpPr>
          <p:nvPr>
            <p:ph type="dt" sz="quarter" idx="2"/>
          </p:nvPr>
        </p:nvSpPr>
        <p:spPr/>
        <p:txBody>
          <a:bodyPr/>
          <a:lstStyle>
            <a:lvl1pPr>
              <a:defRPr/>
            </a:lvl1pPr>
          </a:lstStyle>
          <a:p>
            <a:fld id="{021A7D43-1FF1-44FC-A2F4-44E31D766A3F}" type="datetime1">
              <a:rPr lang="en-US" altLang="en-US" smtClean="0">
                <a:solidFill>
                  <a:srgbClr val="FFFFFF"/>
                </a:solidFill>
              </a:rPr>
              <a:t>3/18/22</a:t>
            </a:fld>
            <a:endParaRPr lang="en-US" altLang="en-US">
              <a:solidFill>
                <a:srgbClr val="FFFFFF"/>
              </a:solidFill>
            </a:endParaRPr>
          </a:p>
        </p:txBody>
      </p:sp>
      <p:sp>
        <p:nvSpPr>
          <p:cNvPr id="47109" name="Rectangle 5"/>
          <p:cNvSpPr>
            <a:spLocks noGrp="1" noChangeArrowheads="1"/>
          </p:cNvSpPr>
          <p:nvPr>
            <p:ph type="ftr" sz="quarter" idx="3"/>
          </p:nvPr>
        </p:nvSpPr>
        <p:spPr/>
        <p:txBody>
          <a:bodyPr/>
          <a:lstStyle>
            <a:lvl1pPr>
              <a:defRPr/>
            </a:lvl1pPr>
          </a:lstStyle>
          <a:p>
            <a:r>
              <a:rPr lang="en-US" altLang="en-US">
                <a:solidFill>
                  <a:srgbClr val="FFFFFF"/>
                </a:solidFill>
              </a:rPr>
              <a:t>© National Association of State EMS Officials (NASEMSO). All rights reserved.</a:t>
            </a:r>
          </a:p>
        </p:txBody>
      </p:sp>
      <p:sp>
        <p:nvSpPr>
          <p:cNvPr id="47110" name="Rectangle 6"/>
          <p:cNvSpPr>
            <a:spLocks noGrp="1" noChangeArrowheads="1"/>
          </p:cNvSpPr>
          <p:nvPr>
            <p:ph type="sldNum" sz="quarter" idx="4"/>
          </p:nvPr>
        </p:nvSpPr>
        <p:spPr/>
        <p:txBody>
          <a:bodyPr/>
          <a:lstStyle>
            <a:lvl1pPr>
              <a:defRPr/>
            </a:lvl1pPr>
          </a:lstStyle>
          <a:p>
            <a:fld id="{68B7A2EF-73DA-448C-85A1-D6DDD8EA34DA}" type="slidenum">
              <a:rPr lang="en-US" altLang="en-US">
                <a:solidFill>
                  <a:srgbClr val="FFFFFF"/>
                </a:solidFill>
              </a:rPr>
              <a:pPr/>
              <a:t>‹#›</a:t>
            </a:fld>
            <a:endParaRPr lang="en-US" altLang="en-US">
              <a:solidFill>
                <a:srgbClr val="FFFFFF"/>
              </a:solidFill>
            </a:endParaRPr>
          </a:p>
        </p:txBody>
      </p:sp>
      <p:grpSp>
        <p:nvGrpSpPr>
          <p:cNvPr id="47111" name="Group 7"/>
          <p:cNvGrpSpPr>
            <a:grpSpLocks/>
          </p:cNvGrpSpPr>
          <p:nvPr/>
        </p:nvGrpSpPr>
        <p:grpSpPr bwMode="auto">
          <a:xfrm>
            <a:off x="4764" y="3276600"/>
            <a:ext cx="9137650" cy="152400"/>
            <a:chOff x="3" y="2064"/>
            <a:chExt cx="5756" cy="96"/>
          </a:xfrm>
        </p:grpSpPr>
        <p:sp>
          <p:nvSpPr>
            <p:cNvPr id="47112" name="Rectangle 8"/>
            <p:cNvSpPr>
              <a:spLocks noChangeArrowheads="1"/>
            </p:cNvSpPr>
            <p:nvPr/>
          </p:nvSpPr>
          <p:spPr bwMode="ltGray">
            <a:xfrm>
              <a:off x="3" y="2064"/>
              <a:ext cx="5756" cy="47"/>
            </a:xfrm>
            <a:prstGeom prst="rect">
              <a:avLst/>
            </a:prstGeom>
            <a:gradFill rotWithShape="0">
              <a:gsLst>
                <a:gs pos="0">
                  <a:schemeClr val="bg2"/>
                </a:gs>
                <a:gs pos="50000">
                  <a:schemeClr val="tx2"/>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FFFFFF"/>
                </a:solidFill>
              </a:endParaRPr>
            </a:p>
          </p:txBody>
        </p:sp>
        <p:sp>
          <p:nvSpPr>
            <p:cNvPr id="47113" name="Rectangle 9"/>
            <p:cNvSpPr>
              <a:spLocks noChangeArrowheads="1"/>
            </p:cNvSpPr>
            <p:nvPr/>
          </p:nvSpPr>
          <p:spPr bwMode="ltGray">
            <a:xfrm>
              <a:off x="3" y="2136"/>
              <a:ext cx="5756" cy="24"/>
            </a:xfrm>
            <a:prstGeom prst="rect">
              <a:avLst/>
            </a:prstGeom>
            <a:gradFill rotWithShape="0">
              <a:gsLst>
                <a:gs pos="0">
                  <a:schemeClr val="bg2"/>
                </a:gs>
                <a:gs pos="50000">
                  <a:schemeClr val="folHlink"/>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FFFFFF"/>
                </a:solidFill>
              </a:endParaRPr>
            </a:p>
          </p:txBody>
        </p:sp>
      </p:grpSp>
    </p:spTree>
    <p:extLst>
      <p:ext uri="{BB962C8B-B14F-4D97-AF65-F5344CB8AC3E}">
        <p14:creationId xmlns:p14="http://schemas.microsoft.com/office/powerpoint/2010/main" val="1431733778"/>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CE9B2AE-CF8D-42B6-A1B2-A26D1C685323}" type="datetime1">
              <a:rPr lang="en-US" altLang="en-US" smtClean="0">
                <a:solidFill>
                  <a:srgbClr val="FFFFFF"/>
                </a:solidFill>
              </a:rPr>
              <a:t>3/18/22</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altLang="en-US">
                <a:solidFill>
                  <a:srgbClr val="FFFFFF"/>
                </a:solidFill>
              </a:rPr>
              <a:t>© National Association of State EMS Officials (NASEMSO). All rights reserved.</a:t>
            </a:r>
          </a:p>
        </p:txBody>
      </p:sp>
      <p:sp>
        <p:nvSpPr>
          <p:cNvPr id="6" name="Slide Number Placeholder 5"/>
          <p:cNvSpPr>
            <a:spLocks noGrp="1"/>
          </p:cNvSpPr>
          <p:nvPr>
            <p:ph type="sldNum" sz="quarter" idx="12"/>
          </p:nvPr>
        </p:nvSpPr>
        <p:spPr/>
        <p:txBody>
          <a:bodyPr/>
          <a:lstStyle>
            <a:lvl1pPr>
              <a:defRPr/>
            </a:lvl1pPr>
          </a:lstStyle>
          <a:p>
            <a:fld id="{9AB3DF87-EACA-4424-9496-0D94B9D99AE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8965936"/>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FB596C4-FE4F-4A87-B6EF-CF38DD0ECD4F}" type="datetime1">
              <a:rPr lang="en-US" altLang="en-US" smtClean="0">
                <a:solidFill>
                  <a:srgbClr val="FFFFFF"/>
                </a:solidFill>
              </a:rPr>
              <a:t>3/18/22</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altLang="en-US">
                <a:solidFill>
                  <a:srgbClr val="FFFFFF"/>
                </a:solidFill>
              </a:rPr>
              <a:t>© National Association of State EMS Officials (NASEMSO). All rights reserved.</a:t>
            </a:r>
          </a:p>
        </p:txBody>
      </p:sp>
      <p:sp>
        <p:nvSpPr>
          <p:cNvPr id="6" name="Slide Number Placeholder 5"/>
          <p:cNvSpPr>
            <a:spLocks noGrp="1"/>
          </p:cNvSpPr>
          <p:nvPr>
            <p:ph type="sldNum" sz="quarter" idx="12"/>
          </p:nvPr>
        </p:nvSpPr>
        <p:spPr/>
        <p:txBody>
          <a:bodyPr/>
          <a:lstStyle>
            <a:lvl1pPr>
              <a:defRPr/>
            </a:lvl1pPr>
          </a:lstStyle>
          <a:p>
            <a:fld id="{93A8CE5B-86CA-4E3C-83D1-B21844B0F5B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856455107"/>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9812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33B3D3E7-44C2-4D2D-9637-8473067B83FB}" type="datetime1">
              <a:rPr lang="en-US" altLang="en-US" smtClean="0">
                <a:solidFill>
                  <a:srgbClr val="FFFFFF"/>
                </a:solidFill>
              </a:rPr>
              <a:t>3/18/22</a:t>
            </a:fld>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US" altLang="en-US">
                <a:solidFill>
                  <a:srgbClr val="FFFFFF"/>
                </a:solidFill>
              </a:rPr>
              <a:t>© National Association of State EMS Officials (NASEMSO). All rights reserved.</a:t>
            </a:r>
          </a:p>
        </p:txBody>
      </p:sp>
      <p:sp>
        <p:nvSpPr>
          <p:cNvPr id="7" name="Slide Number Placeholder 6"/>
          <p:cNvSpPr>
            <a:spLocks noGrp="1"/>
          </p:cNvSpPr>
          <p:nvPr>
            <p:ph type="sldNum" sz="quarter" idx="12"/>
          </p:nvPr>
        </p:nvSpPr>
        <p:spPr/>
        <p:txBody>
          <a:bodyPr/>
          <a:lstStyle>
            <a:lvl1pPr>
              <a:defRPr/>
            </a:lvl1pPr>
          </a:lstStyle>
          <a:p>
            <a:fld id="{466EEE10-281B-4CE7-8974-16253E30AE9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046372007"/>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9144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B54C2C9-DA21-4503-BF37-2FD27849ABB3}" type="datetime1">
              <a:rPr lang="en-US" smtClean="0"/>
              <a:t>3/18/22</a:t>
            </a:fld>
            <a:endParaRPr lang="en-US" dirty="0"/>
          </a:p>
        </p:txBody>
      </p:sp>
      <p:sp>
        <p:nvSpPr>
          <p:cNvPr id="5" name="Footer Placeholder 4"/>
          <p:cNvSpPr>
            <a:spLocks noGrp="1"/>
          </p:cNvSpPr>
          <p:nvPr>
            <p:ph type="ftr" sz="quarter" idx="11"/>
          </p:nvPr>
        </p:nvSpPr>
        <p:spPr/>
        <p:txBody>
          <a:bodyPr/>
          <a:lstStyle/>
          <a:p>
            <a:r>
              <a:rPr lang="en-US" dirty="0"/>
              <a:t>© National Association of State EMS Officials (NASEMSO). All rights reserved.</a:t>
            </a:r>
            <a:endParaRPr lang="en-US" sz="788" i="1" dirty="0"/>
          </a:p>
        </p:txBody>
      </p:sp>
      <p:sp>
        <p:nvSpPr>
          <p:cNvPr id="6" name="Slide Number Placeholder 5"/>
          <p:cNvSpPr>
            <a:spLocks noGrp="1"/>
          </p:cNvSpPr>
          <p:nvPr>
            <p:ph type="sldNum" sz="quarter" idx="12"/>
          </p:nvPr>
        </p:nvSpPr>
        <p:spPr/>
        <p:txBody>
          <a:bodyPr/>
          <a:lstStyle/>
          <a:p>
            <a:fld id="{FEE9C2EC-C493-E246-9EAB-66C95869FB0F}" type="slidenum">
              <a:rPr lang="en-US" smtClean="0"/>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21090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1A7CC042-BCE9-4CC5-921D-6F570E960570}" type="datetime1">
              <a:rPr lang="en-US" altLang="en-US" smtClean="0">
                <a:solidFill>
                  <a:srgbClr val="FFFFFF"/>
                </a:solidFill>
              </a:rPr>
              <a:t>3/18/22</a:t>
            </a:fld>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r>
              <a:rPr lang="en-US" altLang="en-US">
                <a:solidFill>
                  <a:srgbClr val="FFFFFF"/>
                </a:solidFill>
              </a:rPr>
              <a:t>© National Association of State EMS Officials (NASEMSO). All rights reserved.</a:t>
            </a:r>
          </a:p>
        </p:txBody>
      </p:sp>
      <p:sp>
        <p:nvSpPr>
          <p:cNvPr id="9" name="Slide Number Placeholder 8"/>
          <p:cNvSpPr>
            <a:spLocks noGrp="1"/>
          </p:cNvSpPr>
          <p:nvPr>
            <p:ph type="sldNum" sz="quarter" idx="12"/>
          </p:nvPr>
        </p:nvSpPr>
        <p:spPr/>
        <p:txBody>
          <a:bodyPr/>
          <a:lstStyle>
            <a:lvl1pPr>
              <a:defRPr/>
            </a:lvl1pPr>
          </a:lstStyle>
          <a:p>
            <a:fld id="{F2DE521B-3B8C-46C6-A658-68E1C2042F3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91475222"/>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5C5A7A5E-FDC7-4CAC-8D36-C614F767A31A}" type="datetime1">
              <a:rPr lang="en-US" altLang="en-US" smtClean="0">
                <a:solidFill>
                  <a:srgbClr val="FFFFFF"/>
                </a:solidFill>
              </a:rPr>
              <a:t>3/18/22</a:t>
            </a:fld>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r>
              <a:rPr lang="en-US" altLang="en-US">
                <a:solidFill>
                  <a:srgbClr val="FFFFFF"/>
                </a:solidFill>
              </a:rPr>
              <a:t>© National Association of State EMS Officials (NASEMSO). All rights reserved.</a:t>
            </a:r>
          </a:p>
        </p:txBody>
      </p:sp>
      <p:sp>
        <p:nvSpPr>
          <p:cNvPr id="5" name="Slide Number Placeholder 4"/>
          <p:cNvSpPr>
            <a:spLocks noGrp="1"/>
          </p:cNvSpPr>
          <p:nvPr>
            <p:ph type="sldNum" sz="quarter" idx="12"/>
          </p:nvPr>
        </p:nvSpPr>
        <p:spPr/>
        <p:txBody>
          <a:bodyPr/>
          <a:lstStyle>
            <a:lvl1pPr>
              <a:defRPr/>
            </a:lvl1pPr>
          </a:lstStyle>
          <a:p>
            <a:fld id="{48840C17-F98A-4FB7-AC2B-05C3B88BA1E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90340837"/>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39CE67FF-405A-4841-9931-6C0E47F4CC0C}" type="datetime1">
              <a:rPr lang="en-US" altLang="en-US" smtClean="0">
                <a:solidFill>
                  <a:srgbClr val="FFFFFF"/>
                </a:solidFill>
              </a:rPr>
              <a:t>3/18/22</a:t>
            </a:fld>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r>
              <a:rPr lang="en-US" altLang="en-US">
                <a:solidFill>
                  <a:srgbClr val="FFFFFF"/>
                </a:solidFill>
              </a:rPr>
              <a:t>© National Association of State EMS Officials (NASEMSO). All rights reserved.</a:t>
            </a:r>
          </a:p>
        </p:txBody>
      </p:sp>
      <p:sp>
        <p:nvSpPr>
          <p:cNvPr id="4" name="Slide Number Placeholder 3"/>
          <p:cNvSpPr>
            <a:spLocks noGrp="1"/>
          </p:cNvSpPr>
          <p:nvPr>
            <p:ph type="sldNum" sz="quarter" idx="12"/>
          </p:nvPr>
        </p:nvSpPr>
        <p:spPr/>
        <p:txBody>
          <a:bodyPr/>
          <a:lstStyle>
            <a:lvl1pPr>
              <a:defRPr/>
            </a:lvl1pPr>
          </a:lstStyle>
          <a:p>
            <a:fld id="{EAA66AD9-878C-48E1-A767-E8F12BDFB88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18711541"/>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93726587-4560-444B-A463-9AEB56FDBF2A}" type="datetime1">
              <a:rPr lang="en-US" altLang="en-US" smtClean="0">
                <a:solidFill>
                  <a:srgbClr val="FFFFFF"/>
                </a:solidFill>
              </a:rPr>
              <a:t>3/18/22</a:t>
            </a:fld>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US" altLang="en-US">
                <a:solidFill>
                  <a:srgbClr val="FFFFFF"/>
                </a:solidFill>
              </a:rPr>
              <a:t>© National Association of State EMS Officials (NASEMSO). All rights reserved.</a:t>
            </a:r>
          </a:p>
        </p:txBody>
      </p:sp>
      <p:sp>
        <p:nvSpPr>
          <p:cNvPr id="7" name="Slide Number Placeholder 6"/>
          <p:cNvSpPr>
            <a:spLocks noGrp="1"/>
          </p:cNvSpPr>
          <p:nvPr>
            <p:ph type="sldNum" sz="quarter" idx="12"/>
          </p:nvPr>
        </p:nvSpPr>
        <p:spPr/>
        <p:txBody>
          <a:bodyPr/>
          <a:lstStyle>
            <a:lvl1pPr>
              <a:defRPr/>
            </a:lvl1pPr>
          </a:lstStyle>
          <a:p>
            <a:fld id="{6C8A47F6-0D90-42D3-8B5B-063BA2DCEBF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27920112"/>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2BB42024-CDC1-4E39-8E38-BA24717FFED9}" type="datetime1">
              <a:rPr lang="en-US" altLang="en-US" smtClean="0">
                <a:solidFill>
                  <a:srgbClr val="FFFFFF"/>
                </a:solidFill>
              </a:rPr>
              <a:t>3/18/22</a:t>
            </a:fld>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US" altLang="en-US">
                <a:solidFill>
                  <a:srgbClr val="FFFFFF"/>
                </a:solidFill>
              </a:rPr>
              <a:t>© National Association of State EMS Officials (NASEMSO). All rights reserved.</a:t>
            </a:r>
          </a:p>
        </p:txBody>
      </p:sp>
      <p:sp>
        <p:nvSpPr>
          <p:cNvPr id="7" name="Slide Number Placeholder 6"/>
          <p:cNvSpPr>
            <a:spLocks noGrp="1"/>
          </p:cNvSpPr>
          <p:nvPr>
            <p:ph type="sldNum" sz="quarter" idx="12"/>
          </p:nvPr>
        </p:nvSpPr>
        <p:spPr/>
        <p:txBody>
          <a:bodyPr/>
          <a:lstStyle>
            <a:lvl1pPr>
              <a:defRPr/>
            </a:lvl1pPr>
          </a:lstStyle>
          <a:p>
            <a:fld id="{B10A70C3-2471-4CD8-8D5F-2AFEB3FC566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4221841"/>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925C2FD-6D31-4BCD-B654-A1215D53B1EA}" type="datetime1">
              <a:rPr lang="en-US" altLang="en-US" smtClean="0">
                <a:solidFill>
                  <a:srgbClr val="FFFFFF"/>
                </a:solidFill>
              </a:rPr>
              <a:t>3/18/22</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altLang="en-US">
                <a:solidFill>
                  <a:srgbClr val="FFFFFF"/>
                </a:solidFill>
              </a:rPr>
              <a:t>© National Association of State EMS Officials (NASEMSO). All rights reserved.</a:t>
            </a:r>
          </a:p>
        </p:txBody>
      </p:sp>
      <p:sp>
        <p:nvSpPr>
          <p:cNvPr id="6" name="Slide Number Placeholder 5"/>
          <p:cNvSpPr>
            <a:spLocks noGrp="1"/>
          </p:cNvSpPr>
          <p:nvPr>
            <p:ph type="sldNum" sz="quarter" idx="12"/>
          </p:nvPr>
        </p:nvSpPr>
        <p:spPr/>
        <p:txBody>
          <a:bodyPr/>
          <a:lstStyle>
            <a:lvl1pPr>
              <a:defRPr/>
            </a:lvl1pPr>
          </a:lstStyle>
          <a:p>
            <a:fld id="{963D99CB-61D3-4A10-A971-FB842A07A63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68732980"/>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228600"/>
            <a:ext cx="196215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573405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1C7E1E0-8F4E-4324-B24A-DFD4C4127DDA}" type="datetime1">
              <a:rPr lang="en-US" altLang="en-US" smtClean="0">
                <a:solidFill>
                  <a:srgbClr val="FFFFFF"/>
                </a:solidFill>
              </a:rPr>
              <a:t>3/18/22</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altLang="en-US">
                <a:solidFill>
                  <a:srgbClr val="FFFFFF"/>
                </a:solidFill>
              </a:rPr>
              <a:t>© National Association of State EMS Officials (NASEMSO). All rights reserved.</a:t>
            </a:r>
          </a:p>
        </p:txBody>
      </p:sp>
      <p:sp>
        <p:nvSpPr>
          <p:cNvPr id="6" name="Slide Number Placeholder 5"/>
          <p:cNvSpPr>
            <a:spLocks noGrp="1"/>
          </p:cNvSpPr>
          <p:nvPr>
            <p:ph type="sldNum" sz="quarter" idx="12"/>
          </p:nvPr>
        </p:nvSpPr>
        <p:spPr/>
        <p:txBody>
          <a:bodyPr/>
          <a:lstStyle>
            <a:lvl1pPr>
              <a:defRPr/>
            </a:lvl1pPr>
          </a:lstStyle>
          <a:p>
            <a:fld id="{0F43ED2B-A9F1-4868-BE9A-8DD9CA71D80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828728"/>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48600" cy="11430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3848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981200"/>
            <a:ext cx="3848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fld id="{549F7BFF-B32C-42DE-A782-1A16806B818E}" type="datetime1">
              <a:rPr lang="en-US" altLang="en-US" smtClean="0">
                <a:solidFill>
                  <a:srgbClr val="FFFFFF"/>
                </a:solidFill>
              </a:rPr>
              <a:t>3/18/22</a:t>
            </a:fld>
            <a:endParaRPr lang="en-US" altLang="en-US">
              <a:solidFill>
                <a:srgbClr val="FFFFFF"/>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US" altLang="en-US">
                <a:solidFill>
                  <a:srgbClr val="FFFFFF"/>
                </a:solidFill>
              </a:rPr>
              <a:t>© National Association of State EMS Officials (NASEMSO). All rights reserved.</a:t>
            </a: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3848300E-2123-4CD8-A10F-3F42337895C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67081182"/>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48600" cy="11430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3848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10100" y="1981200"/>
            <a:ext cx="38481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10100" y="4114800"/>
            <a:ext cx="38481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fld id="{E1AC56F4-AE06-4C0A-B336-95C1D29E590E}" type="datetime1">
              <a:rPr lang="en-US" altLang="en-US" smtClean="0">
                <a:solidFill>
                  <a:srgbClr val="FFFFFF"/>
                </a:solidFill>
              </a:rPr>
              <a:t>3/18/22</a:t>
            </a:fld>
            <a:endParaRPr lang="en-US" altLang="en-US">
              <a:solidFill>
                <a:srgbClr val="FFFFFF"/>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r>
              <a:rPr lang="en-US" altLang="en-US">
                <a:solidFill>
                  <a:srgbClr val="FFFFFF"/>
                </a:solidFill>
              </a:rPr>
              <a:t>© National Association of State EMS Officials (NASEMSO). All rights reserved.</a:t>
            </a: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8CF07EFA-14A1-495B-B869-BF03EB0E495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600117028"/>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48600" cy="11430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3848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10100" y="1981200"/>
            <a:ext cx="38481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fld id="{89CD2F68-3D9F-4A6B-B612-90FB90627091}" type="datetime1">
              <a:rPr lang="en-US" altLang="en-US" smtClean="0">
                <a:solidFill>
                  <a:srgbClr val="FFFFFF"/>
                </a:solidFill>
              </a:rPr>
              <a:t>3/18/22</a:t>
            </a:fld>
            <a:endParaRPr lang="en-US" altLang="en-US">
              <a:solidFill>
                <a:srgbClr val="FFFFFF"/>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US" altLang="en-US">
                <a:solidFill>
                  <a:srgbClr val="FFFFFF"/>
                </a:solidFill>
              </a:rPr>
              <a:t>© National Association of State EMS Officials (NASEMSO). All rights reserved.</a:t>
            </a: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6B0B64E5-4A88-4DE6-AB51-F6D238162A7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13871851"/>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65EDD5-CEEB-44DA-BFFB-587A5B452DAD}" type="datetime1">
              <a:rPr lang="en-US" smtClean="0"/>
              <a:t>3/18/22</a:t>
            </a:fld>
            <a:endParaRPr lang="en-US" dirty="0"/>
          </a:p>
        </p:txBody>
      </p:sp>
      <p:sp>
        <p:nvSpPr>
          <p:cNvPr id="6" name="Footer Placeholder 5"/>
          <p:cNvSpPr>
            <a:spLocks noGrp="1"/>
          </p:cNvSpPr>
          <p:nvPr>
            <p:ph type="ftr" sz="quarter" idx="11"/>
          </p:nvPr>
        </p:nvSpPr>
        <p:spPr/>
        <p:txBody>
          <a:bodyPr/>
          <a:lstStyle/>
          <a:p>
            <a:r>
              <a:rPr lang="en-US" dirty="0"/>
              <a:t>© National Association of State EMS Officials (NASEMSO). All rights reserved.</a:t>
            </a:r>
            <a:endParaRPr lang="en-US" sz="788" i="1" dirty="0"/>
          </a:p>
        </p:txBody>
      </p:sp>
      <p:sp>
        <p:nvSpPr>
          <p:cNvPr id="7" name="Slide Number Placeholder 6"/>
          <p:cNvSpPr>
            <a:spLocks noGrp="1"/>
          </p:cNvSpPr>
          <p:nvPr>
            <p:ph type="sldNum" sz="quarter" idx="12"/>
          </p:nvPr>
        </p:nvSpPr>
        <p:spPr/>
        <p:txBody>
          <a:bodyPr/>
          <a:lstStyle/>
          <a:p>
            <a:fld id="{FEE9C2EC-C493-E246-9EAB-66C95869FB0F}" type="slidenum">
              <a:rPr lang="en-US" smtClean="0"/>
              <a:t>‹#›</a:t>
            </a:fld>
            <a:endParaRPr lang="en-US" dirty="0"/>
          </a:p>
        </p:txBody>
      </p:sp>
    </p:spTree>
    <p:extLst>
      <p:ext uri="{BB962C8B-B14F-4D97-AF65-F5344CB8AC3E}">
        <p14:creationId xmlns:p14="http://schemas.microsoft.com/office/powerpoint/2010/main" val="36220175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48600" cy="11430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784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4114800"/>
            <a:ext cx="784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fld id="{E7D74374-F89D-4727-81FF-CF009A2BD7CC}" type="datetime1">
              <a:rPr lang="en-US" altLang="en-US" smtClean="0">
                <a:solidFill>
                  <a:srgbClr val="FFFFFF"/>
                </a:solidFill>
              </a:rPr>
              <a:t>3/18/22</a:t>
            </a:fld>
            <a:endParaRPr lang="en-US" altLang="en-US">
              <a:solidFill>
                <a:srgbClr val="FFFFFF"/>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US" altLang="en-US">
                <a:solidFill>
                  <a:srgbClr val="FFFFFF"/>
                </a:solidFill>
              </a:rPr>
              <a:t>© National Association of State EMS Officials (NASEMSO). All rights reserved.</a:t>
            </a: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7386E39D-3514-4B8E-8CF2-0316377FB13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498376431"/>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4764" y="3276600"/>
            <a:ext cx="9137650" cy="152400"/>
            <a:chOff x="3" y="2064"/>
            <a:chExt cx="5756" cy="96"/>
          </a:xfrm>
        </p:grpSpPr>
        <p:sp>
          <p:nvSpPr>
            <p:cNvPr id="5" name="Rectangle 8"/>
            <p:cNvSpPr>
              <a:spLocks noChangeArrowheads="1"/>
            </p:cNvSpPr>
            <p:nvPr/>
          </p:nvSpPr>
          <p:spPr bwMode="ltGray">
            <a:xfrm>
              <a:off x="3" y="2064"/>
              <a:ext cx="5756" cy="47"/>
            </a:xfrm>
            <a:prstGeom prst="rect">
              <a:avLst/>
            </a:prstGeom>
            <a:gradFill rotWithShape="0">
              <a:gsLst>
                <a:gs pos="0">
                  <a:schemeClr val="bg2"/>
                </a:gs>
                <a:gs pos="50000">
                  <a:schemeClr val="tx2"/>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defRPr/>
              </a:pPr>
              <a:endParaRPr lang="en-US">
                <a:solidFill>
                  <a:srgbClr val="FFFFFF"/>
                </a:solidFill>
              </a:endParaRPr>
            </a:p>
          </p:txBody>
        </p:sp>
        <p:sp>
          <p:nvSpPr>
            <p:cNvPr id="6" name="Rectangle 9"/>
            <p:cNvSpPr>
              <a:spLocks noChangeArrowheads="1"/>
            </p:cNvSpPr>
            <p:nvPr/>
          </p:nvSpPr>
          <p:spPr bwMode="ltGray">
            <a:xfrm>
              <a:off x="3" y="2136"/>
              <a:ext cx="5756" cy="24"/>
            </a:xfrm>
            <a:prstGeom prst="rect">
              <a:avLst/>
            </a:prstGeom>
            <a:gradFill rotWithShape="0">
              <a:gsLst>
                <a:gs pos="0">
                  <a:schemeClr val="bg2"/>
                </a:gs>
                <a:gs pos="50000">
                  <a:schemeClr val="folHlink"/>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defRPr/>
              </a:pPr>
              <a:endParaRPr lang="en-US">
                <a:solidFill>
                  <a:srgbClr val="FFFFFF"/>
                </a:solidFill>
              </a:endParaRPr>
            </a:p>
          </p:txBody>
        </p:sp>
      </p:grpSp>
      <p:sp>
        <p:nvSpPr>
          <p:cNvPr id="47106" name="Rectangle 2"/>
          <p:cNvSpPr>
            <a:spLocks noGrp="1" noChangeArrowheads="1"/>
          </p:cNvSpPr>
          <p:nvPr>
            <p:ph type="ctrTitle" sz="quarter"/>
          </p:nvPr>
        </p:nvSpPr>
        <p:spPr>
          <a:xfrm>
            <a:off x="685800" y="2057400"/>
            <a:ext cx="7772400" cy="1143000"/>
          </a:xfrm>
        </p:spPr>
        <p:txBody>
          <a:bodyPr/>
          <a:lstStyle>
            <a:lvl1pPr>
              <a:defRPr/>
            </a:lvl1pPr>
          </a:lstStyle>
          <a:p>
            <a:pPr lvl="0"/>
            <a:r>
              <a:rPr lang="en-US" altLang="en-US" noProof="0"/>
              <a:t>Click to edit Master title style</a:t>
            </a:r>
          </a:p>
        </p:txBody>
      </p:sp>
      <p:sp>
        <p:nvSpPr>
          <p:cNvPr id="47107" name="Rectangle 3"/>
          <p:cNvSpPr>
            <a:spLocks noGrp="1" noChangeArrowheads="1"/>
          </p:cNvSpPr>
          <p:nvPr>
            <p:ph type="subTitle" sz="quarter" idx="1"/>
          </p:nvPr>
        </p:nvSpPr>
        <p:spPr>
          <a:xfrm>
            <a:off x="1371600" y="4114800"/>
            <a:ext cx="6400800" cy="1752600"/>
          </a:xfrm>
        </p:spPr>
        <p:txBody>
          <a:bodyPr/>
          <a:lstStyle>
            <a:lvl1pPr marL="0" indent="0" algn="ctr">
              <a:buFont typeface="Arial" charset="0"/>
              <a:buNone/>
              <a:defRPr/>
            </a:lvl1pPr>
          </a:lstStyle>
          <a:p>
            <a:pPr lvl="0"/>
            <a:r>
              <a:rPr lang="en-US" altLang="en-US" noProof="0"/>
              <a:t>Click to edit Master subtitle style</a:t>
            </a:r>
          </a:p>
        </p:txBody>
      </p:sp>
      <p:sp>
        <p:nvSpPr>
          <p:cNvPr id="7" name="Rectangle 4"/>
          <p:cNvSpPr>
            <a:spLocks noGrp="1" noChangeArrowheads="1"/>
          </p:cNvSpPr>
          <p:nvPr>
            <p:ph type="dt" sz="quarter" idx="10"/>
          </p:nvPr>
        </p:nvSpPr>
        <p:spPr/>
        <p:txBody>
          <a:bodyPr/>
          <a:lstStyle>
            <a:lvl1pPr>
              <a:defRPr smtClean="0"/>
            </a:lvl1pPr>
          </a:lstStyle>
          <a:p>
            <a:pPr>
              <a:defRPr/>
            </a:pPr>
            <a:fld id="{6DE4D75D-9CDD-4464-B2CD-B746B300B190}" type="datetime1">
              <a:rPr lang="en-US" altLang="en-US" smtClean="0">
                <a:solidFill>
                  <a:srgbClr val="FFFFFF"/>
                </a:solidFill>
              </a:rPr>
              <a:t>3/18/22</a:t>
            </a:fld>
            <a:endParaRPr lang="en-US" altLang="en-US">
              <a:solidFill>
                <a:srgbClr val="FFFFFF"/>
              </a:solidFill>
            </a:endParaRPr>
          </a:p>
        </p:txBody>
      </p:sp>
      <p:sp>
        <p:nvSpPr>
          <p:cNvPr id="8" name="Rectangle 5"/>
          <p:cNvSpPr>
            <a:spLocks noGrp="1" noChangeArrowheads="1"/>
          </p:cNvSpPr>
          <p:nvPr>
            <p:ph type="ftr" sz="quarter" idx="11"/>
          </p:nvPr>
        </p:nvSpPr>
        <p:spPr/>
        <p:txBody>
          <a:bodyPr/>
          <a:lstStyle>
            <a:lvl1pPr>
              <a:defRPr smtClean="0"/>
            </a:lvl1pPr>
          </a:lstStyle>
          <a:p>
            <a:pPr>
              <a:defRPr/>
            </a:pPr>
            <a:r>
              <a:rPr lang="en-US" altLang="en-US">
                <a:solidFill>
                  <a:srgbClr val="FFFFFF"/>
                </a:solidFill>
              </a:rPr>
              <a:t>© National Association of State EMS Officials (NASEMSO). All rights reserved.</a:t>
            </a:r>
          </a:p>
        </p:txBody>
      </p:sp>
      <p:sp>
        <p:nvSpPr>
          <p:cNvPr id="9" name="Rectangle 6"/>
          <p:cNvSpPr>
            <a:spLocks noGrp="1" noChangeArrowheads="1"/>
          </p:cNvSpPr>
          <p:nvPr>
            <p:ph type="sldNum" sz="quarter" idx="12"/>
          </p:nvPr>
        </p:nvSpPr>
        <p:spPr/>
        <p:txBody>
          <a:bodyPr/>
          <a:lstStyle>
            <a:lvl1pPr>
              <a:defRPr smtClean="0"/>
            </a:lvl1pPr>
          </a:lstStyle>
          <a:p>
            <a:pPr>
              <a:defRPr/>
            </a:pPr>
            <a:fld id="{612DB9B3-B346-43FD-8CE9-27A9FACEDB4F}"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770680016"/>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fld id="{48B09D1B-2080-4D32-9B60-05AF87CB8556}" type="datetime1">
              <a:rPr lang="en-US" altLang="en-US" smtClean="0">
                <a:solidFill>
                  <a:srgbClr val="FFFFFF"/>
                </a:solidFill>
              </a:rPr>
              <a:t>3/18/22</a:t>
            </a:fld>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6" name="Rectangle 9"/>
          <p:cNvSpPr>
            <a:spLocks noGrp="1" noChangeArrowheads="1"/>
          </p:cNvSpPr>
          <p:nvPr>
            <p:ph type="sldNum" sz="quarter" idx="12"/>
          </p:nvPr>
        </p:nvSpPr>
        <p:spPr>
          <a:ln/>
        </p:spPr>
        <p:txBody>
          <a:bodyPr/>
          <a:lstStyle>
            <a:lvl1pPr>
              <a:defRPr/>
            </a:lvl1pPr>
          </a:lstStyle>
          <a:p>
            <a:pPr>
              <a:defRPr/>
            </a:pPr>
            <a:fld id="{1614D9D4-8AAD-4333-8179-E1F239E7A8B2}"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95070734"/>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fld id="{92AEDCC0-0584-4F28-B0EC-DF29F67EBCA2}" type="datetime1">
              <a:rPr lang="en-US" altLang="en-US" smtClean="0">
                <a:solidFill>
                  <a:srgbClr val="FFFFFF"/>
                </a:solidFill>
              </a:rPr>
              <a:t>3/18/22</a:t>
            </a:fld>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6" name="Rectangle 9"/>
          <p:cNvSpPr>
            <a:spLocks noGrp="1" noChangeArrowheads="1"/>
          </p:cNvSpPr>
          <p:nvPr>
            <p:ph type="sldNum" sz="quarter" idx="12"/>
          </p:nvPr>
        </p:nvSpPr>
        <p:spPr>
          <a:ln/>
        </p:spPr>
        <p:txBody>
          <a:bodyPr/>
          <a:lstStyle>
            <a:lvl1pPr>
              <a:defRPr/>
            </a:lvl1pPr>
          </a:lstStyle>
          <a:p>
            <a:pPr>
              <a:defRPr/>
            </a:pPr>
            <a:fld id="{B94CDEC0-57DC-45D7-9D55-9850A3F09149}"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554793864"/>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9812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fld id="{F44C1F2D-9AA1-4A20-9E98-1BCB6CE6D1C9}" type="datetime1">
              <a:rPr lang="en-US" altLang="en-US" smtClean="0">
                <a:solidFill>
                  <a:srgbClr val="FFFFFF"/>
                </a:solidFill>
              </a:rPr>
              <a:t>3/18/22</a:t>
            </a:fld>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7" name="Rectangle 9"/>
          <p:cNvSpPr>
            <a:spLocks noGrp="1" noChangeArrowheads="1"/>
          </p:cNvSpPr>
          <p:nvPr>
            <p:ph type="sldNum" sz="quarter" idx="12"/>
          </p:nvPr>
        </p:nvSpPr>
        <p:spPr>
          <a:ln/>
        </p:spPr>
        <p:txBody>
          <a:bodyPr/>
          <a:lstStyle>
            <a:lvl1pPr>
              <a:defRPr/>
            </a:lvl1pPr>
          </a:lstStyle>
          <a:p>
            <a:pPr>
              <a:defRPr/>
            </a:pPr>
            <a:fld id="{963832FE-DA41-45B0-84E8-6F8529ECA215}"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481567580"/>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fld id="{EE54D582-F37E-4DF9-9EE5-50781ECBF02D}" type="datetime1">
              <a:rPr lang="en-US" altLang="en-US" smtClean="0">
                <a:solidFill>
                  <a:srgbClr val="FFFFFF"/>
                </a:solidFill>
              </a:rPr>
              <a:t>3/18/22</a:t>
            </a:fld>
            <a:endParaRPr lang="en-US"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9" name="Rectangle 9"/>
          <p:cNvSpPr>
            <a:spLocks noGrp="1" noChangeArrowheads="1"/>
          </p:cNvSpPr>
          <p:nvPr>
            <p:ph type="sldNum" sz="quarter" idx="12"/>
          </p:nvPr>
        </p:nvSpPr>
        <p:spPr>
          <a:ln/>
        </p:spPr>
        <p:txBody>
          <a:bodyPr/>
          <a:lstStyle>
            <a:lvl1pPr>
              <a:defRPr/>
            </a:lvl1pPr>
          </a:lstStyle>
          <a:p>
            <a:pPr>
              <a:defRPr/>
            </a:pPr>
            <a:fld id="{9C411196-0984-4133-8183-468FE79A9508}"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191297043"/>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fld id="{A7AE595C-B504-4593-AC78-DA5A1434B9C0}" type="datetime1">
              <a:rPr lang="en-US" altLang="en-US" smtClean="0">
                <a:solidFill>
                  <a:srgbClr val="FFFFFF"/>
                </a:solidFill>
              </a:rPr>
              <a:t>3/18/22</a:t>
            </a:fld>
            <a:endParaRPr lang="en-US"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5" name="Rectangle 9"/>
          <p:cNvSpPr>
            <a:spLocks noGrp="1" noChangeArrowheads="1"/>
          </p:cNvSpPr>
          <p:nvPr>
            <p:ph type="sldNum" sz="quarter" idx="12"/>
          </p:nvPr>
        </p:nvSpPr>
        <p:spPr>
          <a:ln/>
        </p:spPr>
        <p:txBody>
          <a:bodyPr/>
          <a:lstStyle>
            <a:lvl1pPr>
              <a:defRPr/>
            </a:lvl1pPr>
          </a:lstStyle>
          <a:p>
            <a:pPr>
              <a:defRPr/>
            </a:pPr>
            <a:fld id="{0979D78A-C95F-4ACB-B3D0-A8C60042F232}"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383335894"/>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fld id="{D0C565D1-93BC-4793-BBC9-1EC4178BEADE}" type="datetime1">
              <a:rPr lang="en-US" altLang="en-US" smtClean="0">
                <a:solidFill>
                  <a:srgbClr val="FFFFFF"/>
                </a:solidFill>
              </a:rPr>
              <a:t>3/18/22</a:t>
            </a:fld>
            <a:endParaRPr lang="en-US"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4" name="Rectangle 9"/>
          <p:cNvSpPr>
            <a:spLocks noGrp="1" noChangeArrowheads="1"/>
          </p:cNvSpPr>
          <p:nvPr>
            <p:ph type="sldNum" sz="quarter" idx="12"/>
          </p:nvPr>
        </p:nvSpPr>
        <p:spPr>
          <a:ln/>
        </p:spPr>
        <p:txBody>
          <a:bodyPr/>
          <a:lstStyle>
            <a:lvl1pPr>
              <a:defRPr/>
            </a:lvl1pPr>
          </a:lstStyle>
          <a:p>
            <a:pPr>
              <a:defRPr/>
            </a:pPr>
            <a:fld id="{17C402BF-74D7-48EA-B98C-9B4183DBA7A4}"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080143234"/>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fld id="{C32BE73A-C7E5-4C02-AB36-9B8F75DA7ED5}" type="datetime1">
              <a:rPr lang="en-US" altLang="en-US" smtClean="0">
                <a:solidFill>
                  <a:srgbClr val="FFFFFF"/>
                </a:solidFill>
              </a:rPr>
              <a:t>3/18/22</a:t>
            </a:fld>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7" name="Rectangle 9"/>
          <p:cNvSpPr>
            <a:spLocks noGrp="1" noChangeArrowheads="1"/>
          </p:cNvSpPr>
          <p:nvPr>
            <p:ph type="sldNum" sz="quarter" idx="12"/>
          </p:nvPr>
        </p:nvSpPr>
        <p:spPr>
          <a:ln/>
        </p:spPr>
        <p:txBody>
          <a:bodyPr/>
          <a:lstStyle>
            <a:lvl1pPr>
              <a:defRPr/>
            </a:lvl1pPr>
          </a:lstStyle>
          <a:p>
            <a:pPr>
              <a:defRPr/>
            </a:pPr>
            <a:fld id="{EB2B5838-A7A4-4F02-8FBE-5C8E36AD1DD1}"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8112031"/>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fld id="{BF9E9748-9A09-4201-AC00-5400205A1262}" type="datetime1">
              <a:rPr lang="en-US" altLang="en-US" smtClean="0">
                <a:solidFill>
                  <a:srgbClr val="FFFFFF"/>
                </a:solidFill>
              </a:rPr>
              <a:t>3/18/22</a:t>
            </a:fld>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7" name="Rectangle 9"/>
          <p:cNvSpPr>
            <a:spLocks noGrp="1" noChangeArrowheads="1"/>
          </p:cNvSpPr>
          <p:nvPr>
            <p:ph type="sldNum" sz="quarter" idx="12"/>
          </p:nvPr>
        </p:nvSpPr>
        <p:spPr>
          <a:ln/>
        </p:spPr>
        <p:txBody>
          <a:bodyPr/>
          <a:lstStyle>
            <a:lvl1pPr>
              <a:defRPr/>
            </a:lvl1pPr>
          </a:lstStyle>
          <a:p>
            <a:pPr>
              <a:defRPr/>
            </a:pPr>
            <a:fld id="{E2409B6E-2758-4FAE-848F-A212E751140A}"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062523435"/>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2">
                    <a:lumMod val="75000"/>
                  </a:schemeClr>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2">
                    <a:lumMod val="75000"/>
                  </a:schemeClr>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0A2E29-2540-4E36-81CB-9B0968EDD9AE}" type="datetime1">
              <a:rPr lang="en-US" smtClean="0"/>
              <a:t>3/18/22</a:t>
            </a:fld>
            <a:endParaRPr lang="en-US" dirty="0"/>
          </a:p>
        </p:txBody>
      </p:sp>
      <p:sp>
        <p:nvSpPr>
          <p:cNvPr id="8" name="Footer Placeholder 7"/>
          <p:cNvSpPr>
            <a:spLocks noGrp="1"/>
          </p:cNvSpPr>
          <p:nvPr>
            <p:ph type="ftr" sz="quarter" idx="11"/>
          </p:nvPr>
        </p:nvSpPr>
        <p:spPr/>
        <p:txBody>
          <a:bodyPr/>
          <a:lstStyle/>
          <a:p>
            <a:r>
              <a:rPr lang="en-US" dirty="0"/>
              <a:t>© National Association of State EMS Officials (NASEMSO). All rights reserved.</a:t>
            </a:r>
            <a:endParaRPr lang="en-US" sz="788" i="1" dirty="0"/>
          </a:p>
        </p:txBody>
      </p:sp>
      <p:sp>
        <p:nvSpPr>
          <p:cNvPr id="9" name="Slide Number Placeholder 8"/>
          <p:cNvSpPr>
            <a:spLocks noGrp="1"/>
          </p:cNvSpPr>
          <p:nvPr>
            <p:ph type="sldNum" sz="quarter" idx="12"/>
          </p:nvPr>
        </p:nvSpPr>
        <p:spPr/>
        <p:txBody>
          <a:bodyPr/>
          <a:lstStyle/>
          <a:p>
            <a:fld id="{FEE9C2EC-C493-E246-9EAB-66C95869FB0F}" type="slidenum">
              <a:rPr lang="en-US" smtClean="0"/>
              <a:t>‹#›</a:t>
            </a:fld>
            <a:endParaRPr lang="en-US" dirty="0"/>
          </a:p>
        </p:txBody>
      </p:sp>
    </p:spTree>
    <p:extLst>
      <p:ext uri="{BB962C8B-B14F-4D97-AF65-F5344CB8AC3E}">
        <p14:creationId xmlns:p14="http://schemas.microsoft.com/office/powerpoint/2010/main" val="34003792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fld id="{549B9D56-1096-46FB-AC2D-7BF519CE7853}" type="datetime1">
              <a:rPr lang="en-US" altLang="en-US" smtClean="0">
                <a:solidFill>
                  <a:srgbClr val="FFFFFF"/>
                </a:solidFill>
              </a:rPr>
              <a:t>3/18/22</a:t>
            </a:fld>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6" name="Rectangle 9"/>
          <p:cNvSpPr>
            <a:spLocks noGrp="1" noChangeArrowheads="1"/>
          </p:cNvSpPr>
          <p:nvPr>
            <p:ph type="sldNum" sz="quarter" idx="12"/>
          </p:nvPr>
        </p:nvSpPr>
        <p:spPr>
          <a:ln/>
        </p:spPr>
        <p:txBody>
          <a:bodyPr/>
          <a:lstStyle>
            <a:lvl1pPr>
              <a:defRPr/>
            </a:lvl1pPr>
          </a:lstStyle>
          <a:p>
            <a:pPr>
              <a:defRPr/>
            </a:pPr>
            <a:fld id="{0FED8E18-4220-4FC7-9A6C-349778C1AB35}"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720793248"/>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228600"/>
            <a:ext cx="196215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573405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fld id="{54357DDE-B7ED-4899-B044-93C3BCD40499}" type="datetime1">
              <a:rPr lang="en-US" altLang="en-US" smtClean="0">
                <a:solidFill>
                  <a:srgbClr val="FFFFFF"/>
                </a:solidFill>
              </a:rPr>
              <a:t>3/18/22</a:t>
            </a:fld>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6" name="Rectangle 9"/>
          <p:cNvSpPr>
            <a:spLocks noGrp="1" noChangeArrowheads="1"/>
          </p:cNvSpPr>
          <p:nvPr>
            <p:ph type="sldNum" sz="quarter" idx="12"/>
          </p:nvPr>
        </p:nvSpPr>
        <p:spPr>
          <a:ln/>
        </p:spPr>
        <p:txBody>
          <a:bodyPr/>
          <a:lstStyle>
            <a:lvl1pPr>
              <a:defRPr/>
            </a:lvl1pPr>
          </a:lstStyle>
          <a:p>
            <a:pPr>
              <a:defRPr/>
            </a:pPr>
            <a:fld id="{0E2B42CD-FB4F-44E8-AE1C-A31B41BBEDAE}"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490927987"/>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48600" cy="11430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3848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981200"/>
            <a:ext cx="3848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fld id="{4D5B8204-5E30-4B86-9D9D-705C62D3BA35}" type="datetime1">
              <a:rPr lang="en-US" altLang="en-US" smtClean="0">
                <a:solidFill>
                  <a:srgbClr val="FFFFFF"/>
                </a:solidFill>
              </a:rPr>
              <a:t>3/18/22</a:t>
            </a:fld>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7" name="Rectangle 9"/>
          <p:cNvSpPr>
            <a:spLocks noGrp="1" noChangeArrowheads="1"/>
          </p:cNvSpPr>
          <p:nvPr>
            <p:ph type="sldNum" sz="quarter" idx="12"/>
          </p:nvPr>
        </p:nvSpPr>
        <p:spPr>
          <a:ln/>
        </p:spPr>
        <p:txBody>
          <a:bodyPr/>
          <a:lstStyle>
            <a:lvl1pPr>
              <a:defRPr/>
            </a:lvl1pPr>
          </a:lstStyle>
          <a:p>
            <a:pPr>
              <a:defRPr/>
            </a:pPr>
            <a:fld id="{9BAE3E53-1476-4492-9E22-4D9C3E281E35}"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812762456"/>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4764" y="3276600"/>
            <a:ext cx="9137650" cy="152400"/>
            <a:chOff x="3" y="2064"/>
            <a:chExt cx="5756" cy="96"/>
          </a:xfrm>
        </p:grpSpPr>
        <p:sp>
          <p:nvSpPr>
            <p:cNvPr id="5" name="Rectangle 8"/>
            <p:cNvSpPr>
              <a:spLocks noChangeArrowheads="1"/>
            </p:cNvSpPr>
            <p:nvPr/>
          </p:nvSpPr>
          <p:spPr bwMode="ltGray">
            <a:xfrm>
              <a:off x="3" y="2064"/>
              <a:ext cx="5756" cy="47"/>
            </a:xfrm>
            <a:prstGeom prst="rect">
              <a:avLst/>
            </a:prstGeom>
            <a:gradFill rotWithShape="0">
              <a:gsLst>
                <a:gs pos="0">
                  <a:schemeClr val="bg2"/>
                </a:gs>
                <a:gs pos="50000">
                  <a:schemeClr val="tx2"/>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sz="2400">
                <a:solidFill>
                  <a:srgbClr val="FFFFFF"/>
                </a:solidFill>
                <a:latin typeface="Times"/>
              </a:endParaRPr>
            </a:p>
          </p:txBody>
        </p:sp>
        <p:sp>
          <p:nvSpPr>
            <p:cNvPr id="6" name="Rectangle 9"/>
            <p:cNvSpPr>
              <a:spLocks noChangeArrowheads="1"/>
            </p:cNvSpPr>
            <p:nvPr/>
          </p:nvSpPr>
          <p:spPr bwMode="ltGray">
            <a:xfrm>
              <a:off x="3" y="2136"/>
              <a:ext cx="5756" cy="24"/>
            </a:xfrm>
            <a:prstGeom prst="rect">
              <a:avLst/>
            </a:prstGeom>
            <a:gradFill rotWithShape="0">
              <a:gsLst>
                <a:gs pos="0">
                  <a:schemeClr val="bg2"/>
                </a:gs>
                <a:gs pos="50000">
                  <a:schemeClr val="folHlink"/>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sz="2400">
                <a:solidFill>
                  <a:srgbClr val="FFFFFF"/>
                </a:solidFill>
                <a:latin typeface="Times"/>
              </a:endParaRPr>
            </a:p>
          </p:txBody>
        </p:sp>
      </p:grpSp>
      <p:sp>
        <p:nvSpPr>
          <p:cNvPr id="119810" name="Rectangle 2"/>
          <p:cNvSpPr>
            <a:spLocks noGrp="1" noChangeArrowheads="1"/>
          </p:cNvSpPr>
          <p:nvPr>
            <p:ph type="ctrTitle" sz="quarter"/>
          </p:nvPr>
        </p:nvSpPr>
        <p:spPr>
          <a:xfrm>
            <a:off x="685800" y="2057400"/>
            <a:ext cx="7772400" cy="1143000"/>
          </a:xfrm>
        </p:spPr>
        <p:txBody>
          <a:bodyPr/>
          <a:lstStyle>
            <a:lvl1pPr>
              <a:defRPr/>
            </a:lvl1pPr>
          </a:lstStyle>
          <a:p>
            <a:pPr lvl="0"/>
            <a:r>
              <a:rPr lang="en-US" altLang="en-US" noProof="0"/>
              <a:t>Click to edit Master title style</a:t>
            </a:r>
          </a:p>
        </p:txBody>
      </p:sp>
      <p:sp>
        <p:nvSpPr>
          <p:cNvPr id="119811" name="Rectangle 3"/>
          <p:cNvSpPr>
            <a:spLocks noGrp="1" noChangeArrowheads="1"/>
          </p:cNvSpPr>
          <p:nvPr>
            <p:ph type="subTitle" sz="quarter" idx="1"/>
          </p:nvPr>
        </p:nvSpPr>
        <p:spPr>
          <a:xfrm>
            <a:off x="1371600" y="4114800"/>
            <a:ext cx="6400800" cy="1752600"/>
          </a:xfrm>
        </p:spPr>
        <p:txBody>
          <a:bodyPr/>
          <a:lstStyle>
            <a:lvl1pPr marL="0" indent="0" algn="ctr">
              <a:buFont typeface="Arial" pitchFamily="34" charset="0"/>
              <a:buNone/>
              <a:defRPr/>
            </a:lvl1pPr>
          </a:lstStyle>
          <a:p>
            <a:pPr lvl="0"/>
            <a:r>
              <a:rPr lang="en-US" altLang="en-US" noProof="0"/>
              <a:t>Click to edit Master subtitle style</a:t>
            </a:r>
          </a:p>
        </p:txBody>
      </p:sp>
      <p:sp>
        <p:nvSpPr>
          <p:cNvPr id="7" name="Rectangle 4"/>
          <p:cNvSpPr>
            <a:spLocks noGrp="1" noChangeArrowheads="1"/>
          </p:cNvSpPr>
          <p:nvPr>
            <p:ph type="dt" sz="quarter" idx="10"/>
          </p:nvPr>
        </p:nvSpPr>
        <p:spPr/>
        <p:txBody>
          <a:bodyPr/>
          <a:lstStyle>
            <a:lvl1pPr>
              <a:defRPr smtClean="0"/>
            </a:lvl1pPr>
          </a:lstStyle>
          <a:p>
            <a:pPr>
              <a:defRPr/>
            </a:pPr>
            <a:fld id="{087E0494-FA45-412D-BC2B-EA4A25A696A8}" type="datetime1">
              <a:rPr lang="en-US" altLang="en-US" smtClean="0">
                <a:solidFill>
                  <a:srgbClr val="FFFFFF"/>
                </a:solidFill>
              </a:rPr>
              <a:t>3/18/22</a:t>
            </a:fld>
            <a:endParaRPr lang="en-US" altLang="en-US">
              <a:solidFill>
                <a:srgbClr val="FFFFFF"/>
              </a:solidFill>
            </a:endParaRPr>
          </a:p>
        </p:txBody>
      </p:sp>
      <p:sp>
        <p:nvSpPr>
          <p:cNvPr id="8" name="Rectangle 5"/>
          <p:cNvSpPr>
            <a:spLocks noGrp="1" noChangeArrowheads="1"/>
          </p:cNvSpPr>
          <p:nvPr>
            <p:ph type="ftr" sz="quarter" idx="11"/>
          </p:nvPr>
        </p:nvSpPr>
        <p:spPr/>
        <p:txBody>
          <a:bodyPr/>
          <a:lstStyle>
            <a:lvl1pPr>
              <a:defRPr smtClean="0"/>
            </a:lvl1pPr>
          </a:lstStyle>
          <a:p>
            <a:pPr>
              <a:defRPr/>
            </a:pPr>
            <a:r>
              <a:rPr lang="en-US" altLang="en-US">
                <a:solidFill>
                  <a:srgbClr val="FFFFFF"/>
                </a:solidFill>
              </a:rPr>
              <a:t>© National Association of State EMS Officials (NASEMSO). All rights reserved.</a:t>
            </a:r>
          </a:p>
        </p:txBody>
      </p:sp>
      <p:sp>
        <p:nvSpPr>
          <p:cNvPr id="9" name="Rectangle 6"/>
          <p:cNvSpPr>
            <a:spLocks noGrp="1" noChangeArrowheads="1"/>
          </p:cNvSpPr>
          <p:nvPr>
            <p:ph type="sldNum" sz="quarter" idx="12"/>
          </p:nvPr>
        </p:nvSpPr>
        <p:spPr/>
        <p:txBody>
          <a:bodyPr/>
          <a:lstStyle>
            <a:lvl1pPr>
              <a:defRPr smtClean="0"/>
            </a:lvl1pPr>
          </a:lstStyle>
          <a:p>
            <a:pPr>
              <a:defRPr/>
            </a:pPr>
            <a:fld id="{128DC77D-4A23-4DE8-85F8-87A88119BD85}"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380075107"/>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fld id="{4CD855F5-2993-4BE7-A38C-241155E6609D}" type="datetime1">
              <a:rPr lang="en-US" altLang="en-US" smtClean="0">
                <a:solidFill>
                  <a:srgbClr val="FFFFFF"/>
                </a:solidFill>
              </a:rPr>
              <a:t>3/18/22</a:t>
            </a:fld>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6" name="Rectangle 9"/>
          <p:cNvSpPr>
            <a:spLocks noGrp="1" noChangeArrowheads="1"/>
          </p:cNvSpPr>
          <p:nvPr>
            <p:ph type="sldNum" sz="quarter" idx="12"/>
          </p:nvPr>
        </p:nvSpPr>
        <p:spPr>
          <a:ln/>
        </p:spPr>
        <p:txBody>
          <a:bodyPr/>
          <a:lstStyle>
            <a:lvl1pPr>
              <a:defRPr/>
            </a:lvl1pPr>
          </a:lstStyle>
          <a:p>
            <a:pPr>
              <a:defRPr/>
            </a:pPr>
            <a:fld id="{73578408-B9C3-4762-8C73-852212080B2D}"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176615328"/>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fld id="{4430AD12-DD89-4C3C-A458-E93F4E38388D}" type="datetime1">
              <a:rPr lang="en-US" altLang="en-US" smtClean="0">
                <a:solidFill>
                  <a:srgbClr val="FFFFFF"/>
                </a:solidFill>
              </a:rPr>
              <a:t>3/18/22</a:t>
            </a:fld>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6" name="Rectangle 9"/>
          <p:cNvSpPr>
            <a:spLocks noGrp="1" noChangeArrowheads="1"/>
          </p:cNvSpPr>
          <p:nvPr>
            <p:ph type="sldNum" sz="quarter" idx="12"/>
          </p:nvPr>
        </p:nvSpPr>
        <p:spPr>
          <a:ln/>
        </p:spPr>
        <p:txBody>
          <a:bodyPr/>
          <a:lstStyle>
            <a:lvl1pPr>
              <a:defRPr/>
            </a:lvl1pPr>
          </a:lstStyle>
          <a:p>
            <a:pPr>
              <a:defRPr/>
            </a:pPr>
            <a:fld id="{B92CE7E0-113B-4921-9EE8-67C9CC54A9AD}"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105418592"/>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9812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fld id="{B097B687-A20D-480A-9351-05020951BD06}" type="datetime1">
              <a:rPr lang="en-US" altLang="en-US" smtClean="0">
                <a:solidFill>
                  <a:srgbClr val="FFFFFF"/>
                </a:solidFill>
              </a:rPr>
              <a:t>3/18/22</a:t>
            </a:fld>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7" name="Rectangle 9"/>
          <p:cNvSpPr>
            <a:spLocks noGrp="1" noChangeArrowheads="1"/>
          </p:cNvSpPr>
          <p:nvPr>
            <p:ph type="sldNum" sz="quarter" idx="12"/>
          </p:nvPr>
        </p:nvSpPr>
        <p:spPr>
          <a:ln/>
        </p:spPr>
        <p:txBody>
          <a:bodyPr/>
          <a:lstStyle>
            <a:lvl1pPr>
              <a:defRPr/>
            </a:lvl1pPr>
          </a:lstStyle>
          <a:p>
            <a:pPr>
              <a:defRPr/>
            </a:pPr>
            <a:fld id="{19EBE9D4-DEB7-488B-B018-A467D11A427A}"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958834609"/>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fld id="{34DD96EA-993C-4F8E-9435-4FFDC4914B84}" type="datetime1">
              <a:rPr lang="en-US" altLang="en-US" smtClean="0">
                <a:solidFill>
                  <a:srgbClr val="FFFFFF"/>
                </a:solidFill>
              </a:rPr>
              <a:t>3/18/22</a:t>
            </a:fld>
            <a:endParaRPr lang="en-US"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9" name="Rectangle 9"/>
          <p:cNvSpPr>
            <a:spLocks noGrp="1" noChangeArrowheads="1"/>
          </p:cNvSpPr>
          <p:nvPr>
            <p:ph type="sldNum" sz="quarter" idx="12"/>
          </p:nvPr>
        </p:nvSpPr>
        <p:spPr>
          <a:ln/>
        </p:spPr>
        <p:txBody>
          <a:bodyPr/>
          <a:lstStyle>
            <a:lvl1pPr>
              <a:defRPr/>
            </a:lvl1pPr>
          </a:lstStyle>
          <a:p>
            <a:pPr>
              <a:defRPr/>
            </a:pPr>
            <a:fld id="{F90C3521-35EF-4414-9CA1-9ECE8233254D}"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91719224"/>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fld id="{36A4CB79-42A7-4813-BB29-EF3FF8474EC7}" type="datetime1">
              <a:rPr lang="en-US" altLang="en-US" smtClean="0">
                <a:solidFill>
                  <a:srgbClr val="FFFFFF"/>
                </a:solidFill>
              </a:rPr>
              <a:t>3/18/22</a:t>
            </a:fld>
            <a:endParaRPr lang="en-US"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5" name="Rectangle 9"/>
          <p:cNvSpPr>
            <a:spLocks noGrp="1" noChangeArrowheads="1"/>
          </p:cNvSpPr>
          <p:nvPr>
            <p:ph type="sldNum" sz="quarter" idx="12"/>
          </p:nvPr>
        </p:nvSpPr>
        <p:spPr>
          <a:ln/>
        </p:spPr>
        <p:txBody>
          <a:bodyPr/>
          <a:lstStyle>
            <a:lvl1pPr>
              <a:defRPr/>
            </a:lvl1pPr>
          </a:lstStyle>
          <a:p>
            <a:pPr>
              <a:defRPr/>
            </a:pPr>
            <a:fld id="{96930FA9-4E28-4519-B6F3-10CD2C2B7FD6}"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516020446"/>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fld id="{4B1C196B-2180-4190-80D3-25FCCCF2C7DA}" type="datetime1">
              <a:rPr lang="en-US" altLang="en-US" smtClean="0">
                <a:solidFill>
                  <a:srgbClr val="FFFFFF"/>
                </a:solidFill>
              </a:rPr>
              <a:t>3/18/22</a:t>
            </a:fld>
            <a:endParaRPr lang="en-US"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4" name="Rectangle 9"/>
          <p:cNvSpPr>
            <a:spLocks noGrp="1" noChangeArrowheads="1"/>
          </p:cNvSpPr>
          <p:nvPr>
            <p:ph type="sldNum" sz="quarter" idx="12"/>
          </p:nvPr>
        </p:nvSpPr>
        <p:spPr>
          <a:ln/>
        </p:spPr>
        <p:txBody>
          <a:bodyPr/>
          <a:lstStyle>
            <a:lvl1pPr>
              <a:defRPr/>
            </a:lvl1pPr>
          </a:lstStyle>
          <a:p>
            <a:pPr>
              <a:defRPr/>
            </a:pPr>
            <a:fld id="{C9BAB019-6764-40ED-B698-5A8B017C77F2}"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116141044"/>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1817083-845E-4951-94AA-BAA27D1E6E93}" type="datetime1">
              <a:rPr lang="en-US" smtClean="0"/>
              <a:t>3/18/22</a:t>
            </a:fld>
            <a:endParaRPr lang="en-US" dirty="0"/>
          </a:p>
        </p:txBody>
      </p:sp>
      <p:sp>
        <p:nvSpPr>
          <p:cNvPr id="4" name="Footer Placeholder 3"/>
          <p:cNvSpPr>
            <a:spLocks noGrp="1"/>
          </p:cNvSpPr>
          <p:nvPr>
            <p:ph type="ftr" sz="quarter" idx="11"/>
          </p:nvPr>
        </p:nvSpPr>
        <p:spPr/>
        <p:txBody>
          <a:bodyPr/>
          <a:lstStyle/>
          <a:p>
            <a:r>
              <a:rPr lang="en-US" dirty="0"/>
              <a:t>© National Association of State EMS Officials (NASEMSO). All rights reserved.</a:t>
            </a:r>
            <a:endParaRPr lang="en-US" sz="788" i="1" dirty="0"/>
          </a:p>
        </p:txBody>
      </p:sp>
      <p:sp>
        <p:nvSpPr>
          <p:cNvPr id="5" name="Slide Number Placeholder 4"/>
          <p:cNvSpPr>
            <a:spLocks noGrp="1"/>
          </p:cNvSpPr>
          <p:nvPr>
            <p:ph type="sldNum" sz="quarter" idx="12"/>
          </p:nvPr>
        </p:nvSpPr>
        <p:spPr/>
        <p:txBody>
          <a:bodyPr/>
          <a:lstStyle/>
          <a:p>
            <a:fld id="{FEE9C2EC-C493-E246-9EAB-66C95869FB0F}" type="slidenum">
              <a:rPr lang="en-US" smtClean="0"/>
              <a:t>‹#›</a:t>
            </a:fld>
            <a:endParaRPr lang="en-US" dirty="0"/>
          </a:p>
        </p:txBody>
      </p:sp>
    </p:spTree>
    <p:extLst>
      <p:ext uri="{BB962C8B-B14F-4D97-AF65-F5344CB8AC3E}">
        <p14:creationId xmlns:p14="http://schemas.microsoft.com/office/powerpoint/2010/main" val="1936611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fld id="{B3A8F763-FAA3-4749-87AA-D57A3889FF44}" type="datetime1">
              <a:rPr lang="en-US" altLang="en-US" smtClean="0">
                <a:solidFill>
                  <a:srgbClr val="FFFFFF"/>
                </a:solidFill>
              </a:rPr>
              <a:t>3/18/22</a:t>
            </a:fld>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7" name="Rectangle 9"/>
          <p:cNvSpPr>
            <a:spLocks noGrp="1" noChangeArrowheads="1"/>
          </p:cNvSpPr>
          <p:nvPr>
            <p:ph type="sldNum" sz="quarter" idx="12"/>
          </p:nvPr>
        </p:nvSpPr>
        <p:spPr>
          <a:ln/>
        </p:spPr>
        <p:txBody>
          <a:bodyPr/>
          <a:lstStyle>
            <a:lvl1pPr>
              <a:defRPr/>
            </a:lvl1pPr>
          </a:lstStyle>
          <a:p>
            <a:pPr>
              <a:defRPr/>
            </a:pPr>
            <a:fld id="{EEFB2B41-D358-4C5A-AA8C-5BCF2F697433}"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792785981"/>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fld id="{0A41B8C5-480A-4D57-884C-CAAF229E4AD3}" type="datetime1">
              <a:rPr lang="en-US" altLang="en-US" smtClean="0">
                <a:solidFill>
                  <a:srgbClr val="FFFFFF"/>
                </a:solidFill>
              </a:rPr>
              <a:t>3/18/22</a:t>
            </a:fld>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7" name="Rectangle 9"/>
          <p:cNvSpPr>
            <a:spLocks noGrp="1" noChangeArrowheads="1"/>
          </p:cNvSpPr>
          <p:nvPr>
            <p:ph type="sldNum" sz="quarter" idx="12"/>
          </p:nvPr>
        </p:nvSpPr>
        <p:spPr>
          <a:ln/>
        </p:spPr>
        <p:txBody>
          <a:bodyPr/>
          <a:lstStyle>
            <a:lvl1pPr>
              <a:defRPr/>
            </a:lvl1pPr>
          </a:lstStyle>
          <a:p>
            <a:pPr>
              <a:defRPr/>
            </a:pPr>
            <a:fld id="{1089D4F4-A755-4357-A6BA-5D54DCA4D63D}"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046323479"/>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fld id="{2C86D88C-813B-4D09-8A8E-6610873224B1}" type="datetime1">
              <a:rPr lang="en-US" altLang="en-US" smtClean="0">
                <a:solidFill>
                  <a:srgbClr val="FFFFFF"/>
                </a:solidFill>
              </a:rPr>
              <a:t>3/18/22</a:t>
            </a:fld>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6" name="Rectangle 9"/>
          <p:cNvSpPr>
            <a:spLocks noGrp="1" noChangeArrowheads="1"/>
          </p:cNvSpPr>
          <p:nvPr>
            <p:ph type="sldNum" sz="quarter" idx="12"/>
          </p:nvPr>
        </p:nvSpPr>
        <p:spPr>
          <a:ln/>
        </p:spPr>
        <p:txBody>
          <a:bodyPr/>
          <a:lstStyle>
            <a:lvl1pPr>
              <a:defRPr/>
            </a:lvl1pPr>
          </a:lstStyle>
          <a:p>
            <a:pPr>
              <a:defRPr/>
            </a:pPr>
            <a:fld id="{D6DA42EF-8AD0-4FEF-8BF6-6175DA913A94}"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742054392"/>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228600"/>
            <a:ext cx="196215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573405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fld id="{315695DA-EA6F-4C49-B310-41FBE5BD1CE5}" type="datetime1">
              <a:rPr lang="en-US" altLang="en-US" smtClean="0">
                <a:solidFill>
                  <a:srgbClr val="FFFFFF"/>
                </a:solidFill>
              </a:rPr>
              <a:t>3/18/22</a:t>
            </a:fld>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6" name="Rectangle 9"/>
          <p:cNvSpPr>
            <a:spLocks noGrp="1" noChangeArrowheads="1"/>
          </p:cNvSpPr>
          <p:nvPr>
            <p:ph type="sldNum" sz="quarter" idx="12"/>
          </p:nvPr>
        </p:nvSpPr>
        <p:spPr>
          <a:ln/>
        </p:spPr>
        <p:txBody>
          <a:bodyPr/>
          <a:lstStyle>
            <a:lvl1pPr>
              <a:defRPr/>
            </a:lvl1pPr>
          </a:lstStyle>
          <a:p>
            <a:pPr>
              <a:defRPr/>
            </a:pPr>
            <a:fld id="{67E4E228-8264-42C9-BE45-38D144291B4D}"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403300283"/>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48600" cy="1143000"/>
          </a:xfrm>
        </p:spPr>
        <p:txBody>
          <a:bodyPr/>
          <a:lstStyle/>
          <a:p>
            <a:r>
              <a:rPr lang="en-US"/>
              <a:t>Click to edit Master title style</a:t>
            </a:r>
          </a:p>
        </p:txBody>
      </p:sp>
      <p:sp>
        <p:nvSpPr>
          <p:cNvPr id="3" name="Table Placeholder 2"/>
          <p:cNvSpPr>
            <a:spLocks noGrp="1"/>
          </p:cNvSpPr>
          <p:nvPr>
            <p:ph type="tbl" idx="1"/>
          </p:nvPr>
        </p:nvSpPr>
        <p:spPr>
          <a:xfrm>
            <a:off x="609600" y="1981200"/>
            <a:ext cx="7848600" cy="4114800"/>
          </a:xfrm>
        </p:spPr>
        <p:txBody>
          <a:bodyPr/>
          <a:lstStyle/>
          <a:p>
            <a:pPr lvl="0"/>
            <a:endParaRPr lang="en-US" noProof="0"/>
          </a:p>
        </p:txBody>
      </p:sp>
      <p:sp>
        <p:nvSpPr>
          <p:cNvPr id="4" name="Rectangle 7"/>
          <p:cNvSpPr>
            <a:spLocks noGrp="1" noChangeArrowheads="1"/>
          </p:cNvSpPr>
          <p:nvPr>
            <p:ph type="dt" sz="half" idx="10"/>
          </p:nvPr>
        </p:nvSpPr>
        <p:spPr>
          <a:ln/>
        </p:spPr>
        <p:txBody>
          <a:bodyPr/>
          <a:lstStyle>
            <a:lvl1pPr>
              <a:defRPr/>
            </a:lvl1pPr>
          </a:lstStyle>
          <a:p>
            <a:pPr>
              <a:defRPr/>
            </a:pPr>
            <a:fld id="{D1CA7859-D4B9-4725-944D-111E37960ED2}" type="datetime1">
              <a:rPr lang="en-US" altLang="en-US" smtClean="0">
                <a:solidFill>
                  <a:srgbClr val="FFFFFF"/>
                </a:solidFill>
              </a:rPr>
              <a:t>3/18/22</a:t>
            </a:fld>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6" name="Rectangle 9"/>
          <p:cNvSpPr>
            <a:spLocks noGrp="1" noChangeArrowheads="1"/>
          </p:cNvSpPr>
          <p:nvPr>
            <p:ph type="sldNum" sz="quarter" idx="12"/>
          </p:nvPr>
        </p:nvSpPr>
        <p:spPr>
          <a:ln/>
        </p:spPr>
        <p:txBody>
          <a:bodyPr/>
          <a:lstStyle>
            <a:lvl1pPr>
              <a:defRPr/>
            </a:lvl1pPr>
          </a:lstStyle>
          <a:p>
            <a:pPr>
              <a:defRPr/>
            </a:pPr>
            <a:fld id="{7D62BCA3-387C-4865-BBB9-62FB74F131A2}"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41860590"/>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48600" cy="11430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3848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981200"/>
            <a:ext cx="3848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fld id="{A0787853-39B7-4D57-94FE-81E953A41B2D}" type="datetime1">
              <a:rPr lang="en-US" altLang="en-US" smtClean="0">
                <a:solidFill>
                  <a:srgbClr val="FFFFFF"/>
                </a:solidFill>
              </a:rPr>
              <a:t>3/18/22</a:t>
            </a:fld>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7" name="Rectangle 9"/>
          <p:cNvSpPr>
            <a:spLocks noGrp="1" noChangeArrowheads="1"/>
          </p:cNvSpPr>
          <p:nvPr>
            <p:ph type="sldNum" sz="quarter" idx="12"/>
          </p:nvPr>
        </p:nvSpPr>
        <p:spPr>
          <a:ln/>
        </p:spPr>
        <p:txBody>
          <a:bodyPr/>
          <a:lstStyle>
            <a:lvl1pPr>
              <a:defRPr/>
            </a:lvl1pPr>
          </a:lstStyle>
          <a:p>
            <a:pPr>
              <a:defRPr/>
            </a:pPr>
            <a:fld id="{0AB9901C-2A22-4313-B7D5-C826D937CB81}"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745723904"/>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48600" cy="11430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3848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10100" y="1981200"/>
            <a:ext cx="3848100" cy="4114800"/>
          </a:xfrm>
        </p:spPr>
        <p:txBody>
          <a:bodyPr/>
          <a:lstStyle/>
          <a:p>
            <a:pPr lvl="0"/>
            <a:endParaRPr lang="en-US" noProof="0"/>
          </a:p>
        </p:txBody>
      </p:sp>
      <p:sp>
        <p:nvSpPr>
          <p:cNvPr id="5" name="Rectangle 7"/>
          <p:cNvSpPr>
            <a:spLocks noGrp="1" noChangeArrowheads="1"/>
          </p:cNvSpPr>
          <p:nvPr>
            <p:ph type="dt" sz="half" idx="10"/>
          </p:nvPr>
        </p:nvSpPr>
        <p:spPr>
          <a:ln/>
        </p:spPr>
        <p:txBody>
          <a:bodyPr/>
          <a:lstStyle>
            <a:lvl1pPr>
              <a:defRPr/>
            </a:lvl1pPr>
          </a:lstStyle>
          <a:p>
            <a:pPr>
              <a:defRPr/>
            </a:pPr>
            <a:fld id="{12D3A8CB-F2A9-4FDF-85EB-48CE1C770E8F}" type="datetime1">
              <a:rPr lang="en-US" altLang="en-US" smtClean="0">
                <a:solidFill>
                  <a:srgbClr val="FFFFFF"/>
                </a:solidFill>
              </a:rPr>
              <a:t>3/18/22</a:t>
            </a:fld>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7" name="Rectangle 9"/>
          <p:cNvSpPr>
            <a:spLocks noGrp="1" noChangeArrowheads="1"/>
          </p:cNvSpPr>
          <p:nvPr>
            <p:ph type="sldNum" sz="quarter" idx="12"/>
          </p:nvPr>
        </p:nvSpPr>
        <p:spPr>
          <a:ln/>
        </p:spPr>
        <p:txBody>
          <a:bodyPr/>
          <a:lstStyle>
            <a:lvl1pPr>
              <a:defRPr/>
            </a:lvl1pPr>
          </a:lstStyle>
          <a:p>
            <a:pPr>
              <a:defRPr/>
            </a:pPr>
            <a:fld id="{6139B232-9715-463A-BC00-DF0FD074D989}"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532856809"/>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48600" cy="11430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3848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10100" y="1981200"/>
            <a:ext cx="38481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10100" y="4114800"/>
            <a:ext cx="38481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p:cNvSpPr>
            <a:spLocks noGrp="1" noChangeArrowheads="1"/>
          </p:cNvSpPr>
          <p:nvPr>
            <p:ph type="dt" sz="half" idx="10"/>
          </p:nvPr>
        </p:nvSpPr>
        <p:spPr>
          <a:ln/>
        </p:spPr>
        <p:txBody>
          <a:bodyPr/>
          <a:lstStyle>
            <a:lvl1pPr>
              <a:defRPr/>
            </a:lvl1pPr>
          </a:lstStyle>
          <a:p>
            <a:pPr>
              <a:defRPr/>
            </a:pPr>
            <a:fld id="{005298D5-6112-4F48-AFCD-3F558F194953}" type="datetime1">
              <a:rPr lang="en-US" altLang="en-US" smtClean="0">
                <a:solidFill>
                  <a:srgbClr val="FFFFFF"/>
                </a:solidFill>
              </a:rPr>
              <a:t>3/18/22</a:t>
            </a:fld>
            <a:endParaRPr lang="en-US" altLang="en-US">
              <a:solidFill>
                <a:srgbClr val="FFFFFF"/>
              </a:solidFill>
            </a:endParaRPr>
          </a:p>
        </p:txBody>
      </p:sp>
      <p:sp>
        <p:nvSpPr>
          <p:cNvPr id="7"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8" name="Rectangle 9"/>
          <p:cNvSpPr>
            <a:spLocks noGrp="1" noChangeArrowheads="1"/>
          </p:cNvSpPr>
          <p:nvPr>
            <p:ph type="sldNum" sz="quarter" idx="12"/>
          </p:nvPr>
        </p:nvSpPr>
        <p:spPr>
          <a:ln/>
        </p:spPr>
        <p:txBody>
          <a:bodyPr/>
          <a:lstStyle>
            <a:lvl1pPr>
              <a:defRPr/>
            </a:lvl1pPr>
          </a:lstStyle>
          <a:p>
            <a:pPr>
              <a:defRPr/>
            </a:pPr>
            <a:fld id="{BECEA13F-55A0-4E17-8AFF-95099746D714}"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773499336"/>
      </p:ext>
    </p:extLst>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78486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
          <p:cNvSpPr>
            <a:spLocks noGrp="1" noChangeArrowheads="1"/>
          </p:cNvSpPr>
          <p:nvPr>
            <p:ph type="dt" sz="half" idx="10"/>
          </p:nvPr>
        </p:nvSpPr>
        <p:spPr>
          <a:ln/>
        </p:spPr>
        <p:txBody>
          <a:bodyPr/>
          <a:lstStyle>
            <a:lvl1pPr>
              <a:defRPr/>
            </a:lvl1pPr>
          </a:lstStyle>
          <a:p>
            <a:pPr>
              <a:defRPr/>
            </a:pPr>
            <a:fld id="{7DCED2FF-8452-4B13-9193-FBE93158E962}" type="datetime1">
              <a:rPr lang="en-US" altLang="en-US" smtClean="0">
                <a:solidFill>
                  <a:srgbClr val="FFFFFF"/>
                </a:solidFill>
              </a:rPr>
              <a:t>3/18/22</a:t>
            </a:fld>
            <a:endParaRPr lang="en-US"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5" name="Rectangle 9"/>
          <p:cNvSpPr>
            <a:spLocks noGrp="1" noChangeArrowheads="1"/>
          </p:cNvSpPr>
          <p:nvPr>
            <p:ph type="sldNum" sz="quarter" idx="12"/>
          </p:nvPr>
        </p:nvSpPr>
        <p:spPr>
          <a:ln/>
        </p:spPr>
        <p:txBody>
          <a:bodyPr/>
          <a:lstStyle>
            <a:lvl1pPr>
              <a:defRPr/>
            </a:lvl1pPr>
          </a:lstStyle>
          <a:p>
            <a:pPr>
              <a:defRPr/>
            </a:pPr>
            <a:fld id="{2D60681C-751C-4ED8-A9E2-40416CCA9C86}"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07248584"/>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48600" cy="1143000"/>
          </a:xfrm>
        </p:spPr>
        <p:txBody>
          <a:bodyPr/>
          <a:lstStyle/>
          <a:p>
            <a:r>
              <a:rPr lang="en-US"/>
              <a:t>Click to edit Master title style</a:t>
            </a:r>
          </a:p>
        </p:txBody>
      </p:sp>
      <p:sp>
        <p:nvSpPr>
          <p:cNvPr id="3" name="Content Placeholder 2"/>
          <p:cNvSpPr>
            <a:spLocks noGrp="1"/>
          </p:cNvSpPr>
          <p:nvPr>
            <p:ph sz="half" idx="1"/>
          </p:nvPr>
        </p:nvSpPr>
        <p:spPr>
          <a:xfrm>
            <a:off x="609600" y="1981200"/>
            <a:ext cx="3848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10100" y="1981200"/>
            <a:ext cx="38481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10100" y="4114800"/>
            <a:ext cx="38481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p:cNvSpPr>
            <a:spLocks noGrp="1" noChangeArrowheads="1"/>
          </p:cNvSpPr>
          <p:nvPr>
            <p:ph type="dt" sz="half" idx="10"/>
          </p:nvPr>
        </p:nvSpPr>
        <p:spPr>
          <a:ln/>
        </p:spPr>
        <p:txBody>
          <a:bodyPr/>
          <a:lstStyle>
            <a:lvl1pPr>
              <a:defRPr/>
            </a:lvl1pPr>
          </a:lstStyle>
          <a:p>
            <a:pPr>
              <a:defRPr/>
            </a:pPr>
            <a:fld id="{4FDF88CE-A2D7-484E-962D-6094ED79B618}" type="datetime1">
              <a:rPr lang="en-US" altLang="en-US" smtClean="0">
                <a:solidFill>
                  <a:srgbClr val="FFFFFF"/>
                </a:solidFill>
              </a:rPr>
              <a:t>3/18/22</a:t>
            </a:fld>
            <a:endParaRPr lang="en-US" altLang="en-US">
              <a:solidFill>
                <a:srgbClr val="FFFFFF"/>
              </a:solidFill>
            </a:endParaRPr>
          </a:p>
        </p:txBody>
      </p:sp>
      <p:sp>
        <p:nvSpPr>
          <p:cNvPr id="7"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8" name="Rectangle 9"/>
          <p:cNvSpPr>
            <a:spLocks noGrp="1" noChangeArrowheads="1"/>
          </p:cNvSpPr>
          <p:nvPr>
            <p:ph type="sldNum" sz="quarter" idx="12"/>
          </p:nvPr>
        </p:nvSpPr>
        <p:spPr>
          <a:ln/>
        </p:spPr>
        <p:txBody>
          <a:bodyPr/>
          <a:lstStyle>
            <a:lvl1pPr>
              <a:defRPr/>
            </a:lvl1pPr>
          </a:lstStyle>
          <a:p>
            <a:pPr>
              <a:defRPr/>
            </a:pPr>
            <a:fld id="{80C448AA-498F-4623-9643-57B512792BAF}"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515682322"/>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70CEC3-D224-4A2A-98C2-E32FDE2CC4A3}" type="datetime1">
              <a:rPr lang="en-US" smtClean="0"/>
              <a:t>3/18/22</a:t>
            </a:fld>
            <a:endParaRPr lang="en-US" dirty="0"/>
          </a:p>
        </p:txBody>
      </p:sp>
      <p:sp>
        <p:nvSpPr>
          <p:cNvPr id="3" name="Footer Placeholder 2"/>
          <p:cNvSpPr>
            <a:spLocks noGrp="1"/>
          </p:cNvSpPr>
          <p:nvPr>
            <p:ph type="ftr" sz="quarter" idx="11"/>
          </p:nvPr>
        </p:nvSpPr>
        <p:spPr/>
        <p:txBody>
          <a:bodyPr/>
          <a:lstStyle/>
          <a:p>
            <a:r>
              <a:rPr lang="en-US" dirty="0"/>
              <a:t>© National Association of State EMS Officials (NASEMSO). All rights reserved.</a:t>
            </a:r>
            <a:endParaRPr lang="en-US" sz="788" i="1" dirty="0"/>
          </a:p>
        </p:txBody>
      </p:sp>
      <p:sp>
        <p:nvSpPr>
          <p:cNvPr id="4" name="Slide Number Placeholder 3"/>
          <p:cNvSpPr>
            <a:spLocks noGrp="1"/>
          </p:cNvSpPr>
          <p:nvPr>
            <p:ph type="sldNum" sz="quarter" idx="12"/>
          </p:nvPr>
        </p:nvSpPr>
        <p:spPr/>
        <p:txBody>
          <a:bodyPr/>
          <a:lstStyle/>
          <a:p>
            <a:fld id="{FEE9C2EC-C493-E246-9EAB-66C95869FB0F}" type="slidenum">
              <a:rPr lang="en-US" smtClean="0"/>
              <a:t>‹#›</a:t>
            </a:fld>
            <a:endParaRPr lang="en-US" dirty="0"/>
          </a:p>
        </p:txBody>
      </p:sp>
    </p:spTree>
    <p:extLst>
      <p:ext uri="{BB962C8B-B14F-4D97-AF65-F5344CB8AC3E}">
        <p14:creationId xmlns:p14="http://schemas.microsoft.com/office/powerpoint/2010/main" val="17562161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4764" y="3276600"/>
            <a:ext cx="9137650" cy="152400"/>
            <a:chOff x="3" y="2064"/>
            <a:chExt cx="5756" cy="96"/>
          </a:xfrm>
        </p:grpSpPr>
        <p:sp>
          <p:nvSpPr>
            <p:cNvPr id="5" name="Rectangle 8"/>
            <p:cNvSpPr>
              <a:spLocks noChangeArrowheads="1"/>
            </p:cNvSpPr>
            <p:nvPr/>
          </p:nvSpPr>
          <p:spPr bwMode="ltGray">
            <a:xfrm>
              <a:off x="3" y="2064"/>
              <a:ext cx="5756" cy="47"/>
            </a:xfrm>
            <a:prstGeom prst="rect">
              <a:avLst/>
            </a:prstGeom>
            <a:gradFill rotWithShape="0">
              <a:gsLst>
                <a:gs pos="0">
                  <a:schemeClr val="bg2"/>
                </a:gs>
                <a:gs pos="50000">
                  <a:schemeClr val="tx2"/>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defRPr/>
              </a:pPr>
              <a:endParaRPr lang="en-US">
                <a:solidFill>
                  <a:srgbClr val="FFFFFF"/>
                </a:solidFill>
              </a:endParaRPr>
            </a:p>
          </p:txBody>
        </p:sp>
        <p:sp>
          <p:nvSpPr>
            <p:cNvPr id="6" name="Rectangle 9"/>
            <p:cNvSpPr>
              <a:spLocks noChangeArrowheads="1"/>
            </p:cNvSpPr>
            <p:nvPr/>
          </p:nvSpPr>
          <p:spPr bwMode="ltGray">
            <a:xfrm>
              <a:off x="3" y="2136"/>
              <a:ext cx="5756" cy="24"/>
            </a:xfrm>
            <a:prstGeom prst="rect">
              <a:avLst/>
            </a:prstGeom>
            <a:gradFill rotWithShape="0">
              <a:gsLst>
                <a:gs pos="0">
                  <a:schemeClr val="bg2"/>
                </a:gs>
                <a:gs pos="50000">
                  <a:schemeClr val="folHlink"/>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defRPr/>
              </a:pPr>
              <a:endParaRPr lang="en-US">
                <a:solidFill>
                  <a:srgbClr val="FFFFFF"/>
                </a:solidFill>
              </a:endParaRPr>
            </a:p>
          </p:txBody>
        </p:sp>
      </p:grpSp>
      <p:sp>
        <p:nvSpPr>
          <p:cNvPr id="47106" name="Rectangle 2"/>
          <p:cNvSpPr>
            <a:spLocks noGrp="1" noChangeArrowheads="1"/>
          </p:cNvSpPr>
          <p:nvPr>
            <p:ph type="ctrTitle" sz="quarter"/>
          </p:nvPr>
        </p:nvSpPr>
        <p:spPr>
          <a:xfrm>
            <a:off x="685800" y="2057400"/>
            <a:ext cx="7772400" cy="1143000"/>
          </a:xfrm>
        </p:spPr>
        <p:txBody>
          <a:bodyPr/>
          <a:lstStyle>
            <a:lvl1pPr>
              <a:defRPr/>
            </a:lvl1pPr>
          </a:lstStyle>
          <a:p>
            <a:pPr lvl="0"/>
            <a:r>
              <a:rPr lang="en-US" altLang="en-US" noProof="0"/>
              <a:t>Click to edit Master title style</a:t>
            </a:r>
          </a:p>
        </p:txBody>
      </p:sp>
      <p:sp>
        <p:nvSpPr>
          <p:cNvPr id="47107" name="Rectangle 3"/>
          <p:cNvSpPr>
            <a:spLocks noGrp="1" noChangeArrowheads="1"/>
          </p:cNvSpPr>
          <p:nvPr>
            <p:ph type="subTitle" sz="quarter" idx="1"/>
          </p:nvPr>
        </p:nvSpPr>
        <p:spPr>
          <a:xfrm>
            <a:off x="1371600" y="4114800"/>
            <a:ext cx="6400800" cy="1752600"/>
          </a:xfrm>
        </p:spPr>
        <p:txBody>
          <a:bodyPr/>
          <a:lstStyle>
            <a:lvl1pPr marL="0" indent="0" algn="ctr">
              <a:buFont typeface="Arial" charset="0"/>
              <a:buNone/>
              <a:defRPr/>
            </a:lvl1pPr>
          </a:lstStyle>
          <a:p>
            <a:pPr lvl="0"/>
            <a:r>
              <a:rPr lang="en-US" altLang="en-US" noProof="0"/>
              <a:t>Click to edit Master subtitle style</a:t>
            </a:r>
          </a:p>
        </p:txBody>
      </p:sp>
      <p:sp>
        <p:nvSpPr>
          <p:cNvPr id="7" name="Rectangle 4"/>
          <p:cNvSpPr>
            <a:spLocks noGrp="1" noChangeArrowheads="1"/>
          </p:cNvSpPr>
          <p:nvPr>
            <p:ph type="dt" sz="quarter" idx="10"/>
          </p:nvPr>
        </p:nvSpPr>
        <p:spPr/>
        <p:txBody>
          <a:bodyPr/>
          <a:lstStyle>
            <a:lvl1pPr>
              <a:defRPr smtClean="0"/>
            </a:lvl1pPr>
          </a:lstStyle>
          <a:p>
            <a:pPr>
              <a:defRPr/>
            </a:pPr>
            <a:fld id="{6493AAB2-E5AF-43BA-804C-E25A2653DB59}" type="datetime1">
              <a:rPr lang="en-US" altLang="en-US" smtClean="0">
                <a:solidFill>
                  <a:srgbClr val="FFFFFF"/>
                </a:solidFill>
              </a:rPr>
              <a:t>3/18/22</a:t>
            </a:fld>
            <a:endParaRPr lang="en-US" altLang="en-US">
              <a:solidFill>
                <a:srgbClr val="FFFFFF"/>
              </a:solidFill>
            </a:endParaRPr>
          </a:p>
        </p:txBody>
      </p:sp>
      <p:sp>
        <p:nvSpPr>
          <p:cNvPr id="8" name="Rectangle 5"/>
          <p:cNvSpPr>
            <a:spLocks noGrp="1" noChangeArrowheads="1"/>
          </p:cNvSpPr>
          <p:nvPr>
            <p:ph type="ftr" sz="quarter" idx="11"/>
          </p:nvPr>
        </p:nvSpPr>
        <p:spPr/>
        <p:txBody>
          <a:bodyPr/>
          <a:lstStyle>
            <a:lvl1pPr>
              <a:defRPr smtClean="0"/>
            </a:lvl1pPr>
          </a:lstStyle>
          <a:p>
            <a:pPr>
              <a:defRPr/>
            </a:pPr>
            <a:r>
              <a:rPr lang="en-US" altLang="en-US">
                <a:solidFill>
                  <a:srgbClr val="FFFFFF"/>
                </a:solidFill>
              </a:rPr>
              <a:t>© National Association of State EMS Officials (NASEMSO). All rights reserved.</a:t>
            </a:r>
          </a:p>
        </p:txBody>
      </p:sp>
      <p:sp>
        <p:nvSpPr>
          <p:cNvPr id="9" name="Rectangle 6"/>
          <p:cNvSpPr>
            <a:spLocks noGrp="1" noChangeArrowheads="1"/>
          </p:cNvSpPr>
          <p:nvPr>
            <p:ph type="sldNum" sz="quarter" idx="12"/>
          </p:nvPr>
        </p:nvSpPr>
        <p:spPr/>
        <p:txBody>
          <a:bodyPr/>
          <a:lstStyle>
            <a:lvl1pPr>
              <a:defRPr smtClean="0"/>
            </a:lvl1pPr>
          </a:lstStyle>
          <a:p>
            <a:pPr>
              <a:defRPr/>
            </a:pPr>
            <a:fld id="{612DB9B3-B346-43FD-8CE9-27A9FACEDB4F}"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890056581"/>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fld id="{C8B39512-34C1-4F81-A6E8-B54EC7220FAE}" type="datetime1">
              <a:rPr lang="en-US" altLang="en-US" smtClean="0">
                <a:solidFill>
                  <a:srgbClr val="FFFFFF"/>
                </a:solidFill>
              </a:rPr>
              <a:t>3/18/22</a:t>
            </a:fld>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6" name="Rectangle 9"/>
          <p:cNvSpPr>
            <a:spLocks noGrp="1" noChangeArrowheads="1"/>
          </p:cNvSpPr>
          <p:nvPr>
            <p:ph type="sldNum" sz="quarter" idx="12"/>
          </p:nvPr>
        </p:nvSpPr>
        <p:spPr>
          <a:ln/>
        </p:spPr>
        <p:txBody>
          <a:bodyPr/>
          <a:lstStyle>
            <a:lvl1pPr>
              <a:defRPr/>
            </a:lvl1pPr>
          </a:lstStyle>
          <a:p>
            <a:pPr>
              <a:defRPr/>
            </a:pPr>
            <a:fld id="{1614D9D4-8AAD-4333-8179-E1F239E7A8B2}"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340904804"/>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fld id="{F1076B98-E911-4C5D-8843-758CA1E6D7F0}" type="datetime1">
              <a:rPr lang="en-US" altLang="en-US" smtClean="0">
                <a:solidFill>
                  <a:srgbClr val="FFFFFF"/>
                </a:solidFill>
              </a:rPr>
              <a:t>3/18/22</a:t>
            </a:fld>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6" name="Rectangle 9"/>
          <p:cNvSpPr>
            <a:spLocks noGrp="1" noChangeArrowheads="1"/>
          </p:cNvSpPr>
          <p:nvPr>
            <p:ph type="sldNum" sz="quarter" idx="12"/>
          </p:nvPr>
        </p:nvSpPr>
        <p:spPr>
          <a:ln/>
        </p:spPr>
        <p:txBody>
          <a:bodyPr/>
          <a:lstStyle>
            <a:lvl1pPr>
              <a:defRPr/>
            </a:lvl1pPr>
          </a:lstStyle>
          <a:p>
            <a:pPr>
              <a:defRPr/>
            </a:pPr>
            <a:fld id="{B94CDEC0-57DC-45D7-9D55-9850A3F09149}"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917087711"/>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9812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fld id="{09DA0F05-DA3B-4192-96AF-8A2BC5A06E00}" type="datetime1">
              <a:rPr lang="en-US" altLang="en-US" smtClean="0">
                <a:solidFill>
                  <a:srgbClr val="FFFFFF"/>
                </a:solidFill>
              </a:rPr>
              <a:t>3/18/22</a:t>
            </a:fld>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7" name="Rectangle 9"/>
          <p:cNvSpPr>
            <a:spLocks noGrp="1" noChangeArrowheads="1"/>
          </p:cNvSpPr>
          <p:nvPr>
            <p:ph type="sldNum" sz="quarter" idx="12"/>
          </p:nvPr>
        </p:nvSpPr>
        <p:spPr>
          <a:ln/>
        </p:spPr>
        <p:txBody>
          <a:bodyPr/>
          <a:lstStyle>
            <a:lvl1pPr>
              <a:defRPr/>
            </a:lvl1pPr>
          </a:lstStyle>
          <a:p>
            <a:pPr>
              <a:defRPr/>
            </a:pPr>
            <a:fld id="{963832FE-DA41-45B0-84E8-6F8529ECA215}"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95859202"/>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fld id="{F8C63827-940C-4917-B428-C87C214B10DB}" type="datetime1">
              <a:rPr lang="en-US" altLang="en-US" smtClean="0">
                <a:solidFill>
                  <a:srgbClr val="FFFFFF"/>
                </a:solidFill>
              </a:rPr>
              <a:t>3/18/22</a:t>
            </a:fld>
            <a:endParaRPr lang="en-US"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9" name="Rectangle 9"/>
          <p:cNvSpPr>
            <a:spLocks noGrp="1" noChangeArrowheads="1"/>
          </p:cNvSpPr>
          <p:nvPr>
            <p:ph type="sldNum" sz="quarter" idx="12"/>
          </p:nvPr>
        </p:nvSpPr>
        <p:spPr>
          <a:ln/>
        </p:spPr>
        <p:txBody>
          <a:bodyPr/>
          <a:lstStyle>
            <a:lvl1pPr>
              <a:defRPr/>
            </a:lvl1pPr>
          </a:lstStyle>
          <a:p>
            <a:pPr>
              <a:defRPr/>
            </a:pPr>
            <a:fld id="{9C411196-0984-4133-8183-468FE79A9508}"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284747435"/>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fld id="{84C7320A-6762-44D6-8B11-1C46910E4F22}" type="datetime1">
              <a:rPr lang="en-US" altLang="en-US" smtClean="0">
                <a:solidFill>
                  <a:srgbClr val="FFFFFF"/>
                </a:solidFill>
              </a:rPr>
              <a:t>3/18/22</a:t>
            </a:fld>
            <a:endParaRPr lang="en-US"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5" name="Rectangle 9"/>
          <p:cNvSpPr>
            <a:spLocks noGrp="1" noChangeArrowheads="1"/>
          </p:cNvSpPr>
          <p:nvPr>
            <p:ph type="sldNum" sz="quarter" idx="12"/>
          </p:nvPr>
        </p:nvSpPr>
        <p:spPr>
          <a:ln/>
        </p:spPr>
        <p:txBody>
          <a:bodyPr/>
          <a:lstStyle>
            <a:lvl1pPr>
              <a:defRPr/>
            </a:lvl1pPr>
          </a:lstStyle>
          <a:p>
            <a:pPr>
              <a:defRPr/>
            </a:pPr>
            <a:fld id="{0979D78A-C95F-4ACB-B3D0-A8C60042F232}"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503942250"/>
      </p:ext>
    </p:extLst>
  </p:cSld>
  <p:clrMapOvr>
    <a:masterClrMapping/>
  </p:clrMapOvr>
  <p:transition>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fld id="{38F21C33-B907-4959-9C7F-438F520396D4}" type="datetime1">
              <a:rPr lang="en-US" altLang="en-US" smtClean="0">
                <a:solidFill>
                  <a:srgbClr val="FFFFFF"/>
                </a:solidFill>
              </a:rPr>
              <a:t>3/18/22</a:t>
            </a:fld>
            <a:endParaRPr lang="en-US"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4" name="Rectangle 9"/>
          <p:cNvSpPr>
            <a:spLocks noGrp="1" noChangeArrowheads="1"/>
          </p:cNvSpPr>
          <p:nvPr>
            <p:ph type="sldNum" sz="quarter" idx="12"/>
          </p:nvPr>
        </p:nvSpPr>
        <p:spPr>
          <a:ln/>
        </p:spPr>
        <p:txBody>
          <a:bodyPr/>
          <a:lstStyle>
            <a:lvl1pPr>
              <a:defRPr/>
            </a:lvl1pPr>
          </a:lstStyle>
          <a:p>
            <a:pPr>
              <a:defRPr/>
            </a:pPr>
            <a:fld id="{17C402BF-74D7-48EA-B98C-9B4183DBA7A4}"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925046816"/>
      </p:ext>
    </p:extLst>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fld id="{AF900A77-50CF-420D-A718-F84576CE9602}" type="datetime1">
              <a:rPr lang="en-US" altLang="en-US" smtClean="0">
                <a:solidFill>
                  <a:srgbClr val="FFFFFF"/>
                </a:solidFill>
              </a:rPr>
              <a:t>3/18/22</a:t>
            </a:fld>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7" name="Rectangle 9"/>
          <p:cNvSpPr>
            <a:spLocks noGrp="1" noChangeArrowheads="1"/>
          </p:cNvSpPr>
          <p:nvPr>
            <p:ph type="sldNum" sz="quarter" idx="12"/>
          </p:nvPr>
        </p:nvSpPr>
        <p:spPr>
          <a:ln/>
        </p:spPr>
        <p:txBody>
          <a:bodyPr/>
          <a:lstStyle>
            <a:lvl1pPr>
              <a:defRPr/>
            </a:lvl1pPr>
          </a:lstStyle>
          <a:p>
            <a:pPr>
              <a:defRPr/>
            </a:pPr>
            <a:fld id="{EB2B5838-A7A4-4F02-8FBE-5C8E36AD1DD1}"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740984219"/>
      </p:ext>
    </p:extLst>
  </p:cSld>
  <p:clrMapOvr>
    <a:masterClrMapping/>
  </p:clrMapOvr>
  <p:transition>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fld id="{F63262B5-86ED-413E-B9F5-2C8D50F892E0}" type="datetime1">
              <a:rPr lang="en-US" altLang="en-US" smtClean="0">
                <a:solidFill>
                  <a:srgbClr val="FFFFFF"/>
                </a:solidFill>
              </a:rPr>
              <a:t>3/18/22</a:t>
            </a:fld>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7" name="Rectangle 9"/>
          <p:cNvSpPr>
            <a:spLocks noGrp="1" noChangeArrowheads="1"/>
          </p:cNvSpPr>
          <p:nvPr>
            <p:ph type="sldNum" sz="quarter" idx="12"/>
          </p:nvPr>
        </p:nvSpPr>
        <p:spPr>
          <a:ln/>
        </p:spPr>
        <p:txBody>
          <a:bodyPr/>
          <a:lstStyle>
            <a:lvl1pPr>
              <a:defRPr/>
            </a:lvl1pPr>
          </a:lstStyle>
          <a:p>
            <a:pPr>
              <a:defRPr/>
            </a:pPr>
            <a:fld id="{E2409B6E-2758-4FAE-848F-A212E751140A}"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304810279"/>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fld id="{9215C47D-A6A5-417C-9604-A1FF86A4C903}" type="datetime1">
              <a:rPr lang="en-US" altLang="en-US" smtClean="0">
                <a:solidFill>
                  <a:srgbClr val="FFFFFF"/>
                </a:solidFill>
              </a:rPr>
              <a:t>3/18/22</a:t>
            </a:fld>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6" name="Rectangle 9"/>
          <p:cNvSpPr>
            <a:spLocks noGrp="1" noChangeArrowheads="1"/>
          </p:cNvSpPr>
          <p:nvPr>
            <p:ph type="sldNum" sz="quarter" idx="12"/>
          </p:nvPr>
        </p:nvSpPr>
        <p:spPr>
          <a:ln/>
        </p:spPr>
        <p:txBody>
          <a:bodyPr/>
          <a:lstStyle>
            <a:lvl1pPr>
              <a:defRPr/>
            </a:lvl1pPr>
          </a:lstStyle>
          <a:p>
            <a:pPr>
              <a:defRPr/>
            </a:pPr>
            <a:fld id="{0FED8E18-4220-4FC7-9A6C-349778C1AB35}"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660530664"/>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760CD16-5799-4D2A-B91E-D4D27E355BF7}" type="datetime1">
              <a:rPr lang="en-US" smtClean="0"/>
              <a:t>3/18/22</a:t>
            </a:fld>
            <a:endParaRPr lang="en-US" dirty="0"/>
          </a:p>
        </p:txBody>
      </p:sp>
      <p:sp>
        <p:nvSpPr>
          <p:cNvPr id="6" name="Footer Placeholder 5"/>
          <p:cNvSpPr>
            <a:spLocks noGrp="1"/>
          </p:cNvSpPr>
          <p:nvPr>
            <p:ph type="ftr" sz="quarter" idx="11"/>
          </p:nvPr>
        </p:nvSpPr>
        <p:spPr/>
        <p:txBody>
          <a:bodyPr/>
          <a:lstStyle/>
          <a:p>
            <a:r>
              <a:rPr lang="en-US" dirty="0"/>
              <a:t>© National Association of State EMS Officials (NASEMSO). All rights reserved.</a:t>
            </a:r>
            <a:endParaRPr lang="en-US" sz="788" i="1" dirty="0"/>
          </a:p>
        </p:txBody>
      </p:sp>
      <p:sp>
        <p:nvSpPr>
          <p:cNvPr id="7" name="Slide Number Placeholder 6"/>
          <p:cNvSpPr>
            <a:spLocks noGrp="1"/>
          </p:cNvSpPr>
          <p:nvPr>
            <p:ph type="sldNum" sz="quarter" idx="12"/>
          </p:nvPr>
        </p:nvSpPr>
        <p:spPr/>
        <p:txBody>
          <a:bodyPr/>
          <a:lstStyle/>
          <a:p>
            <a:fld id="{FEE9C2EC-C493-E246-9EAB-66C95869FB0F}" type="slidenum">
              <a:rPr lang="en-US" smtClean="0"/>
              <a:t>‹#›</a:t>
            </a:fld>
            <a:endParaRPr lang="en-US" dirty="0"/>
          </a:p>
        </p:txBody>
      </p:sp>
    </p:spTree>
    <p:extLst>
      <p:ext uri="{BB962C8B-B14F-4D97-AF65-F5344CB8AC3E}">
        <p14:creationId xmlns:p14="http://schemas.microsoft.com/office/powerpoint/2010/main" val="6973417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228600"/>
            <a:ext cx="196215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573405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fld id="{91568675-0E7F-473A-9E9E-3213E8AD9455}" type="datetime1">
              <a:rPr lang="en-US" altLang="en-US" smtClean="0">
                <a:solidFill>
                  <a:srgbClr val="FFFFFF"/>
                </a:solidFill>
              </a:rPr>
              <a:t>3/18/22</a:t>
            </a:fld>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6" name="Rectangle 9"/>
          <p:cNvSpPr>
            <a:spLocks noGrp="1" noChangeArrowheads="1"/>
          </p:cNvSpPr>
          <p:nvPr>
            <p:ph type="sldNum" sz="quarter" idx="12"/>
          </p:nvPr>
        </p:nvSpPr>
        <p:spPr>
          <a:ln/>
        </p:spPr>
        <p:txBody>
          <a:bodyPr/>
          <a:lstStyle>
            <a:lvl1pPr>
              <a:defRPr/>
            </a:lvl1pPr>
          </a:lstStyle>
          <a:p>
            <a:pPr>
              <a:defRPr/>
            </a:pPr>
            <a:fld id="{0E2B42CD-FB4F-44E8-AE1C-A31B41BBEDAE}"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783319140"/>
      </p:ext>
    </p:extLst>
  </p:cSld>
  <p:clrMapOvr>
    <a:masterClrMapping/>
  </p:clrMapOvr>
  <p:transition>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48600" cy="11430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3848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981200"/>
            <a:ext cx="3848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fld id="{2C3EE3E8-6978-410E-8657-0BB79216929A}" type="datetime1">
              <a:rPr lang="en-US" altLang="en-US" smtClean="0">
                <a:solidFill>
                  <a:srgbClr val="FFFFFF"/>
                </a:solidFill>
              </a:rPr>
              <a:t>3/18/22</a:t>
            </a:fld>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r>
              <a:rPr lang="en-US" altLang="en-US">
                <a:solidFill>
                  <a:srgbClr val="FFFFFF"/>
                </a:solidFill>
              </a:rPr>
              <a:t>© National Association of State EMS Officials (NASEMSO). All rights reserved.</a:t>
            </a:r>
          </a:p>
        </p:txBody>
      </p:sp>
      <p:sp>
        <p:nvSpPr>
          <p:cNvPr id="7" name="Rectangle 9"/>
          <p:cNvSpPr>
            <a:spLocks noGrp="1" noChangeArrowheads="1"/>
          </p:cNvSpPr>
          <p:nvPr>
            <p:ph type="sldNum" sz="quarter" idx="12"/>
          </p:nvPr>
        </p:nvSpPr>
        <p:spPr>
          <a:ln/>
        </p:spPr>
        <p:txBody>
          <a:bodyPr/>
          <a:lstStyle>
            <a:lvl1pPr>
              <a:defRPr/>
            </a:lvl1pPr>
          </a:lstStyle>
          <a:p>
            <a:pPr>
              <a:defRPr/>
            </a:pPr>
            <a:fld id="{9BAE3E53-1476-4492-9E22-4D9C3E281E35}"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41972779"/>
      </p:ext>
    </p:extLst>
  </p:cSld>
  <p:clrMapOvr>
    <a:masterClrMapping/>
  </p:clrMapOvr>
  <p:transition>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27394" name="Rectangle 2"/>
          <p:cNvSpPr>
            <a:spLocks noGrp="1" noChangeArrowheads="1"/>
          </p:cNvSpPr>
          <p:nvPr>
            <p:ph type="ctrTitle" sz="quarter"/>
          </p:nvPr>
        </p:nvSpPr>
        <p:spPr>
          <a:xfrm>
            <a:off x="685800" y="2057400"/>
            <a:ext cx="7772400" cy="1143000"/>
          </a:xfrm>
        </p:spPr>
        <p:txBody>
          <a:bodyPr/>
          <a:lstStyle>
            <a:lvl1pPr>
              <a:defRPr/>
            </a:lvl1pPr>
          </a:lstStyle>
          <a:p>
            <a:pPr lvl="0"/>
            <a:r>
              <a:rPr lang="en-US" altLang="en-US" noProof="0"/>
              <a:t>Click to edit Master title style</a:t>
            </a:r>
          </a:p>
        </p:txBody>
      </p:sp>
      <p:sp>
        <p:nvSpPr>
          <p:cNvPr id="827395" name="Rectangle 3"/>
          <p:cNvSpPr>
            <a:spLocks noGrp="1" noChangeArrowheads="1"/>
          </p:cNvSpPr>
          <p:nvPr>
            <p:ph type="subTitle" sz="quarter" idx="1"/>
          </p:nvPr>
        </p:nvSpPr>
        <p:spPr>
          <a:xfrm>
            <a:off x="1371600" y="4114800"/>
            <a:ext cx="6400800" cy="1752600"/>
          </a:xfrm>
        </p:spPr>
        <p:txBody>
          <a:bodyPr/>
          <a:lstStyle>
            <a:lvl1pPr marL="0" indent="0" algn="ctr">
              <a:buFont typeface="Arial" charset="0"/>
              <a:buNone/>
              <a:defRPr/>
            </a:lvl1pPr>
          </a:lstStyle>
          <a:p>
            <a:pPr lvl="0"/>
            <a:r>
              <a:rPr lang="en-US" altLang="en-US" noProof="0"/>
              <a:t>Click to edit Master subtitle style</a:t>
            </a:r>
          </a:p>
        </p:txBody>
      </p:sp>
      <p:sp>
        <p:nvSpPr>
          <p:cNvPr id="827396" name="Rectangle 4"/>
          <p:cNvSpPr>
            <a:spLocks noGrp="1" noChangeArrowheads="1"/>
          </p:cNvSpPr>
          <p:nvPr>
            <p:ph type="dt" sz="quarter" idx="2"/>
          </p:nvPr>
        </p:nvSpPr>
        <p:spPr/>
        <p:txBody>
          <a:bodyPr/>
          <a:lstStyle>
            <a:lvl1pPr>
              <a:defRPr/>
            </a:lvl1pPr>
          </a:lstStyle>
          <a:p>
            <a:fld id="{4987CE0D-8B95-467E-8BC2-74DF5C3DB463}" type="datetime1">
              <a:rPr lang="en-US" altLang="en-US" smtClean="0">
                <a:solidFill>
                  <a:srgbClr val="FFFFFF"/>
                </a:solidFill>
              </a:rPr>
              <a:t>3/18/22</a:t>
            </a:fld>
            <a:endParaRPr lang="en-US" altLang="en-US">
              <a:solidFill>
                <a:srgbClr val="FFFFFF"/>
              </a:solidFill>
            </a:endParaRPr>
          </a:p>
        </p:txBody>
      </p:sp>
      <p:sp>
        <p:nvSpPr>
          <p:cNvPr id="827397" name="Rectangle 5"/>
          <p:cNvSpPr>
            <a:spLocks noGrp="1" noChangeArrowheads="1"/>
          </p:cNvSpPr>
          <p:nvPr>
            <p:ph type="ftr" sz="quarter" idx="3"/>
          </p:nvPr>
        </p:nvSpPr>
        <p:spPr/>
        <p:txBody>
          <a:bodyPr/>
          <a:lstStyle>
            <a:lvl1pPr>
              <a:defRPr/>
            </a:lvl1pPr>
          </a:lstStyle>
          <a:p>
            <a:r>
              <a:rPr lang="en-US" altLang="en-US">
                <a:solidFill>
                  <a:srgbClr val="FFFFFF"/>
                </a:solidFill>
              </a:rPr>
              <a:t>© National Association of State EMS Officials (NASEMSO). All rights reserved.</a:t>
            </a:r>
          </a:p>
        </p:txBody>
      </p:sp>
      <p:sp>
        <p:nvSpPr>
          <p:cNvPr id="827398" name="Rectangle 6"/>
          <p:cNvSpPr>
            <a:spLocks noGrp="1" noChangeArrowheads="1"/>
          </p:cNvSpPr>
          <p:nvPr>
            <p:ph type="sldNum" sz="quarter" idx="4"/>
          </p:nvPr>
        </p:nvSpPr>
        <p:spPr/>
        <p:txBody>
          <a:bodyPr/>
          <a:lstStyle>
            <a:lvl1pPr>
              <a:defRPr/>
            </a:lvl1pPr>
          </a:lstStyle>
          <a:p>
            <a:fld id="{2D868916-F37E-47FB-9B1A-34BAC824EF77}" type="slidenum">
              <a:rPr lang="en-US" altLang="en-US">
                <a:solidFill>
                  <a:srgbClr val="FFFFFF"/>
                </a:solidFill>
              </a:rPr>
              <a:pPr/>
              <a:t>‹#›</a:t>
            </a:fld>
            <a:endParaRPr lang="en-US" altLang="en-US">
              <a:solidFill>
                <a:srgbClr val="FFFFFF"/>
              </a:solidFill>
            </a:endParaRPr>
          </a:p>
        </p:txBody>
      </p:sp>
      <p:grpSp>
        <p:nvGrpSpPr>
          <p:cNvPr id="827399" name="Group 7"/>
          <p:cNvGrpSpPr>
            <a:grpSpLocks/>
          </p:cNvGrpSpPr>
          <p:nvPr/>
        </p:nvGrpSpPr>
        <p:grpSpPr bwMode="auto">
          <a:xfrm>
            <a:off x="4764" y="3276600"/>
            <a:ext cx="9137650" cy="152400"/>
            <a:chOff x="3" y="2064"/>
            <a:chExt cx="5756" cy="96"/>
          </a:xfrm>
        </p:grpSpPr>
        <p:sp>
          <p:nvSpPr>
            <p:cNvPr id="827400" name="Rectangle 8"/>
            <p:cNvSpPr>
              <a:spLocks noChangeArrowheads="1"/>
            </p:cNvSpPr>
            <p:nvPr/>
          </p:nvSpPr>
          <p:spPr bwMode="ltGray">
            <a:xfrm>
              <a:off x="3" y="2064"/>
              <a:ext cx="5756" cy="47"/>
            </a:xfrm>
            <a:prstGeom prst="rect">
              <a:avLst/>
            </a:prstGeom>
            <a:gradFill rotWithShape="0">
              <a:gsLst>
                <a:gs pos="0">
                  <a:schemeClr val="bg2"/>
                </a:gs>
                <a:gs pos="50000">
                  <a:schemeClr val="tx2"/>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FFFFFF"/>
                </a:solidFill>
                <a:latin typeface="Tahoma" pitchFamily="34" charset="0"/>
              </a:endParaRPr>
            </a:p>
          </p:txBody>
        </p:sp>
        <p:sp>
          <p:nvSpPr>
            <p:cNvPr id="827401" name="Rectangle 9"/>
            <p:cNvSpPr>
              <a:spLocks noChangeArrowheads="1"/>
            </p:cNvSpPr>
            <p:nvPr/>
          </p:nvSpPr>
          <p:spPr bwMode="ltGray">
            <a:xfrm>
              <a:off x="3" y="2136"/>
              <a:ext cx="5756" cy="24"/>
            </a:xfrm>
            <a:prstGeom prst="rect">
              <a:avLst/>
            </a:prstGeom>
            <a:gradFill rotWithShape="0">
              <a:gsLst>
                <a:gs pos="0">
                  <a:schemeClr val="bg2"/>
                </a:gs>
                <a:gs pos="50000">
                  <a:schemeClr val="folHlink"/>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FFFFFF"/>
                </a:solidFill>
                <a:latin typeface="Tahoma" pitchFamily="34" charset="0"/>
              </a:endParaRPr>
            </a:p>
          </p:txBody>
        </p:sp>
      </p:grpSp>
    </p:spTree>
    <p:extLst>
      <p:ext uri="{BB962C8B-B14F-4D97-AF65-F5344CB8AC3E}">
        <p14:creationId xmlns:p14="http://schemas.microsoft.com/office/powerpoint/2010/main" val="3463651503"/>
      </p:ext>
    </p:extLst>
  </p:cSld>
  <p:clrMapOvr>
    <a:masterClrMapping/>
  </p:clrMapOvr>
  <p:transition>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AE00FDE-65DA-4536-9034-FF15AA1749DE}" type="datetime1">
              <a:rPr lang="en-US" altLang="en-US" smtClean="0">
                <a:solidFill>
                  <a:srgbClr val="FFFFFF"/>
                </a:solidFill>
              </a:rPr>
              <a:t>3/18/22</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altLang="en-US">
                <a:solidFill>
                  <a:srgbClr val="FFFFFF"/>
                </a:solidFill>
              </a:rPr>
              <a:t>© National Association of State EMS Officials (NASEMSO). All rights reserved.</a:t>
            </a:r>
          </a:p>
        </p:txBody>
      </p:sp>
      <p:sp>
        <p:nvSpPr>
          <p:cNvPr id="6" name="Slide Number Placeholder 5"/>
          <p:cNvSpPr>
            <a:spLocks noGrp="1"/>
          </p:cNvSpPr>
          <p:nvPr>
            <p:ph type="sldNum" sz="quarter" idx="12"/>
          </p:nvPr>
        </p:nvSpPr>
        <p:spPr/>
        <p:txBody>
          <a:bodyPr/>
          <a:lstStyle>
            <a:lvl1pPr>
              <a:defRPr/>
            </a:lvl1pPr>
          </a:lstStyle>
          <a:p>
            <a:fld id="{86806598-BF63-421C-837C-1CF723A2CC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01980221"/>
      </p:ext>
    </p:extLst>
  </p:cSld>
  <p:clrMapOvr>
    <a:masterClrMapping/>
  </p:clrMapOvr>
  <p:transition>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D539833-C609-4334-ABD8-ECF841B05DA7}" type="datetime1">
              <a:rPr lang="en-US" altLang="en-US" smtClean="0">
                <a:solidFill>
                  <a:srgbClr val="FFFFFF"/>
                </a:solidFill>
              </a:rPr>
              <a:t>3/18/22</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altLang="en-US">
                <a:solidFill>
                  <a:srgbClr val="FFFFFF"/>
                </a:solidFill>
              </a:rPr>
              <a:t>© National Association of State EMS Officials (NASEMSO). All rights reserved.</a:t>
            </a:r>
          </a:p>
        </p:txBody>
      </p:sp>
      <p:sp>
        <p:nvSpPr>
          <p:cNvPr id="6" name="Slide Number Placeholder 5"/>
          <p:cNvSpPr>
            <a:spLocks noGrp="1"/>
          </p:cNvSpPr>
          <p:nvPr>
            <p:ph type="sldNum" sz="quarter" idx="12"/>
          </p:nvPr>
        </p:nvSpPr>
        <p:spPr/>
        <p:txBody>
          <a:bodyPr/>
          <a:lstStyle>
            <a:lvl1pPr>
              <a:defRPr/>
            </a:lvl1pPr>
          </a:lstStyle>
          <a:p>
            <a:fld id="{8AAE4B9C-6627-4FDD-8DF8-91FC6303310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05133139"/>
      </p:ext>
    </p:extLst>
  </p:cSld>
  <p:clrMapOvr>
    <a:masterClrMapping/>
  </p:clrMapOvr>
  <p:transition>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9812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9CFB7AD7-1EAC-4CA8-BCB2-E93217131740}" type="datetime1">
              <a:rPr lang="en-US" altLang="en-US" smtClean="0">
                <a:solidFill>
                  <a:srgbClr val="FFFFFF"/>
                </a:solidFill>
              </a:rPr>
              <a:t>3/18/22</a:t>
            </a:fld>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US" altLang="en-US">
                <a:solidFill>
                  <a:srgbClr val="FFFFFF"/>
                </a:solidFill>
              </a:rPr>
              <a:t>© National Association of State EMS Officials (NASEMSO). All rights reserved.</a:t>
            </a:r>
          </a:p>
        </p:txBody>
      </p:sp>
      <p:sp>
        <p:nvSpPr>
          <p:cNvPr id="7" name="Slide Number Placeholder 6"/>
          <p:cNvSpPr>
            <a:spLocks noGrp="1"/>
          </p:cNvSpPr>
          <p:nvPr>
            <p:ph type="sldNum" sz="quarter" idx="12"/>
          </p:nvPr>
        </p:nvSpPr>
        <p:spPr/>
        <p:txBody>
          <a:bodyPr/>
          <a:lstStyle>
            <a:lvl1pPr>
              <a:defRPr/>
            </a:lvl1pPr>
          </a:lstStyle>
          <a:p>
            <a:fld id="{3C9C0695-ABB6-4587-B64F-081D6B8BB88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81231518"/>
      </p:ext>
    </p:extLst>
  </p:cSld>
  <p:clrMapOvr>
    <a:masterClrMapping/>
  </p:clrMapOvr>
  <p:transition>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FB0329D6-A6CB-4F54-A76A-3A014A4B204F}" type="datetime1">
              <a:rPr lang="en-US" altLang="en-US" smtClean="0">
                <a:solidFill>
                  <a:srgbClr val="FFFFFF"/>
                </a:solidFill>
              </a:rPr>
              <a:t>3/18/22</a:t>
            </a:fld>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r>
              <a:rPr lang="en-US" altLang="en-US">
                <a:solidFill>
                  <a:srgbClr val="FFFFFF"/>
                </a:solidFill>
              </a:rPr>
              <a:t>© National Association of State EMS Officials (NASEMSO). All rights reserved.</a:t>
            </a:r>
          </a:p>
        </p:txBody>
      </p:sp>
      <p:sp>
        <p:nvSpPr>
          <p:cNvPr id="9" name="Slide Number Placeholder 8"/>
          <p:cNvSpPr>
            <a:spLocks noGrp="1"/>
          </p:cNvSpPr>
          <p:nvPr>
            <p:ph type="sldNum" sz="quarter" idx="12"/>
          </p:nvPr>
        </p:nvSpPr>
        <p:spPr/>
        <p:txBody>
          <a:bodyPr/>
          <a:lstStyle>
            <a:lvl1pPr>
              <a:defRPr/>
            </a:lvl1pPr>
          </a:lstStyle>
          <a:p>
            <a:fld id="{10611FC1-F16C-4F6B-BA8E-CE376BE18EB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929578218"/>
      </p:ext>
    </p:extLst>
  </p:cSld>
  <p:clrMapOvr>
    <a:masterClrMapping/>
  </p:clrMapOvr>
  <p:transition>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406AB4ED-3797-401B-B0A2-CB7E4B6CE5AD}" type="datetime1">
              <a:rPr lang="en-US" altLang="en-US" smtClean="0">
                <a:solidFill>
                  <a:srgbClr val="FFFFFF"/>
                </a:solidFill>
              </a:rPr>
              <a:t>3/18/22</a:t>
            </a:fld>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r>
              <a:rPr lang="en-US" altLang="en-US">
                <a:solidFill>
                  <a:srgbClr val="FFFFFF"/>
                </a:solidFill>
              </a:rPr>
              <a:t>© National Association of State EMS Officials (NASEMSO). All rights reserved.</a:t>
            </a:r>
          </a:p>
        </p:txBody>
      </p:sp>
      <p:sp>
        <p:nvSpPr>
          <p:cNvPr id="5" name="Slide Number Placeholder 4"/>
          <p:cNvSpPr>
            <a:spLocks noGrp="1"/>
          </p:cNvSpPr>
          <p:nvPr>
            <p:ph type="sldNum" sz="quarter" idx="12"/>
          </p:nvPr>
        </p:nvSpPr>
        <p:spPr/>
        <p:txBody>
          <a:bodyPr/>
          <a:lstStyle>
            <a:lvl1pPr>
              <a:defRPr/>
            </a:lvl1pPr>
          </a:lstStyle>
          <a:p>
            <a:fld id="{F4386478-9021-412C-A375-52312A76938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457405516"/>
      </p:ext>
    </p:extLst>
  </p:cSld>
  <p:clrMapOvr>
    <a:masterClrMapping/>
  </p:clrMapOvr>
  <p:transition>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E60EAC61-A1A6-40DF-8575-6751E92F4B39}" type="datetime1">
              <a:rPr lang="en-US" altLang="en-US" smtClean="0">
                <a:solidFill>
                  <a:srgbClr val="FFFFFF"/>
                </a:solidFill>
              </a:rPr>
              <a:t>3/18/22</a:t>
            </a:fld>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r>
              <a:rPr lang="en-US" altLang="en-US">
                <a:solidFill>
                  <a:srgbClr val="FFFFFF"/>
                </a:solidFill>
              </a:rPr>
              <a:t>© National Association of State EMS Officials (NASEMSO). All rights reserved.</a:t>
            </a:r>
          </a:p>
        </p:txBody>
      </p:sp>
      <p:sp>
        <p:nvSpPr>
          <p:cNvPr id="4" name="Slide Number Placeholder 3"/>
          <p:cNvSpPr>
            <a:spLocks noGrp="1"/>
          </p:cNvSpPr>
          <p:nvPr>
            <p:ph type="sldNum" sz="quarter" idx="12"/>
          </p:nvPr>
        </p:nvSpPr>
        <p:spPr/>
        <p:txBody>
          <a:bodyPr/>
          <a:lstStyle>
            <a:lvl1pPr>
              <a:defRPr/>
            </a:lvl1pPr>
          </a:lstStyle>
          <a:p>
            <a:fld id="{CFDFAA9C-6786-4ECF-8D9A-1BE2505DCDD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473097960"/>
      </p:ext>
    </p:extLst>
  </p:cSld>
  <p:clrMapOvr>
    <a:masterClrMapping/>
  </p:clrMapOvr>
  <p:transition>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6A012F55-6C80-4AFE-A33C-7C956EF23E1C}" type="datetime1">
              <a:rPr lang="en-US" altLang="en-US" smtClean="0">
                <a:solidFill>
                  <a:srgbClr val="FFFFFF"/>
                </a:solidFill>
              </a:rPr>
              <a:t>3/18/22</a:t>
            </a:fld>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US" altLang="en-US">
                <a:solidFill>
                  <a:srgbClr val="FFFFFF"/>
                </a:solidFill>
              </a:rPr>
              <a:t>© National Association of State EMS Officials (NASEMSO). All rights reserved.</a:t>
            </a:r>
          </a:p>
        </p:txBody>
      </p:sp>
      <p:sp>
        <p:nvSpPr>
          <p:cNvPr id="7" name="Slide Number Placeholder 6"/>
          <p:cNvSpPr>
            <a:spLocks noGrp="1"/>
          </p:cNvSpPr>
          <p:nvPr>
            <p:ph type="sldNum" sz="quarter" idx="12"/>
          </p:nvPr>
        </p:nvSpPr>
        <p:spPr/>
        <p:txBody>
          <a:bodyPr/>
          <a:lstStyle>
            <a:lvl1pPr>
              <a:defRPr/>
            </a:lvl1pPr>
          </a:lstStyle>
          <a:p>
            <a:fld id="{5552D8F0-3E75-421F-8446-4AFA4983EE5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75234332"/>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2">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D4C727C-1052-4DE8-BAA9-37C861DCD946}" type="datetime1">
              <a:rPr lang="en-US" smtClean="0"/>
              <a:t>3/18/22</a:t>
            </a:fld>
            <a:endParaRPr lang="en-US" dirty="0"/>
          </a:p>
        </p:txBody>
      </p:sp>
      <p:sp>
        <p:nvSpPr>
          <p:cNvPr id="6" name="Footer Placeholder 5"/>
          <p:cNvSpPr>
            <a:spLocks noGrp="1"/>
          </p:cNvSpPr>
          <p:nvPr>
            <p:ph type="ftr" sz="quarter" idx="11"/>
          </p:nvPr>
        </p:nvSpPr>
        <p:spPr/>
        <p:txBody>
          <a:bodyPr/>
          <a:lstStyle/>
          <a:p>
            <a:r>
              <a:rPr lang="en-US" dirty="0"/>
              <a:t>© National Association of State EMS Officials (NASEMSO). All rights reserved.</a:t>
            </a:r>
            <a:endParaRPr lang="en-US" sz="788" i="1" dirty="0"/>
          </a:p>
        </p:txBody>
      </p:sp>
      <p:sp>
        <p:nvSpPr>
          <p:cNvPr id="7" name="Slide Number Placeholder 6"/>
          <p:cNvSpPr>
            <a:spLocks noGrp="1"/>
          </p:cNvSpPr>
          <p:nvPr>
            <p:ph type="sldNum" sz="quarter" idx="12"/>
          </p:nvPr>
        </p:nvSpPr>
        <p:spPr/>
        <p:txBody>
          <a:bodyPr/>
          <a:lstStyle/>
          <a:p>
            <a:fld id="{FEE9C2EC-C493-E246-9EAB-66C95869FB0F}" type="slidenum">
              <a:rPr lang="en-US" smtClean="0"/>
              <a:t>‹#›</a:t>
            </a:fld>
            <a:endParaRPr lang="en-US" dirty="0"/>
          </a:p>
        </p:txBody>
      </p:sp>
      <p:cxnSp>
        <p:nvCxnSpPr>
          <p:cNvPr id="9" name="Straight Connector 8"/>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3401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7437B130-E302-4228-AC45-4B4D3F8A5390}" type="datetime1">
              <a:rPr lang="en-US" altLang="en-US" smtClean="0">
                <a:solidFill>
                  <a:srgbClr val="FFFFFF"/>
                </a:solidFill>
              </a:rPr>
              <a:t>3/18/22</a:t>
            </a:fld>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US" altLang="en-US">
                <a:solidFill>
                  <a:srgbClr val="FFFFFF"/>
                </a:solidFill>
              </a:rPr>
              <a:t>© National Association of State EMS Officials (NASEMSO). All rights reserved.</a:t>
            </a:r>
          </a:p>
        </p:txBody>
      </p:sp>
      <p:sp>
        <p:nvSpPr>
          <p:cNvPr id="7" name="Slide Number Placeholder 6"/>
          <p:cNvSpPr>
            <a:spLocks noGrp="1"/>
          </p:cNvSpPr>
          <p:nvPr>
            <p:ph type="sldNum" sz="quarter" idx="12"/>
          </p:nvPr>
        </p:nvSpPr>
        <p:spPr/>
        <p:txBody>
          <a:bodyPr/>
          <a:lstStyle>
            <a:lvl1pPr>
              <a:defRPr/>
            </a:lvl1pPr>
          </a:lstStyle>
          <a:p>
            <a:fld id="{9D835013-0213-4319-861C-AB00337BEF8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26966235"/>
      </p:ext>
    </p:extLst>
  </p:cSld>
  <p:clrMapOvr>
    <a:masterClrMapping/>
  </p:clrMapOvr>
  <p:transition>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9EAEDF7-068B-4CB8-8196-FEADA13A76D7}" type="datetime1">
              <a:rPr lang="en-US" altLang="en-US" smtClean="0">
                <a:solidFill>
                  <a:srgbClr val="FFFFFF"/>
                </a:solidFill>
              </a:rPr>
              <a:t>3/18/22</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altLang="en-US">
                <a:solidFill>
                  <a:srgbClr val="FFFFFF"/>
                </a:solidFill>
              </a:rPr>
              <a:t>© National Association of State EMS Officials (NASEMSO). All rights reserved.</a:t>
            </a:r>
          </a:p>
        </p:txBody>
      </p:sp>
      <p:sp>
        <p:nvSpPr>
          <p:cNvPr id="6" name="Slide Number Placeholder 5"/>
          <p:cNvSpPr>
            <a:spLocks noGrp="1"/>
          </p:cNvSpPr>
          <p:nvPr>
            <p:ph type="sldNum" sz="quarter" idx="12"/>
          </p:nvPr>
        </p:nvSpPr>
        <p:spPr/>
        <p:txBody>
          <a:bodyPr/>
          <a:lstStyle>
            <a:lvl1pPr>
              <a:defRPr/>
            </a:lvl1pPr>
          </a:lstStyle>
          <a:p>
            <a:fld id="{C2896334-01ED-417B-AB72-FC82456704D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40986859"/>
      </p:ext>
    </p:extLst>
  </p:cSld>
  <p:clrMapOvr>
    <a:masterClrMapping/>
  </p:clrMapOvr>
  <p:transition>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228600"/>
            <a:ext cx="196215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573405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4F90B1-CB9B-4A95-BA0A-DAEB762E0DAC}" type="datetime1">
              <a:rPr lang="en-US" altLang="en-US" smtClean="0">
                <a:solidFill>
                  <a:srgbClr val="FFFFFF"/>
                </a:solidFill>
              </a:rPr>
              <a:t>3/18/22</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altLang="en-US">
                <a:solidFill>
                  <a:srgbClr val="FFFFFF"/>
                </a:solidFill>
              </a:rPr>
              <a:t>© National Association of State EMS Officials (NASEMSO). All rights reserved.</a:t>
            </a:r>
          </a:p>
        </p:txBody>
      </p:sp>
      <p:sp>
        <p:nvSpPr>
          <p:cNvPr id="6" name="Slide Number Placeholder 5"/>
          <p:cNvSpPr>
            <a:spLocks noGrp="1"/>
          </p:cNvSpPr>
          <p:nvPr>
            <p:ph type="sldNum" sz="quarter" idx="12"/>
          </p:nvPr>
        </p:nvSpPr>
        <p:spPr/>
        <p:txBody>
          <a:bodyPr/>
          <a:lstStyle>
            <a:lvl1pPr>
              <a:defRPr/>
            </a:lvl1pPr>
          </a:lstStyle>
          <a:p>
            <a:fld id="{15C9C275-9D44-4EB6-831A-33639986A91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03510724"/>
      </p:ext>
    </p:extLst>
  </p:cSld>
  <p:clrMapOvr>
    <a:masterClrMapping/>
  </p:clrMapOvr>
  <p:transition>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48600" cy="11430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3848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10100" y="1981200"/>
            <a:ext cx="38481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fld id="{B145935B-28A5-4316-A5F1-96DE83A7EAFB}" type="datetime1">
              <a:rPr lang="en-US" altLang="en-US" smtClean="0">
                <a:solidFill>
                  <a:srgbClr val="FFFFFF"/>
                </a:solidFill>
              </a:rPr>
              <a:t>3/18/22</a:t>
            </a:fld>
            <a:endParaRPr lang="en-US" altLang="en-US">
              <a:solidFill>
                <a:srgbClr val="FFFFFF"/>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US" altLang="en-US">
                <a:solidFill>
                  <a:srgbClr val="FFFFFF"/>
                </a:solidFill>
              </a:rPr>
              <a:t>© National Association of State EMS Officials (NASEMSO). All rights reserved.</a:t>
            </a: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6D92F9F5-4DEF-4443-B3C7-260829A67CD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03148196"/>
      </p:ext>
    </p:extLst>
  </p:cSld>
  <p:clrMapOvr>
    <a:masterClrMapping/>
  </p:clrMapOvr>
  <p:transition>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48600" cy="11430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3848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981200"/>
            <a:ext cx="3848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fld id="{EAE6FD23-F4FA-481E-80D8-F8D5CEEE7B39}" type="datetime1">
              <a:rPr lang="en-US" altLang="en-US" smtClean="0">
                <a:solidFill>
                  <a:srgbClr val="FFFFFF"/>
                </a:solidFill>
              </a:rPr>
              <a:t>3/18/22</a:t>
            </a:fld>
            <a:endParaRPr lang="en-US" altLang="en-US">
              <a:solidFill>
                <a:srgbClr val="FFFFFF"/>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US" altLang="en-US">
                <a:solidFill>
                  <a:srgbClr val="FFFFFF"/>
                </a:solidFill>
              </a:rPr>
              <a:t>© National Association of State EMS Officials (NASEMSO). All rights reserved.</a:t>
            </a: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8E8E148F-B900-405F-9E8F-F2A3A939F32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15794832"/>
      </p:ext>
    </p:extLst>
  </p:cSld>
  <p:clrMapOvr>
    <a:masterClrMapping/>
  </p:clrMapOvr>
  <p:transition>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8DD62E5-9CCE-4551-AD6C-A9E043A44E29}" type="datetime1">
              <a:rPr lang="en-US" smtClean="0">
                <a:solidFill>
                  <a:prstClr val="black">
                    <a:tint val="75000"/>
                  </a:prstClr>
                </a:solidFill>
              </a:rPr>
              <a:t>3/18/22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 National Association of State EMS Officials (NASEMSO). All rights reserved.</a:t>
            </a:r>
          </a:p>
        </p:txBody>
      </p:sp>
      <p:sp>
        <p:nvSpPr>
          <p:cNvPr id="6" name="Slide Number Placeholder 5"/>
          <p:cNvSpPr>
            <a:spLocks noGrp="1"/>
          </p:cNvSpPr>
          <p:nvPr>
            <p:ph type="sldNum" sz="quarter" idx="12"/>
          </p:nvPr>
        </p:nvSpPr>
        <p:spPr/>
        <p:txBody>
          <a:bodyPr/>
          <a:lstStyle/>
          <a:p>
            <a:fld id="{C048D2DA-7850-489B-9FE8-4439F0131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9090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51BC7B-6754-4484-8667-3BD6DFE27DBD}" type="datetime1">
              <a:rPr lang="en-US" smtClean="0">
                <a:solidFill>
                  <a:prstClr val="black">
                    <a:tint val="75000"/>
                  </a:prstClr>
                </a:solidFill>
              </a:rPr>
              <a:t>3/18/22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 National Association of State EMS Officials (NASEMSO). All rights reserved.</a:t>
            </a:r>
          </a:p>
        </p:txBody>
      </p:sp>
      <p:sp>
        <p:nvSpPr>
          <p:cNvPr id="6" name="Slide Number Placeholder 5"/>
          <p:cNvSpPr>
            <a:spLocks noGrp="1"/>
          </p:cNvSpPr>
          <p:nvPr>
            <p:ph type="sldNum" sz="quarter" idx="12"/>
          </p:nvPr>
        </p:nvSpPr>
        <p:spPr/>
        <p:txBody>
          <a:bodyPr/>
          <a:lstStyle/>
          <a:p>
            <a:fld id="{C048D2DA-7850-489B-9FE8-4439F0131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95803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9A3519-65D5-4D5F-B56D-1FFF49DE1321}" type="datetime1">
              <a:rPr lang="en-US" smtClean="0">
                <a:solidFill>
                  <a:prstClr val="black">
                    <a:tint val="75000"/>
                  </a:prstClr>
                </a:solidFill>
              </a:rPr>
              <a:t>3/18/22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 National Association of State EMS Officials (NASEMSO). All rights reserved.</a:t>
            </a:r>
          </a:p>
        </p:txBody>
      </p:sp>
      <p:sp>
        <p:nvSpPr>
          <p:cNvPr id="6" name="Slide Number Placeholder 5"/>
          <p:cNvSpPr>
            <a:spLocks noGrp="1"/>
          </p:cNvSpPr>
          <p:nvPr>
            <p:ph type="sldNum" sz="quarter" idx="12"/>
          </p:nvPr>
        </p:nvSpPr>
        <p:spPr/>
        <p:txBody>
          <a:bodyPr/>
          <a:lstStyle/>
          <a:p>
            <a:fld id="{C048D2DA-7850-489B-9FE8-4439F0131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19312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2ADB33-CA93-486C-9B28-A7402559A2D5}" type="datetime1">
              <a:rPr lang="en-US" smtClean="0">
                <a:solidFill>
                  <a:prstClr val="black">
                    <a:tint val="75000"/>
                  </a:prstClr>
                </a:solidFill>
              </a:rPr>
              <a:t>3/18/22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 National Association of State EMS Officials (NASEMSO). All rights reserved.</a:t>
            </a:r>
          </a:p>
        </p:txBody>
      </p:sp>
      <p:sp>
        <p:nvSpPr>
          <p:cNvPr id="7" name="Slide Number Placeholder 6"/>
          <p:cNvSpPr>
            <a:spLocks noGrp="1"/>
          </p:cNvSpPr>
          <p:nvPr>
            <p:ph type="sldNum" sz="quarter" idx="12"/>
          </p:nvPr>
        </p:nvSpPr>
        <p:spPr/>
        <p:txBody>
          <a:bodyPr/>
          <a:lstStyle/>
          <a:p>
            <a:fld id="{C048D2DA-7850-489B-9FE8-4439F0131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8254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26E431-4422-4733-9E84-7E7C4649AC4B}" type="datetime1">
              <a:rPr lang="en-US" smtClean="0">
                <a:solidFill>
                  <a:prstClr val="black">
                    <a:tint val="75000"/>
                  </a:prstClr>
                </a:solidFill>
              </a:rPr>
              <a:t>3/18/22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 National Association of State EMS Officials (NASEMSO). All rights reserved.</a:t>
            </a:r>
          </a:p>
        </p:txBody>
      </p:sp>
      <p:sp>
        <p:nvSpPr>
          <p:cNvPr id="9" name="Slide Number Placeholder 8"/>
          <p:cNvSpPr>
            <a:spLocks noGrp="1"/>
          </p:cNvSpPr>
          <p:nvPr>
            <p:ph type="sldNum" sz="quarter" idx="12"/>
          </p:nvPr>
        </p:nvSpPr>
        <p:spPr/>
        <p:txBody>
          <a:bodyPr/>
          <a:lstStyle/>
          <a:p>
            <a:fld id="{C048D2DA-7850-489B-9FE8-4439F0131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2417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theme" Target="../theme/theme11.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2.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3.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4.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5.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theme" Target="../theme/theme16.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slideLayout" Target="../slideLayouts/slideLayout2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6.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8.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9" y="2286000"/>
            <a:ext cx="7290055"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100" y="6470704"/>
            <a:ext cx="1615607"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1342B1D2-C08C-4E14-8A57-18C1332E7398}" type="datetime1">
              <a:rPr lang="en-US" smtClean="0"/>
              <a:t>3/18/22</a:t>
            </a:fld>
            <a:endParaRPr lang="en-US" dirty="0"/>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r>
              <a:rPr lang="en-US" dirty="0"/>
              <a:t>© National Association of State EMS Officials (NASEMSO). All rights reserved.</a:t>
            </a:r>
            <a:endParaRPr lang="en-US" sz="788" i="1" dirty="0"/>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FEE9C2EC-C493-E246-9EAB-66C95869FB0F}" type="slidenum">
              <a:rPr lang="en-US" smtClean="0"/>
              <a:t>‹#›</a:t>
            </a:fld>
            <a:endParaRPr lang="en-US" dirty="0"/>
          </a:p>
        </p:txBody>
      </p:sp>
      <p:cxnSp>
        <p:nvCxnSpPr>
          <p:cNvPr id="7" name="Straight Connector 6"/>
          <p:cNvCxnSpPr/>
          <p:nvPr/>
        </p:nvCxnSpPr>
        <p:spPr>
          <a:xfrm flipV="1">
            <a:off x="5715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85236"/>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hdr="0" dt="0"/>
  <p:txStyles>
    <p:title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p:titleStyle>
    <p:body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319089" y="1828800"/>
            <a:ext cx="8824912" cy="5029200"/>
            <a:chOff x="201" y="1152"/>
            <a:chExt cx="5559" cy="3168"/>
          </a:xfrm>
        </p:grpSpPr>
        <p:sp>
          <p:nvSpPr>
            <p:cNvPr id="6152" name="Freeform 3"/>
            <p:cNvSpPr>
              <a:spLocks/>
            </p:cNvSpPr>
            <p:nvPr/>
          </p:nvSpPr>
          <p:spPr bwMode="ltGray">
            <a:xfrm>
              <a:off x="528" y="2909"/>
              <a:ext cx="5232" cy="1411"/>
            </a:xfrm>
            <a:custGeom>
              <a:avLst/>
              <a:gdLst>
                <a:gd name="T0" fmla="*/ 0 w 4897"/>
                <a:gd name="T1" fmla="*/ 0 h 2182"/>
                <a:gd name="T2" fmla="*/ 0 w 4897"/>
                <a:gd name="T3" fmla="*/ 2182 h 2182"/>
                <a:gd name="T4" fmla="*/ 4897 w 4897"/>
                <a:gd name="T5" fmla="*/ 2182 h 2182"/>
                <a:gd name="T6" fmla="*/ 4897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endParaRPr>
            </a:p>
          </p:txBody>
        </p:sp>
        <p:sp>
          <p:nvSpPr>
            <p:cNvPr id="6153" name="Freeform 4"/>
            <p:cNvSpPr>
              <a:spLocks/>
            </p:cNvSpPr>
            <p:nvPr/>
          </p:nvSpPr>
          <p:spPr bwMode="ltGray">
            <a:xfrm>
              <a:off x="210" y="1152"/>
              <a:ext cx="5550" cy="3168"/>
            </a:xfrm>
            <a:custGeom>
              <a:avLst/>
              <a:gdLst>
                <a:gd name="T0" fmla="*/ 330 w 5550"/>
                <a:gd name="T1" fmla="*/ 1764 h 3168"/>
                <a:gd name="T2" fmla="*/ 0 w 5550"/>
                <a:gd name="T3" fmla="*/ 1764 h 3168"/>
                <a:gd name="T4" fmla="*/ 0 w 5550"/>
                <a:gd name="T5" fmla="*/ 3168 h 3168"/>
                <a:gd name="T6" fmla="*/ 5550 w 5550"/>
                <a:gd name="T7" fmla="*/ 3168 h 3168"/>
                <a:gd name="T8" fmla="*/ 5550 w 5550"/>
                <a:gd name="T9" fmla="*/ 0 h 3168"/>
                <a:gd name="T10" fmla="*/ 330 w 5550"/>
                <a:gd name="T11" fmla="*/ 0 h 3168"/>
                <a:gd name="T12" fmla="*/ 330 w 5550"/>
                <a:gd name="T13" fmla="*/ 1764 h 31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50" h="3168">
                  <a:moveTo>
                    <a:pt x="330" y="1764"/>
                  </a:moveTo>
                  <a:lnTo>
                    <a:pt x="0" y="1764"/>
                  </a:lnTo>
                  <a:lnTo>
                    <a:pt x="0" y="3168"/>
                  </a:lnTo>
                  <a:lnTo>
                    <a:pt x="5550" y="3168"/>
                  </a:lnTo>
                  <a:lnTo>
                    <a:pt x="5550" y="0"/>
                  </a:lnTo>
                  <a:lnTo>
                    <a:pt x="330" y="0"/>
                  </a:lnTo>
                  <a:lnTo>
                    <a:pt x="330" y="1764"/>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endParaRPr>
            </a:p>
          </p:txBody>
        </p:sp>
        <p:sp>
          <p:nvSpPr>
            <p:cNvPr id="6154" name="Freeform 5"/>
            <p:cNvSpPr>
              <a:spLocks/>
            </p:cNvSpPr>
            <p:nvPr/>
          </p:nvSpPr>
          <p:spPr bwMode="ltGray">
            <a:xfrm>
              <a:off x="528" y="2932"/>
              <a:ext cx="5232" cy="1388"/>
            </a:xfrm>
            <a:custGeom>
              <a:avLst/>
              <a:gdLst>
                <a:gd name="T0" fmla="*/ 0 w 4897"/>
                <a:gd name="T1" fmla="*/ 0 h 2182"/>
                <a:gd name="T2" fmla="*/ 0 w 4897"/>
                <a:gd name="T3" fmla="*/ 2182 h 2182"/>
                <a:gd name="T4" fmla="*/ 4897 w 4897"/>
                <a:gd name="T5" fmla="*/ 2182 h 2182"/>
                <a:gd name="T6" fmla="*/ 4897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accent2">
                <a:alpha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endParaRPr>
            </a:p>
          </p:txBody>
        </p:sp>
        <p:sp>
          <p:nvSpPr>
            <p:cNvPr id="4102" name="Freeform 6"/>
            <p:cNvSpPr>
              <a:spLocks/>
            </p:cNvSpPr>
            <p:nvPr/>
          </p:nvSpPr>
          <p:spPr bwMode="ltGray">
            <a:xfrm>
              <a:off x="528" y="1152"/>
              <a:ext cx="4607"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endParaRPr>
            </a:p>
          </p:txBody>
        </p:sp>
        <p:sp>
          <p:nvSpPr>
            <p:cNvPr id="4103" name="Freeform 7"/>
            <p:cNvSpPr>
              <a:spLocks/>
            </p:cNvSpPr>
            <p:nvPr/>
          </p:nvSpPr>
          <p:spPr bwMode="ltGray">
            <a:xfrm>
              <a:off x="528" y="1152"/>
              <a:ext cx="29" cy="1785"/>
            </a:xfrm>
            <a:custGeom>
              <a:avLst/>
              <a:gdLst/>
              <a:ahLst/>
              <a:cxnLst>
                <a:cxn ang="0">
                  <a:pos x="0" y="0"/>
                </a:cxn>
                <a:cxn ang="0">
                  <a:pos x="0" y="2161"/>
                </a:cxn>
                <a:cxn ang="0">
                  <a:pos x="29" y="2161"/>
                </a:cxn>
                <a:cxn ang="0">
                  <a:pos x="27" y="27"/>
                </a:cxn>
                <a:cxn ang="0">
                  <a:pos x="0" y="0"/>
                </a:cxn>
                <a:cxn ang="0">
                  <a:pos x="0" y="0"/>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endParaRPr>
            </a:p>
          </p:txBody>
        </p:sp>
        <p:sp>
          <p:nvSpPr>
            <p:cNvPr id="4104" name="Freeform 8"/>
            <p:cNvSpPr>
              <a:spLocks/>
            </p:cNvSpPr>
            <p:nvPr/>
          </p:nvSpPr>
          <p:spPr bwMode="ltGray">
            <a:xfrm>
              <a:off x="527" y="2904"/>
              <a:ext cx="29" cy="1416"/>
            </a:xfrm>
            <a:custGeom>
              <a:avLst/>
              <a:gdLst/>
              <a:ahLst/>
              <a:cxnLst>
                <a:cxn ang="0">
                  <a:pos x="0" y="1416"/>
                </a:cxn>
                <a:cxn ang="0">
                  <a:pos x="29" y="1416"/>
                </a:cxn>
                <a:cxn ang="0">
                  <a:pos x="28" y="24"/>
                </a:cxn>
                <a:cxn ang="0">
                  <a:pos x="0" y="0"/>
                </a:cxn>
                <a:cxn ang="0">
                  <a:pos x="0" y="1416"/>
                </a:cxn>
              </a:cxnLst>
              <a:rect l="0" t="0" r="r" b="b"/>
              <a:pathLst>
                <a:path w="29" h="1416">
                  <a:moveTo>
                    <a:pt x="0" y="1416"/>
                  </a:moveTo>
                  <a:lnTo>
                    <a:pt x="29" y="1416"/>
                  </a:lnTo>
                  <a:lnTo>
                    <a:pt x="28" y="24"/>
                  </a:lnTo>
                  <a:lnTo>
                    <a:pt x="0" y="0"/>
                  </a:lnTo>
                  <a:lnTo>
                    <a:pt x="0" y="1416"/>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endParaRPr>
            </a:p>
          </p:txBody>
        </p:sp>
        <p:sp>
          <p:nvSpPr>
            <p:cNvPr id="4105" name="Freeform 9"/>
            <p:cNvSpPr>
              <a:spLocks/>
            </p:cNvSpPr>
            <p:nvPr/>
          </p:nvSpPr>
          <p:spPr bwMode="ltGray">
            <a:xfrm>
              <a:off x="201" y="2904"/>
              <a:ext cx="2879"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endParaRPr>
            </a:p>
          </p:txBody>
        </p:sp>
        <p:sp>
          <p:nvSpPr>
            <p:cNvPr id="4106" name="Freeform 10"/>
            <p:cNvSpPr>
              <a:spLocks/>
            </p:cNvSpPr>
            <p:nvPr/>
          </p:nvSpPr>
          <p:spPr bwMode="ltGray">
            <a:xfrm>
              <a:off x="201" y="2904"/>
              <a:ext cx="30" cy="1416"/>
            </a:xfrm>
            <a:custGeom>
              <a:avLst/>
              <a:gdLst/>
              <a:ahLst/>
              <a:cxnLst>
                <a:cxn ang="0">
                  <a:pos x="0" y="0"/>
                </a:cxn>
                <a:cxn ang="0">
                  <a:pos x="0" y="1416"/>
                </a:cxn>
                <a:cxn ang="0">
                  <a:pos x="29" y="1416"/>
                </a:cxn>
                <a:cxn ang="0">
                  <a:pos x="30" y="27"/>
                </a:cxn>
                <a:cxn ang="0">
                  <a:pos x="0" y="0"/>
                </a:cxn>
                <a:cxn ang="0">
                  <a:pos x="0" y="0"/>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10001"/>
                  </a:schemeClr>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endParaRPr>
            </a:p>
          </p:txBody>
        </p:sp>
      </p:grpSp>
      <p:sp>
        <p:nvSpPr>
          <p:cNvPr id="4107" name="Rectangle 11"/>
          <p:cNvSpPr>
            <a:spLocks noGrp="1" noChangeArrowheads="1"/>
          </p:cNvSpPr>
          <p:nvPr>
            <p:ph type="dt" sz="half" idx="2"/>
          </p:nvPr>
        </p:nvSpPr>
        <p:spPr bwMode="auto">
          <a:xfrm>
            <a:off x="838203" y="6245225"/>
            <a:ext cx="19018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mn-lt"/>
              </a:defRPr>
            </a:lvl1pPr>
          </a:lstStyle>
          <a:p>
            <a:pPr defTabSz="914400" fontAlgn="base">
              <a:spcBef>
                <a:spcPct val="0"/>
              </a:spcBef>
              <a:spcAft>
                <a:spcPct val="0"/>
              </a:spcAft>
              <a:defRPr/>
            </a:pPr>
            <a:fld id="{B40EA472-2FB4-4A31-92A0-5E3F02456717}" type="datetime1">
              <a:rPr lang="en-US" smtClean="0"/>
              <a:t>3/18/22</a:t>
            </a:fld>
            <a:endParaRPr lang="en-US"/>
          </a:p>
        </p:txBody>
      </p:sp>
      <p:sp>
        <p:nvSpPr>
          <p:cNvPr id="4108" name="Rectangle 12"/>
          <p:cNvSpPr>
            <a:spLocks noGrp="1" noChangeArrowheads="1"/>
          </p:cNvSpPr>
          <p:nvPr>
            <p:ph type="ftr" sz="quarter" idx="3"/>
          </p:nvPr>
        </p:nvSpPr>
        <p:spPr bwMode="auto">
          <a:xfrm>
            <a:off x="34290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mn-lt"/>
              </a:defRPr>
            </a:lvl1pPr>
          </a:lstStyle>
          <a:p>
            <a:pPr defTabSz="914400" fontAlgn="base">
              <a:spcBef>
                <a:spcPct val="0"/>
              </a:spcBef>
              <a:spcAft>
                <a:spcPct val="0"/>
              </a:spcAft>
              <a:defRPr/>
            </a:pPr>
            <a:r>
              <a:rPr lang="en-US"/>
              <a:t>© National Association of State EMS Officials (NASEMSO). All rights reserved.</a:t>
            </a:r>
          </a:p>
        </p:txBody>
      </p:sp>
      <p:sp>
        <p:nvSpPr>
          <p:cNvPr id="4109" name="Rectangle 13"/>
          <p:cNvSpPr>
            <a:spLocks noGrp="1" noChangeArrowheads="1"/>
          </p:cNvSpPr>
          <p:nvPr>
            <p:ph type="sldNum" sz="quarter" idx="4"/>
          </p:nvPr>
        </p:nvSpPr>
        <p:spPr bwMode="auto">
          <a:xfrm>
            <a:off x="6937378" y="6245225"/>
            <a:ext cx="19018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mn-lt"/>
              </a:defRPr>
            </a:lvl1pPr>
          </a:lstStyle>
          <a:p>
            <a:pPr defTabSz="914400" fontAlgn="base">
              <a:spcBef>
                <a:spcPct val="0"/>
              </a:spcBef>
              <a:spcAft>
                <a:spcPct val="0"/>
              </a:spcAft>
              <a:defRPr/>
            </a:pPr>
            <a:fld id="{8DFCCE82-A5C0-4046-A1C9-C65D86DB2E96}" type="slidenum">
              <a:rPr lang="en-US"/>
              <a:pPr defTabSz="914400" fontAlgn="base">
                <a:spcBef>
                  <a:spcPct val="0"/>
                </a:spcBef>
                <a:spcAft>
                  <a:spcPct val="0"/>
                </a:spcAft>
                <a:defRPr/>
              </a:pPr>
              <a:t>‹#›</a:t>
            </a:fld>
            <a:endParaRPr lang="en-US"/>
          </a:p>
        </p:txBody>
      </p:sp>
      <p:sp>
        <p:nvSpPr>
          <p:cNvPr id="6150" name="Rectangle 14"/>
          <p:cNvSpPr>
            <a:spLocks noGrp="1" noRot="1" noChangeArrowheads="1"/>
          </p:cNvSpPr>
          <p:nvPr>
            <p:ph type="title"/>
          </p:nvPr>
        </p:nvSpPr>
        <p:spPr bwMode="auto">
          <a:xfrm>
            <a:off x="457202" y="244479"/>
            <a:ext cx="838517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51" name="Rectangle 15"/>
          <p:cNvSpPr>
            <a:spLocks noGrp="1" noRot="1" noChangeArrowheads="1"/>
          </p:cNvSpPr>
          <p:nvPr>
            <p:ph type="body" idx="1"/>
          </p:nvPr>
        </p:nvSpPr>
        <p:spPr bwMode="auto">
          <a:xfrm>
            <a:off x="838201" y="1905000"/>
            <a:ext cx="80073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931912884"/>
      </p:ext>
    </p:extLst>
  </p:cSld>
  <p:clrMap bg1="dk2" tx1="lt1" bg2="dk1" tx2="lt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Lst>
  <p:hf hdr="0" dt="0"/>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Black" pitchFamily="34" charset="0"/>
        </a:defRPr>
      </a:lvl2pPr>
      <a:lvl3pPr algn="l" rtl="0" eaLnBrk="0" fontAlgn="base" hangingPunct="0">
        <a:spcBef>
          <a:spcPct val="0"/>
        </a:spcBef>
        <a:spcAft>
          <a:spcPct val="0"/>
        </a:spcAft>
        <a:defRPr sz="4400" b="1">
          <a:solidFill>
            <a:schemeClr val="tx2"/>
          </a:solidFill>
          <a:latin typeface="Arial Black" pitchFamily="34" charset="0"/>
        </a:defRPr>
      </a:lvl3pPr>
      <a:lvl4pPr algn="l" rtl="0" eaLnBrk="0" fontAlgn="base" hangingPunct="0">
        <a:spcBef>
          <a:spcPct val="0"/>
        </a:spcBef>
        <a:spcAft>
          <a:spcPct val="0"/>
        </a:spcAft>
        <a:defRPr sz="4400" b="1">
          <a:solidFill>
            <a:schemeClr val="tx2"/>
          </a:solidFill>
          <a:latin typeface="Arial Black" pitchFamily="34" charset="0"/>
        </a:defRPr>
      </a:lvl4pPr>
      <a:lvl5pPr algn="l" rtl="0" eaLnBrk="0" fontAlgn="base" hangingPunct="0">
        <a:spcBef>
          <a:spcPct val="0"/>
        </a:spcBef>
        <a:spcAft>
          <a:spcPct val="0"/>
        </a:spcAft>
        <a:defRPr sz="4400" b="1">
          <a:solidFill>
            <a:schemeClr val="tx2"/>
          </a:solidFill>
          <a:latin typeface="Arial Black" pitchFamily="34" charset="0"/>
        </a:defRPr>
      </a:lvl5pPr>
      <a:lvl6pPr marL="457200" algn="l" rtl="0" eaLnBrk="0" fontAlgn="base" hangingPunct="0">
        <a:spcBef>
          <a:spcPct val="0"/>
        </a:spcBef>
        <a:spcAft>
          <a:spcPct val="0"/>
        </a:spcAft>
        <a:defRPr sz="4400" b="1">
          <a:solidFill>
            <a:schemeClr val="tx2"/>
          </a:solidFill>
          <a:latin typeface="Arial Black" pitchFamily="34" charset="0"/>
        </a:defRPr>
      </a:lvl6pPr>
      <a:lvl7pPr marL="914400" algn="l" rtl="0" eaLnBrk="0" fontAlgn="base" hangingPunct="0">
        <a:spcBef>
          <a:spcPct val="0"/>
        </a:spcBef>
        <a:spcAft>
          <a:spcPct val="0"/>
        </a:spcAft>
        <a:defRPr sz="4400" b="1">
          <a:solidFill>
            <a:schemeClr val="tx2"/>
          </a:solidFill>
          <a:latin typeface="Arial Black" pitchFamily="34" charset="0"/>
        </a:defRPr>
      </a:lvl7pPr>
      <a:lvl8pPr marL="1371600" algn="l" rtl="0" eaLnBrk="0" fontAlgn="base" hangingPunct="0">
        <a:spcBef>
          <a:spcPct val="0"/>
        </a:spcBef>
        <a:spcAft>
          <a:spcPct val="0"/>
        </a:spcAft>
        <a:defRPr sz="4400" b="1">
          <a:solidFill>
            <a:schemeClr val="tx2"/>
          </a:solidFill>
          <a:latin typeface="Arial Black" pitchFamily="34" charset="0"/>
        </a:defRPr>
      </a:lvl8pPr>
      <a:lvl9pPr marL="1828800" algn="l" rtl="0" eaLnBrk="0" fontAlgn="base" hangingPunct="0">
        <a:spcBef>
          <a:spcPct val="0"/>
        </a:spcBef>
        <a:spcAft>
          <a:spcPct val="0"/>
        </a:spcAft>
        <a:defRPr sz="4400" b="1">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514600" indent="-2286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91200"/>
            <a:ext cx="8229600" cy="1143000"/>
          </a:xfrm>
          <a:prstGeom prst="rect">
            <a:avLst/>
          </a:prstGeom>
        </p:spPr>
        <p:txBody>
          <a:bodyPr vert="horz" lIns="91431" tIns="45716" rIns="91431" bIns="45716"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782391"/>
            <a:ext cx="8229600" cy="4343779"/>
          </a:xfrm>
          <a:prstGeom prst="rect">
            <a:avLst/>
          </a:prstGeom>
        </p:spPr>
        <p:txBody>
          <a:bodyPr vert="horz" lIns="91431" tIns="45716" rIns="91431" bIns="4571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34337"/>
            <a:ext cx="2133600" cy="271889"/>
          </a:xfrm>
          <a:prstGeom prst="rect">
            <a:avLst/>
          </a:prstGeom>
        </p:spPr>
        <p:txBody>
          <a:bodyPr vert="horz" lIns="0" tIns="0" rIns="0" bIns="0" rtlCol="0" anchor="t" anchorCtr="0"/>
          <a:lstStyle>
            <a:lvl1pPr algn="l">
              <a:defRPr sz="1000" b="0" i="0" baseline="0">
                <a:solidFill>
                  <a:srgbClr val="7C6A55"/>
                </a:solidFill>
                <a:latin typeface="Arial"/>
              </a:defRPr>
            </a:lvl1pPr>
          </a:lstStyle>
          <a:p>
            <a:pPr defTabSz="457154"/>
            <a:fld id="{A55037A6-45E7-4EF0-982F-9A44D7F77925}" type="datetime1">
              <a:rPr lang="en-US" smtClean="0"/>
              <a:t>3/18/22</a:t>
            </a:fld>
            <a:endParaRPr lang="en-US" dirty="0"/>
          </a:p>
        </p:txBody>
      </p:sp>
      <p:sp>
        <p:nvSpPr>
          <p:cNvPr id="6" name="Slide Number Placeholder 5"/>
          <p:cNvSpPr>
            <a:spLocks noGrp="1"/>
          </p:cNvSpPr>
          <p:nvPr>
            <p:ph type="sldNum" sz="quarter" idx="4"/>
          </p:nvPr>
        </p:nvSpPr>
        <p:spPr>
          <a:xfrm>
            <a:off x="8233223" y="6434337"/>
            <a:ext cx="453579" cy="271889"/>
          </a:xfrm>
          <a:prstGeom prst="rect">
            <a:avLst/>
          </a:prstGeom>
        </p:spPr>
        <p:txBody>
          <a:bodyPr vert="horz" lIns="0" tIns="0" rIns="0" bIns="0" rtlCol="0" anchor="t" anchorCtr="0"/>
          <a:lstStyle>
            <a:lvl1pPr algn="r">
              <a:defRPr sz="1000" b="1" i="0" baseline="0">
                <a:solidFill>
                  <a:srgbClr val="7C6A55"/>
                </a:solidFill>
                <a:latin typeface="Arial"/>
              </a:defRPr>
            </a:lvl1pPr>
          </a:lstStyle>
          <a:p>
            <a:pPr defTabSz="457154"/>
            <a:fld id="{F6752E23-B15A-AE4C-8D57-559A8F5D80CC}" type="slidenum">
              <a:rPr lang="en-US" smtClean="0"/>
              <a:pPr defTabSz="457154"/>
              <a:t>‹#›</a:t>
            </a:fld>
            <a:endParaRPr lang="en-US" dirty="0"/>
          </a:p>
        </p:txBody>
      </p:sp>
      <p:sp>
        <p:nvSpPr>
          <p:cNvPr id="7" name="Footer Placeholder 6"/>
          <p:cNvSpPr>
            <a:spLocks noGrp="1"/>
          </p:cNvSpPr>
          <p:nvPr>
            <p:ph type="ftr" sz="quarter" idx="3"/>
          </p:nvPr>
        </p:nvSpPr>
        <p:spPr>
          <a:xfrm>
            <a:off x="3124203" y="6434337"/>
            <a:ext cx="4997611" cy="271889"/>
          </a:xfrm>
          <a:prstGeom prst="rect">
            <a:avLst/>
          </a:prstGeom>
        </p:spPr>
        <p:txBody>
          <a:bodyPr vert="horz" lIns="0" tIns="0" rIns="0" bIns="0" rtlCol="0" anchor="t" anchorCtr="0"/>
          <a:lstStyle>
            <a:lvl1pPr algn="r">
              <a:defRPr sz="1000" b="0" i="0" baseline="0">
                <a:solidFill>
                  <a:srgbClr val="7C6A55"/>
                </a:solidFill>
                <a:latin typeface="Arial"/>
              </a:defRPr>
            </a:lvl1pPr>
          </a:lstStyle>
          <a:p>
            <a:pPr defTabSz="457154"/>
            <a:r>
              <a:rPr lang="en-US"/>
              <a:t>© National Association of State EMS Officials (NASEMSO). All rights reserved.</a:t>
            </a:r>
            <a:endParaRPr lang="en-US" dirty="0"/>
          </a:p>
        </p:txBody>
      </p:sp>
    </p:spTree>
    <p:extLst>
      <p:ext uri="{BB962C8B-B14F-4D97-AF65-F5344CB8AC3E}">
        <p14:creationId xmlns:p14="http://schemas.microsoft.com/office/powerpoint/2010/main" val="3455993155"/>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 id="2147484098" r:id="rId13"/>
    <p:sldLayoutId id="2147484099" r:id="rId14"/>
  </p:sldLayoutIdLst>
  <p:hf hdr="0" dt="0"/>
  <p:txStyles>
    <p:titleStyle>
      <a:lvl1pPr algn="l" defTabSz="457154" rtl="0" eaLnBrk="1" latinLnBrk="0" hangingPunct="1">
        <a:spcBef>
          <a:spcPct val="0"/>
        </a:spcBef>
        <a:buNone/>
        <a:defRPr sz="4000" b="1" kern="1200">
          <a:solidFill>
            <a:srgbClr val="403324"/>
          </a:solidFill>
          <a:latin typeface="Arial"/>
          <a:ea typeface="+mj-ea"/>
          <a:cs typeface="Arial"/>
        </a:defRPr>
      </a:lvl1pPr>
    </p:titleStyle>
    <p:bodyStyle>
      <a:lvl1pPr marL="342866" indent="-342866" algn="l" defTabSz="457154" rtl="0" eaLnBrk="1" latinLnBrk="0" hangingPunct="1">
        <a:spcBef>
          <a:spcPct val="20000"/>
        </a:spcBef>
        <a:buFont typeface="Arial"/>
        <a:buChar char="•"/>
        <a:defRPr sz="2400" b="1" kern="1200">
          <a:solidFill>
            <a:srgbClr val="403324"/>
          </a:solidFill>
          <a:latin typeface="Arial"/>
          <a:ea typeface="+mn-ea"/>
          <a:cs typeface="Arial"/>
        </a:defRPr>
      </a:lvl1pPr>
      <a:lvl2pPr marL="742876" indent="-285721" algn="l" defTabSz="457154" rtl="0" eaLnBrk="1" latinLnBrk="0" hangingPunct="1">
        <a:spcBef>
          <a:spcPct val="20000"/>
        </a:spcBef>
        <a:buFont typeface="Arial"/>
        <a:buChar char="–"/>
        <a:defRPr sz="2400" kern="1200">
          <a:solidFill>
            <a:srgbClr val="403324"/>
          </a:solidFill>
          <a:latin typeface="Arial"/>
          <a:ea typeface="+mn-ea"/>
          <a:cs typeface="Arial"/>
        </a:defRPr>
      </a:lvl2pPr>
      <a:lvl3pPr marL="1142886" indent="-228577" algn="l" defTabSz="457154" rtl="0" eaLnBrk="1" latinLnBrk="0" hangingPunct="1">
        <a:spcBef>
          <a:spcPct val="20000"/>
        </a:spcBef>
        <a:buFont typeface="Arial"/>
        <a:buChar char="•"/>
        <a:defRPr sz="2000" kern="1200">
          <a:solidFill>
            <a:srgbClr val="403324"/>
          </a:solidFill>
          <a:latin typeface="Arial"/>
          <a:ea typeface="+mn-ea"/>
          <a:cs typeface="Arial"/>
        </a:defRPr>
      </a:lvl3pPr>
      <a:lvl4pPr marL="1600040" indent="-228577" algn="l" defTabSz="457154" rtl="0" eaLnBrk="1" latinLnBrk="0" hangingPunct="1">
        <a:spcBef>
          <a:spcPct val="20000"/>
        </a:spcBef>
        <a:buFont typeface="Arial"/>
        <a:buChar char="–"/>
        <a:defRPr sz="2000" kern="1200">
          <a:solidFill>
            <a:srgbClr val="403324"/>
          </a:solidFill>
          <a:latin typeface="Arial"/>
          <a:ea typeface="+mn-ea"/>
          <a:cs typeface="Arial"/>
        </a:defRPr>
      </a:lvl4pPr>
      <a:lvl5pPr marL="2057194" indent="-228577" algn="l" defTabSz="457154" rtl="0" eaLnBrk="1" latinLnBrk="0" hangingPunct="1">
        <a:spcBef>
          <a:spcPct val="20000"/>
        </a:spcBef>
        <a:buFont typeface="Arial"/>
        <a:buChar char="»"/>
        <a:defRPr sz="2000" kern="1200">
          <a:solidFill>
            <a:srgbClr val="403324"/>
          </a:solidFill>
          <a:latin typeface="Arial"/>
          <a:ea typeface="+mn-ea"/>
          <a:cs typeface="Arial"/>
        </a:defRPr>
      </a:lvl5pPr>
      <a:lvl6pPr marL="2514349" indent="-228577"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503" indent="-228577"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7" indent="-228577"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11" indent="-228577" algn="l" defTabSz="45715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4" rtl="0" eaLnBrk="1" latinLnBrk="0" hangingPunct="1">
        <a:defRPr sz="1900" kern="1200">
          <a:solidFill>
            <a:schemeClr val="tx1"/>
          </a:solidFill>
          <a:latin typeface="+mn-lt"/>
          <a:ea typeface="+mn-ea"/>
          <a:cs typeface="+mn-cs"/>
        </a:defRPr>
      </a:lvl1pPr>
      <a:lvl2pPr marL="457154" algn="l" defTabSz="457154" rtl="0" eaLnBrk="1" latinLnBrk="0" hangingPunct="1">
        <a:defRPr sz="1900" kern="1200">
          <a:solidFill>
            <a:schemeClr val="tx1"/>
          </a:solidFill>
          <a:latin typeface="+mn-lt"/>
          <a:ea typeface="+mn-ea"/>
          <a:cs typeface="+mn-cs"/>
        </a:defRPr>
      </a:lvl2pPr>
      <a:lvl3pPr marL="914309" algn="l" defTabSz="457154" rtl="0" eaLnBrk="1" latinLnBrk="0" hangingPunct="1">
        <a:defRPr sz="1900" kern="1200">
          <a:solidFill>
            <a:schemeClr val="tx1"/>
          </a:solidFill>
          <a:latin typeface="+mn-lt"/>
          <a:ea typeface="+mn-ea"/>
          <a:cs typeface="+mn-cs"/>
        </a:defRPr>
      </a:lvl3pPr>
      <a:lvl4pPr marL="1371463" algn="l" defTabSz="457154" rtl="0" eaLnBrk="1" latinLnBrk="0" hangingPunct="1">
        <a:defRPr sz="1900" kern="1200">
          <a:solidFill>
            <a:schemeClr val="tx1"/>
          </a:solidFill>
          <a:latin typeface="+mn-lt"/>
          <a:ea typeface="+mn-ea"/>
          <a:cs typeface="+mn-cs"/>
        </a:defRPr>
      </a:lvl4pPr>
      <a:lvl5pPr marL="1828617" algn="l" defTabSz="457154" rtl="0" eaLnBrk="1" latinLnBrk="0" hangingPunct="1">
        <a:defRPr sz="1900" kern="1200">
          <a:solidFill>
            <a:schemeClr val="tx1"/>
          </a:solidFill>
          <a:latin typeface="+mn-lt"/>
          <a:ea typeface="+mn-ea"/>
          <a:cs typeface="+mn-cs"/>
        </a:defRPr>
      </a:lvl5pPr>
      <a:lvl6pPr marL="2285771" algn="l" defTabSz="457154" rtl="0" eaLnBrk="1" latinLnBrk="0" hangingPunct="1">
        <a:defRPr sz="1900" kern="1200">
          <a:solidFill>
            <a:schemeClr val="tx1"/>
          </a:solidFill>
          <a:latin typeface="+mn-lt"/>
          <a:ea typeface="+mn-ea"/>
          <a:cs typeface="+mn-cs"/>
        </a:defRPr>
      </a:lvl6pPr>
      <a:lvl7pPr marL="2742926" algn="l" defTabSz="457154" rtl="0" eaLnBrk="1" latinLnBrk="0" hangingPunct="1">
        <a:defRPr sz="1900" kern="1200">
          <a:solidFill>
            <a:schemeClr val="tx1"/>
          </a:solidFill>
          <a:latin typeface="+mn-lt"/>
          <a:ea typeface="+mn-ea"/>
          <a:cs typeface="+mn-cs"/>
        </a:defRPr>
      </a:lvl7pPr>
      <a:lvl8pPr marL="3200080" algn="l" defTabSz="457154" rtl="0" eaLnBrk="1" latinLnBrk="0" hangingPunct="1">
        <a:defRPr sz="1900" kern="1200">
          <a:solidFill>
            <a:schemeClr val="tx1"/>
          </a:solidFill>
          <a:latin typeface="+mn-lt"/>
          <a:ea typeface="+mn-ea"/>
          <a:cs typeface="+mn-cs"/>
        </a:defRPr>
      </a:lvl8pPr>
      <a:lvl9pPr marL="3657234" algn="l" defTabSz="457154"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91200"/>
            <a:ext cx="8229600" cy="114300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782390"/>
            <a:ext cx="8229600" cy="43437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34336"/>
            <a:ext cx="2133600" cy="271889"/>
          </a:xfrm>
          <a:prstGeom prst="rect">
            <a:avLst/>
          </a:prstGeom>
        </p:spPr>
        <p:txBody>
          <a:bodyPr vert="horz" lIns="0" tIns="0" rIns="0" bIns="0" rtlCol="0" anchor="t" anchorCtr="0"/>
          <a:lstStyle>
            <a:lvl1pPr algn="l">
              <a:defRPr sz="1000" b="0" i="0" baseline="0">
                <a:solidFill>
                  <a:srgbClr val="7C6A55"/>
                </a:solidFill>
                <a:latin typeface="Arial"/>
              </a:defRPr>
            </a:lvl1pPr>
          </a:lstStyle>
          <a:p>
            <a:fld id="{4B6BE39A-829D-41A1-85D3-EF5A984E63D6}" type="datetime1">
              <a:rPr lang="en-US" smtClean="0"/>
              <a:t>3/18/22</a:t>
            </a:fld>
            <a:endParaRPr lang="en-US" dirty="0"/>
          </a:p>
        </p:txBody>
      </p:sp>
      <p:sp>
        <p:nvSpPr>
          <p:cNvPr id="6" name="Slide Number Placeholder 5"/>
          <p:cNvSpPr>
            <a:spLocks noGrp="1"/>
          </p:cNvSpPr>
          <p:nvPr>
            <p:ph type="sldNum" sz="quarter" idx="4"/>
          </p:nvPr>
        </p:nvSpPr>
        <p:spPr>
          <a:xfrm>
            <a:off x="8233220" y="6434336"/>
            <a:ext cx="453579" cy="271889"/>
          </a:xfrm>
          <a:prstGeom prst="rect">
            <a:avLst/>
          </a:prstGeom>
        </p:spPr>
        <p:txBody>
          <a:bodyPr vert="horz" lIns="0" tIns="0" rIns="0" bIns="0" rtlCol="0" anchor="t" anchorCtr="0"/>
          <a:lstStyle>
            <a:lvl1pPr algn="r">
              <a:defRPr sz="1000" b="1" i="0" baseline="0">
                <a:solidFill>
                  <a:srgbClr val="7C6A55"/>
                </a:solidFill>
                <a:latin typeface="Arial"/>
              </a:defRPr>
            </a:lvl1pPr>
          </a:lstStyle>
          <a:p>
            <a:fld id="{F6752E23-B15A-AE4C-8D57-559A8F5D80CC}" type="slidenum">
              <a:rPr lang="en-US" smtClean="0"/>
              <a:pPr/>
              <a:t>‹#›</a:t>
            </a:fld>
            <a:endParaRPr lang="en-US" dirty="0"/>
          </a:p>
        </p:txBody>
      </p:sp>
      <p:sp>
        <p:nvSpPr>
          <p:cNvPr id="7" name="Footer Placeholder 6"/>
          <p:cNvSpPr>
            <a:spLocks noGrp="1"/>
          </p:cNvSpPr>
          <p:nvPr>
            <p:ph type="ftr" sz="quarter" idx="3"/>
          </p:nvPr>
        </p:nvSpPr>
        <p:spPr>
          <a:xfrm>
            <a:off x="3124202" y="6434336"/>
            <a:ext cx="4997611" cy="271889"/>
          </a:xfrm>
          <a:prstGeom prst="rect">
            <a:avLst/>
          </a:prstGeom>
        </p:spPr>
        <p:txBody>
          <a:bodyPr vert="horz" lIns="0" tIns="0" rIns="0" bIns="0" rtlCol="0" anchor="t" anchorCtr="0"/>
          <a:lstStyle>
            <a:lvl1pPr algn="r">
              <a:defRPr sz="1000" b="0" i="0" baseline="0">
                <a:solidFill>
                  <a:srgbClr val="7C6A55"/>
                </a:solidFill>
                <a:latin typeface="Arial"/>
              </a:defRPr>
            </a:lvl1pPr>
          </a:lstStyle>
          <a:p>
            <a:r>
              <a:rPr lang="en-US"/>
              <a:t>© National Association of State EMS Officials (NASEMSO). All rights reserved.</a:t>
            </a:r>
            <a:endParaRPr lang="en-US" dirty="0"/>
          </a:p>
        </p:txBody>
      </p:sp>
    </p:spTree>
    <p:extLst>
      <p:ext uri="{BB962C8B-B14F-4D97-AF65-F5344CB8AC3E}">
        <p14:creationId xmlns:p14="http://schemas.microsoft.com/office/powerpoint/2010/main" val="3197593342"/>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 id="2147484141" r:id="rId12"/>
  </p:sldLayoutIdLst>
  <p:hf hdr="0" dt="0"/>
  <p:txStyles>
    <p:titleStyle>
      <a:lvl1pPr algn="l" defTabSz="457200" rtl="0" eaLnBrk="1" latinLnBrk="0" hangingPunct="1">
        <a:spcBef>
          <a:spcPct val="0"/>
        </a:spcBef>
        <a:buNone/>
        <a:defRPr sz="4000" b="1" kern="1200">
          <a:solidFill>
            <a:srgbClr val="403324"/>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b="1" kern="1200">
          <a:solidFill>
            <a:srgbClr val="403324"/>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rgbClr val="403324"/>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rgbClr val="403324"/>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403324"/>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40332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9" y="2286000"/>
            <a:ext cx="7290055"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100" y="6470704"/>
            <a:ext cx="1615607"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1342B1D2-C08C-4E14-8A57-18C1332E7398}" type="datetime1">
              <a:rPr lang="en-US" smtClean="0">
                <a:solidFill>
                  <a:srgbClr val="2E2B21">
                    <a:lumMod val="90000"/>
                    <a:lumOff val="10000"/>
                  </a:srgbClr>
                </a:solidFill>
              </a:rPr>
              <a:pPr/>
              <a:t>3/18/22</a:t>
            </a:fld>
            <a:endParaRPr lang="en-US" dirty="0">
              <a:solidFill>
                <a:srgbClr val="2E2B21">
                  <a:lumMod val="90000"/>
                  <a:lumOff val="10000"/>
                </a:srgbClr>
              </a:solidFill>
            </a:endParaRPr>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r>
              <a:rPr lang="en-US" dirty="0">
                <a:solidFill>
                  <a:srgbClr val="2E2B21">
                    <a:lumMod val="90000"/>
                    <a:lumOff val="10000"/>
                  </a:srgbClr>
                </a:solidFill>
              </a:rPr>
              <a:t>© National Association of State EMS Officials (NASEMSO). All rights reserved.</a:t>
            </a:r>
            <a:endParaRPr lang="en-US" sz="788" i="1" dirty="0">
              <a:solidFill>
                <a:srgbClr val="2E2B21">
                  <a:lumMod val="90000"/>
                  <a:lumOff val="10000"/>
                </a:srgbClr>
              </a:solidFill>
            </a:endParaRPr>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FEE9C2EC-C493-E246-9EAB-66C95869FB0F}"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cxnSp>
        <p:nvCxnSpPr>
          <p:cNvPr id="7" name="Straight Connector 6"/>
          <p:cNvCxnSpPr/>
          <p:nvPr/>
        </p:nvCxnSpPr>
        <p:spPr>
          <a:xfrm flipV="1">
            <a:off x="5715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9504074"/>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Lst>
  <p:hf hdr="0" dt="0"/>
  <p:txStyles>
    <p:title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p:titleStyle>
    <p:body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9" y="2286000"/>
            <a:ext cx="7290055"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100" y="6470704"/>
            <a:ext cx="1615607"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1342B1D2-C08C-4E14-8A57-18C1332E7398}" type="datetime1">
              <a:rPr lang="en-US" smtClean="0">
                <a:solidFill>
                  <a:srgbClr val="2E2B21">
                    <a:lumMod val="90000"/>
                    <a:lumOff val="10000"/>
                  </a:srgbClr>
                </a:solidFill>
              </a:rPr>
              <a:pPr/>
              <a:t>3/18/22</a:t>
            </a:fld>
            <a:endParaRPr lang="en-US" dirty="0">
              <a:solidFill>
                <a:srgbClr val="2E2B21">
                  <a:lumMod val="90000"/>
                  <a:lumOff val="10000"/>
                </a:srgbClr>
              </a:solidFill>
            </a:endParaRPr>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r>
              <a:rPr lang="en-US" dirty="0">
                <a:solidFill>
                  <a:srgbClr val="2E2B21">
                    <a:lumMod val="90000"/>
                    <a:lumOff val="10000"/>
                  </a:srgbClr>
                </a:solidFill>
              </a:rPr>
              <a:t>© National Association of State EMS Officials (NASEMSO). All rights reserved.</a:t>
            </a:r>
            <a:endParaRPr lang="en-US" sz="788" i="1" dirty="0">
              <a:solidFill>
                <a:srgbClr val="2E2B21">
                  <a:lumMod val="90000"/>
                  <a:lumOff val="10000"/>
                </a:srgbClr>
              </a:solidFill>
            </a:endParaRPr>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FEE9C2EC-C493-E246-9EAB-66C95869FB0F}"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cxnSp>
        <p:nvCxnSpPr>
          <p:cNvPr id="7" name="Straight Connector 6"/>
          <p:cNvCxnSpPr/>
          <p:nvPr/>
        </p:nvCxnSpPr>
        <p:spPr>
          <a:xfrm flipV="1">
            <a:off x="5715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5261019"/>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Lst>
  <p:hf hdr="0" dt="0"/>
  <p:txStyles>
    <p:title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p:titleStyle>
    <p:body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9" y="2286000"/>
            <a:ext cx="7290055"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100" y="6470704"/>
            <a:ext cx="1615607"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1342B1D2-C08C-4E14-8A57-18C1332E7398}" type="datetime1">
              <a:rPr lang="en-US" smtClean="0">
                <a:solidFill>
                  <a:srgbClr val="2E2B21">
                    <a:lumMod val="90000"/>
                    <a:lumOff val="10000"/>
                  </a:srgbClr>
                </a:solidFill>
              </a:rPr>
              <a:pPr/>
              <a:t>3/18/22</a:t>
            </a:fld>
            <a:endParaRPr lang="en-US" dirty="0">
              <a:solidFill>
                <a:srgbClr val="2E2B21">
                  <a:lumMod val="90000"/>
                  <a:lumOff val="10000"/>
                </a:srgbClr>
              </a:solidFill>
            </a:endParaRPr>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r>
              <a:rPr lang="en-US" dirty="0">
                <a:solidFill>
                  <a:srgbClr val="2E2B21">
                    <a:lumMod val="90000"/>
                    <a:lumOff val="10000"/>
                  </a:srgbClr>
                </a:solidFill>
              </a:rPr>
              <a:t>© National Association of State EMS Officials (NASEMSO). All rights reserved.</a:t>
            </a:r>
            <a:endParaRPr lang="en-US" sz="788" i="1" dirty="0">
              <a:solidFill>
                <a:srgbClr val="2E2B21">
                  <a:lumMod val="90000"/>
                  <a:lumOff val="10000"/>
                </a:srgbClr>
              </a:solidFill>
            </a:endParaRPr>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FEE9C2EC-C493-E246-9EAB-66C95869FB0F}"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cxnSp>
        <p:nvCxnSpPr>
          <p:cNvPr id="7" name="Straight Connector 6"/>
          <p:cNvCxnSpPr/>
          <p:nvPr/>
        </p:nvCxnSpPr>
        <p:spPr>
          <a:xfrm flipV="1">
            <a:off x="5715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7108873"/>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Lst>
  <p:hf hdr="0" dt="0"/>
  <p:txStyles>
    <p:title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p:titleStyle>
    <p:body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91200"/>
            <a:ext cx="8229600" cy="1143000"/>
          </a:xfrm>
          <a:prstGeom prst="rect">
            <a:avLst/>
          </a:prstGeom>
        </p:spPr>
        <p:txBody>
          <a:bodyPr vert="horz" lIns="91431" tIns="45716" rIns="91431" bIns="45716"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782386"/>
            <a:ext cx="8229600" cy="4343779"/>
          </a:xfrm>
          <a:prstGeom prst="rect">
            <a:avLst/>
          </a:prstGeom>
        </p:spPr>
        <p:txBody>
          <a:bodyPr vert="horz" lIns="91431" tIns="45716" rIns="91431" bIns="4571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34331"/>
            <a:ext cx="2133600" cy="271889"/>
          </a:xfrm>
          <a:prstGeom prst="rect">
            <a:avLst/>
          </a:prstGeom>
        </p:spPr>
        <p:txBody>
          <a:bodyPr vert="horz" lIns="0" tIns="0" rIns="0" bIns="0" rtlCol="0" anchor="t" anchorCtr="0"/>
          <a:lstStyle>
            <a:lvl1pPr algn="l">
              <a:defRPr sz="1000" b="0" i="0" baseline="0">
                <a:solidFill>
                  <a:srgbClr val="7C6A55"/>
                </a:solidFill>
                <a:latin typeface="Arial"/>
              </a:defRPr>
            </a:lvl1pPr>
          </a:lstStyle>
          <a:p>
            <a:pPr defTabSz="457154"/>
            <a:fld id="{A55037A6-45E7-4EF0-982F-9A44D7F77925}" type="datetime1">
              <a:rPr lang="en-US" smtClean="0"/>
              <a:pPr defTabSz="457154"/>
              <a:t>3/18/22</a:t>
            </a:fld>
            <a:endParaRPr lang="en-US" dirty="0"/>
          </a:p>
        </p:txBody>
      </p:sp>
      <p:sp>
        <p:nvSpPr>
          <p:cNvPr id="6" name="Slide Number Placeholder 5"/>
          <p:cNvSpPr>
            <a:spLocks noGrp="1"/>
          </p:cNvSpPr>
          <p:nvPr>
            <p:ph type="sldNum" sz="quarter" idx="4"/>
          </p:nvPr>
        </p:nvSpPr>
        <p:spPr>
          <a:xfrm>
            <a:off x="8233223" y="6434331"/>
            <a:ext cx="453579" cy="271889"/>
          </a:xfrm>
          <a:prstGeom prst="rect">
            <a:avLst/>
          </a:prstGeom>
        </p:spPr>
        <p:txBody>
          <a:bodyPr vert="horz" lIns="0" tIns="0" rIns="0" bIns="0" rtlCol="0" anchor="t" anchorCtr="0"/>
          <a:lstStyle>
            <a:lvl1pPr algn="r">
              <a:defRPr sz="1000" b="1" i="0" baseline="0">
                <a:solidFill>
                  <a:srgbClr val="7C6A55"/>
                </a:solidFill>
                <a:latin typeface="Arial"/>
              </a:defRPr>
            </a:lvl1pPr>
          </a:lstStyle>
          <a:p>
            <a:pPr defTabSz="457154"/>
            <a:fld id="{F6752E23-B15A-AE4C-8D57-559A8F5D80CC}" type="slidenum">
              <a:rPr lang="en-US" smtClean="0"/>
              <a:pPr defTabSz="457154"/>
              <a:t>‹#›</a:t>
            </a:fld>
            <a:endParaRPr lang="en-US" dirty="0"/>
          </a:p>
        </p:txBody>
      </p:sp>
      <p:sp>
        <p:nvSpPr>
          <p:cNvPr id="7" name="Footer Placeholder 6"/>
          <p:cNvSpPr>
            <a:spLocks noGrp="1"/>
          </p:cNvSpPr>
          <p:nvPr>
            <p:ph type="ftr" sz="quarter" idx="3"/>
          </p:nvPr>
        </p:nvSpPr>
        <p:spPr>
          <a:xfrm>
            <a:off x="3124200" y="6434331"/>
            <a:ext cx="4997611" cy="271889"/>
          </a:xfrm>
          <a:prstGeom prst="rect">
            <a:avLst/>
          </a:prstGeom>
        </p:spPr>
        <p:txBody>
          <a:bodyPr vert="horz" lIns="0" tIns="0" rIns="0" bIns="0" rtlCol="0" anchor="t" anchorCtr="0"/>
          <a:lstStyle>
            <a:lvl1pPr algn="r">
              <a:defRPr sz="1000" b="0" i="0" baseline="0">
                <a:solidFill>
                  <a:srgbClr val="7C6A55"/>
                </a:solidFill>
                <a:latin typeface="Arial"/>
              </a:defRPr>
            </a:lvl1pPr>
          </a:lstStyle>
          <a:p>
            <a:pPr defTabSz="457154"/>
            <a:r>
              <a:rPr lang="en-US"/>
              <a:t>© National Association of State EMS Officials (NASEMSO). All rights reserved.</a:t>
            </a:r>
            <a:endParaRPr lang="en-US" dirty="0"/>
          </a:p>
        </p:txBody>
      </p:sp>
    </p:spTree>
    <p:extLst>
      <p:ext uri="{BB962C8B-B14F-4D97-AF65-F5344CB8AC3E}">
        <p14:creationId xmlns:p14="http://schemas.microsoft.com/office/powerpoint/2010/main" val="3434898689"/>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202" r:id="rId12"/>
    <p:sldLayoutId id="2147484203" r:id="rId13"/>
    <p:sldLayoutId id="2147484204" r:id="rId14"/>
  </p:sldLayoutIdLst>
  <p:hf hdr="0" dt="0"/>
  <p:txStyles>
    <p:titleStyle>
      <a:lvl1pPr algn="l" defTabSz="457154" rtl="0" eaLnBrk="1" latinLnBrk="0" hangingPunct="1">
        <a:spcBef>
          <a:spcPct val="0"/>
        </a:spcBef>
        <a:buNone/>
        <a:defRPr sz="4000" b="1" kern="1200">
          <a:solidFill>
            <a:srgbClr val="403324"/>
          </a:solidFill>
          <a:latin typeface="Arial"/>
          <a:ea typeface="+mj-ea"/>
          <a:cs typeface="Arial"/>
        </a:defRPr>
      </a:lvl1pPr>
    </p:titleStyle>
    <p:bodyStyle>
      <a:lvl1pPr marL="342866" indent="-342866" algn="l" defTabSz="457154" rtl="0" eaLnBrk="1" latinLnBrk="0" hangingPunct="1">
        <a:spcBef>
          <a:spcPct val="20000"/>
        </a:spcBef>
        <a:buFont typeface="Arial"/>
        <a:buChar char="•"/>
        <a:defRPr sz="2400" b="1" kern="1200">
          <a:solidFill>
            <a:srgbClr val="403324"/>
          </a:solidFill>
          <a:latin typeface="Arial"/>
          <a:ea typeface="+mn-ea"/>
          <a:cs typeface="Arial"/>
        </a:defRPr>
      </a:lvl1pPr>
      <a:lvl2pPr marL="742876" indent="-285721" algn="l" defTabSz="457154" rtl="0" eaLnBrk="1" latinLnBrk="0" hangingPunct="1">
        <a:spcBef>
          <a:spcPct val="20000"/>
        </a:spcBef>
        <a:buFont typeface="Arial"/>
        <a:buChar char="–"/>
        <a:defRPr sz="2400" kern="1200">
          <a:solidFill>
            <a:srgbClr val="403324"/>
          </a:solidFill>
          <a:latin typeface="Arial"/>
          <a:ea typeface="+mn-ea"/>
          <a:cs typeface="Arial"/>
        </a:defRPr>
      </a:lvl2pPr>
      <a:lvl3pPr marL="1142886" indent="-228577" algn="l" defTabSz="457154" rtl="0" eaLnBrk="1" latinLnBrk="0" hangingPunct="1">
        <a:spcBef>
          <a:spcPct val="20000"/>
        </a:spcBef>
        <a:buFont typeface="Arial"/>
        <a:buChar char="•"/>
        <a:defRPr sz="2000" kern="1200">
          <a:solidFill>
            <a:srgbClr val="403324"/>
          </a:solidFill>
          <a:latin typeface="Arial"/>
          <a:ea typeface="+mn-ea"/>
          <a:cs typeface="Arial"/>
        </a:defRPr>
      </a:lvl3pPr>
      <a:lvl4pPr marL="1600040" indent="-228577" algn="l" defTabSz="457154" rtl="0" eaLnBrk="1" latinLnBrk="0" hangingPunct="1">
        <a:spcBef>
          <a:spcPct val="20000"/>
        </a:spcBef>
        <a:buFont typeface="Arial"/>
        <a:buChar char="–"/>
        <a:defRPr sz="2000" kern="1200">
          <a:solidFill>
            <a:srgbClr val="403324"/>
          </a:solidFill>
          <a:latin typeface="Arial"/>
          <a:ea typeface="+mn-ea"/>
          <a:cs typeface="Arial"/>
        </a:defRPr>
      </a:lvl4pPr>
      <a:lvl5pPr marL="2057194" indent="-228577" algn="l" defTabSz="457154" rtl="0" eaLnBrk="1" latinLnBrk="0" hangingPunct="1">
        <a:spcBef>
          <a:spcPct val="20000"/>
        </a:spcBef>
        <a:buFont typeface="Arial"/>
        <a:buChar char="»"/>
        <a:defRPr sz="2000" kern="1200">
          <a:solidFill>
            <a:srgbClr val="403324"/>
          </a:solidFill>
          <a:latin typeface="Arial"/>
          <a:ea typeface="+mn-ea"/>
          <a:cs typeface="Arial"/>
        </a:defRPr>
      </a:lvl5pPr>
      <a:lvl6pPr marL="2514349" indent="-228577"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503" indent="-228577"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7" indent="-228577"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11" indent="-228577" algn="l" defTabSz="45715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4" rtl="0" eaLnBrk="1" latinLnBrk="0" hangingPunct="1">
        <a:defRPr sz="1900" kern="1200">
          <a:solidFill>
            <a:schemeClr val="tx1"/>
          </a:solidFill>
          <a:latin typeface="+mn-lt"/>
          <a:ea typeface="+mn-ea"/>
          <a:cs typeface="+mn-cs"/>
        </a:defRPr>
      </a:lvl1pPr>
      <a:lvl2pPr marL="457154" algn="l" defTabSz="457154" rtl="0" eaLnBrk="1" latinLnBrk="0" hangingPunct="1">
        <a:defRPr sz="1900" kern="1200">
          <a:solidFill>
            <a:schemeClr val="tx1"/>
          </a:solidFill>
          <a:latin typeface="+mn-lt"/>
          <a:ea typeface="+mn-ea"/>
          <a:cs typeface="+mn-cs"/>
        </a:defRPr>
      </a:lvl2pPr>
      <a:lvl3pPr marL="914309" algn="l" defTabSz="457154" rtl="0" eaLnBrk="1" latinLnBrk="0" hangingPunct="1">
        <a:defRPr sz="1900" kern="1200">
          <a:solidFill>
            <a:schemeClr val="tx1"/>
          </a:solidFill>
          <a:latin typeface="+mn-lt"/>
          <a:ea typeface="+mn-ea"/>
          <a:cs typeface="+mn-cs"/>
        </a:defRPr>
      </a:lvl3pPr>
      <a:lvl4pPr marL="1371463" algn="l" defTabSz="457154" rtl="0" eaLnBrk="1" latinLnBrk="0" hangingPunct="1">
        <a:defRPr sz="1900" kern="1200">
          <a:solidFill>
            <a:schemeClr val="tx1"/>
          </a:solidFill>
          <a:latin typeface="+mn-lt"/>
          <a:ea typeface="+mn-ea"/>
          <a:cs typeface="+mn-cs"/>
        </a:defRPr>
      </a:lvl4pPr>
      <a:lvl5pPr marL="1828617" algn="l" defTabSz="457154" rtl="0" eaLnBrk="1" latinLnBrk="0" hangingPunct="1">
        <a:defRPr sz="1900" kern="1200">
          <a:solidFill>
            <a:schemeClr val="tx1"/>
          </a:solidFill>
          <a:latin typeface="+mn-lt"/>
          <a:ea typeface="+mn-ea"/>
          <a:cs typeface="+mn-cs"/>
        </a:defRPr>
      </a:lvl5pPr>
      <a:lvl6pPr marL="2285771" algn="l" defTabSz="457154" rtl="0" eaLnBrk="1" latinLnBrk="0" hangingPunct="1">
        <a:defRPr sz="1900" kern="1200">
          <a:solidFill>
            <a:schemeClr val="tx1"/>
          </a:solidFill>
          <a:latin typeface="+mn-lt"/>
          <a:ea typeface="+mn-ea"/>
          <a:cs typeface="+mn-cs"/>
        </a:defRPr>
      </a:lvl6pPr>
      <a:lvl7pPr marL="2742926" algn="l" defTabSz="457154" rtl="0" eaLnBrk="1" latinLnBrk="0" hangingPunct="1">
        <a:defRPr sz="1900" kern="1200">
          <a:solidFill>
            <a:schemeClr val="tx1"/>
          </a:solidFill>
          <a:latin typeface="+mn-lt"/>
          <a:ea typeface="+mn-ea"/>
          <a:cs typeface="+mn-cs"/>
        </a:defRPr>
      </a:lvl7pPr>
      <a:lvl8pPr marL="3200080" algn="l" defTabSz="457154" rtl="0" eaLnBrk="1" latinLnBrk="0" hangingPunct="1">
        <a:defRPr sz="1900" kern="1200">
          <a:solidFill>
            <a:schemeClr val="tx1"/>
          </a:solidFill>
          <a:latin typeface="+mn-lt"/>
          <a:ea typeface="+mn-ea"/>
          <a:cs typeface="+mn-cs"/>
        </a:defRPr>
      </a:lvl8pPr>
      <a:lvl9pPr marL="3657234" algn="l" defTabSz="45715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05826" name="Group 2"/>
          <p:cNvGrpSpPr>
            <a:grpSpLocks/>
          </p:cNvGrpSpPr>
          <p:nvPr/>
        </p:nvGrpSpPr>
        <p:grpSpPr bwMode="auto">
          <a:xfrm>
            <a:off x="2" y="1428750"/>
            <a:ext cx="9142413" cy="152400"/>
            <a:chOff x="0" y="900"/>
            <a:chExt cx="5759" cy="96"/>
          </a:xfrm>
        </p:grpSpPr>
        <p:sp>
          <p:nvSpPr>
            <p:cNvPr id="205827" name="Rectangle 3"/>
            <p:cNvSpPr>
              <a:spLocks noChangeArrowheads="1"/>
            </p:cNvSpPr>
            <p:nvPr/>
          </p:nvSpPr>
          <p:spPr bwMode="ltGray">
            <a:xfrm>
              <a:off x="0" y="900"/>
              <a:ext cx="5759" cy="47"/>
            </a:xfrm>
            <a:prstGeom prst="rect">
              <a:avLst/>
            </a:prstGeom>
            <a:gradFill rotWithShape="0">
              <a:gsLst>
                <a:gs pos="0">
                  <a:schemeClr val="bg2"/>
                </a:gs>
                <a:gs pos="50000">
                  <a:schemeClr val="tx2"/>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sz="3200" b="1">
                <a:solidFill>
                  <a:srgbClr val="FFFFFF"/>
                </a:solidFill>
              </a:endParaRPr>
            </a:p>
          </p:txBody>
        </p:sp>
        <p:sp>
          <p:nvSpPr>
            <p:cNvPr id="205828" name="Rectangle 4"/>
            <p:cNvSpPr>
              <a:spLocks noChangeArrowheads="1"/>
            </p:cNvSpPr>
            <p:nvPr/>
          </p:nvSpPr>
          <p:spPr bwMode="ltGray">
            <a:xfrm>
              <a:off x="0" y="972"/>
              <a:ext cx="5759" cy="24"/>
            </a:xfrm>
            <a:prstGeom prst="rect">
              <a:avLst/>
            </a:prstGeom>
            <a:gradFill rotWithShape="0">
              <a:gsLst>
                <a:gs pos="0">
                  <a:schemeClr val="bg2"/>
                </a:gs>
                <a:gs pos="50000">
                  <a:schemeClr val="folHlink"/>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sz="3200" b="1">
                <a:solidFill>
                  <a:srgbClr val="FFFFFF"/>
                </a:solidFill>
              </a:endParaRPr>
            </a:p>
          </p:txBody>
        </p:sp>
      </p:grpSp>
      <p:sp>
        <p:nvSpPr>
          <p:cNvPr id="205829" name="Rectangle 5"/>
          <p:cNvSpPr>
            <a:spLocks noGrp="1" noChangeArrowheads="1"/>
          </p:cNvSpPr>
          <p:nvPr>
            <p:ph type="title"/>
          </p:nvPr>
        </p:nvSpPr>
        <p:spPr bwMode="auto">
          <a:xfrm>
            <a:off x="609600" y="228600"/>
            <a:ext cx="7848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p>
            <a:pPr lvl="0"/>
            <a:r>
              <a:rPr lang="en-US" altLang="en-US"/>
              <a:t>Click to edit Master title style</a:t>
            </a:r>
          </a:p>
        </p:txBody>
      </p:sp>
      <p:sp>
        <p:nvSpPr>
          <p:cNvPr id="205830" name="Rectangle 6"/>
          <p:cNvSpPr>
            <a:spLocks noGrp="1" noChangeArrowheads="1"/>
          </p:cNvSpPr>
          <p:nvPr>
            <p:ph type="body" idx="1"/>
          </p:nvPr>
        </p:nvSpPr>
        <p:spPr bwMode="auto">
          <a:xfrm>
            <a:off x="609600" y="1981200"/>
            <a:ext cx="7848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831" name="Rectangle 7"/>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defRPr sz="1400" b="0"/>
            </a:lvl1pPr>
          </a:lstStyle>
          <a:p>
            <a:pPr defTabSz="914400" eaLnBrk="0" fontAlgn="base" hangingPunct="0">
              <a:spcBef>
                <a:spcPct val="0"/>
              </a:spcBef>
              <a:spcAft>
                <a:spcPct val="0"/>
              </a:spcAft>
            </a:pPr>
            <a:fld id="{37C278E2-5919-4D25-B114-6EB9BCCC3BF4}" type="datetime1">
              <a:rPr lang="en-US" altLang="en-US" smtClean="0">
                <a:solidFill>
                  <a:srgbClr val="FFFFFF"/>
                </a:solidFill>
              </a:rPr>
              <a:t>3/18/22</a:t>
            </a:fld>
            <a:endParaRPr lang="en-US" altLang="en-US">
              <a:solidFill>
                <a:srgbClr val="FFFFFF"/>
              </a:solidFill>
            </a:endParaRPr>
          </a:p>
        </p:txBody>
      </p:sp>
      <p:sp>
        <p:nvSpPr>
          <p:cNvPr id="205832"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a:defRPr sz="1400" b="0"/>
            </a:lvl1pPr>
          </a:lstStyle>
          <a:p>
            <a:pPr defTabSz="914400" eaLnBrk="0" fontAlgn="base" hangingPunct="0">
              <a:spcBef>
                <a:spcPct val="0"/>
              </a:spcBef>
              <a:spcAft>
                <a:spcPct val="0"/>
              </a:spcAft>
            </a:pPr>
            <a:r>
              <a:rPr lang="en-US" altLang="en-US">
                <a:solidFill>
                  <a:srgbClr val="FFFFFF"/>
                </a:solidFill>
              </a:rPr>
              <a:t>© National Association of State EMS Officials (NASEMSO). All rights reserved.</a:t>
            </a:r>
          </a:p>
        </p:txBody>
      </p:sp>
      <p:sp>
        <p:nvSpPr>
          <p:cNvPr id="205833" name="Rectangle 9"/>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a:defRPr sz="1400" b="0"/>
            </a:lvl1pPr>
          </a:lstStyle>
          <a:p>
            <a:pPr defTabSz="914400" eaLnBrk="0" fontAlgn="base" hangingPunct="0">
              <a:spcBef>
                <a:spcPct val="0"/>
              </a:spcBef>
              <a:spcAft>
                <a:spcPct val="0"/>
              </a:spcAft>
            </a:pPr>
            <a:fld id="{BAFA5ECC-1A0E-44C0-9A52-B59007D35531}" type="slidenum">
              <a:rPr lang="en-US" altLang="en-US">
                <a:solidFill>
                  <a:srgbClr val="FFFFFF"/>
                </a:solidFill>
              </a:rPr>
              <a:pPr defTabSz="914400" eaLnBrk="0" fontAlgn="base" hangingPunct="0">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369377975"/>
      </p:ext>
    </p:extLst>
  </p:cSld>
  <p:clrMap bg1="dk2" tx1="lt1" bg2="dk1"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Lst>
  <p:transition>
    <p:random/>
  </p:transition>
  <p:hf hdr="0" dt="0"/>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pitchFamily="34" charset="0"/>
        </a:defRPr>
      </a:lvl2pPr>
      <a:lvl3pPr algn="ctr" rtl="0" eaLnBrk="0" fontAlgn="base" hangingPunct="0">
        <a:spcBef>
          <a:spcPct val="0"/>
        </a:spcBef>
        <a:spcAft>
          <a:spcPct val="0"/>
        </a:spcAft>
        <a:defRPr sz="4400">
          <a:solidFill>
            <a:srgbClr val="FFFF00"/>
          </a:solidFill>
          <a:latin typeface="Arial" pitchFamily="34" charset="0"/>
        </a:defRPr>
      </a:lvl3pPr>
      <a:lvl4pPr algn="ctr" rtl="0" eaLnBrk="0" fontAlgn="base" hangingPunct="0">
        <a:spcBef>
          <a:spcPct val="0"/>
        </a:spcBef>
        <a:spcAft>
          <a:spcPct val="0"/>
        </a:spcAft>
        <a:defRPr sz="4400">
          <a:solidFill>
            <a:srgbClr val="FFFF00"/>
          </a:solidFill>
          <a:latin typeface="Arial" pitchFamily="34" charset="0"/>
        </a:defRPr>
      </a:lvl4pPr>
      <a:lvl5pPr algn="ctr" rtl="0" eaLnBrk="0" fontAlgn="base" hangingPunct="0">
        <a:spcBef>
          <a:spcPct val="0"/>
        </a:spcBef>
        <a:spcAft>
          <a:spcPct val="0"/>
        </a:spcAft>
        <a:defRPr sz="4400">
          <a:solidFill>
            <a:srgbClr val="FFFF00"/>
          </a:solidFill>
          <a:latin typeface="Arial" pitchFamily="34" charset="0"/>
        </a:defRPr>
      </a:lvl5pPr>
      <a:lvl6pPr marL="457200" algn="ctr" rtl="0" eaLnBrk="0" fontAlgn="base" hangingPunct="0">
        <a:spcBef>
          <a:spcPct val="0"/>
        </a:spcBef>
        <a:spcAft>
          <a:spcPct val="0"/>
        </a:spcAft>
        <a:defRPr sz="4400">
          <a:solidFill>
            <a:srgbClr val="FFFF00"/>
          </a:solidFill>
          <a:latin typeface="Arial" pitchFamily="34" charset="0"/>
        </a:defRPr>
      </a:lvl6pPr>
      <a:lvl7pPr marL="914400" algn="ctr" rtl="0" eaLnBrk="0" fontAlgn="base" hangingPunct="0">
        <a:spcBef>
          <a:spcPct val="0"/>
        </a:spcBef>
        <a:spcAft>
          <a:spcPct val="0"/>
        </a:spcAft>
        <a:defRPr sz="4400">
          <a:solidFill>
            <a:srgbClr val="FFFF00"/>
          </a:solidFill>
          <a:latin typeface="Arial" pitchFamily="34" charset="0"/>
        </a:defRPr>
      </a:lvl7pPr>
      <a:lvl8pPr marL="1371600" algn="ctr" rtl="0" eaLnBrk="0" fontAlgn="base" hangingPunct="0">
        <a:spcBef>
          <a:spcPct val="0"/>
        </a:spcBef>
        <a:spcAft>
          <a:spcPct val="0"/>
        </a:spcAft>
        <a:defRPr sz="4400">
          <a:solidFill>
            <a:srgbClr val="FFFF00"/>
          </a:solidFill>
          <a:latin typeface="Arial" pitchFamily="34" charset="0"/>
        </a:defRPr>
      </a:lvl8pPr>
      <a:lvl9pPr marL="1828800" algn="ctr" rtl="0" eaLnBrk="0" fontAlgn="base" hangingPunct="0">
        <a:spcBef>
          <a:spcPct val="0"/>
        </a:spcBef>
        <a:spcAft>
          <a:spcPct val="0"/>
        </a:spcAft>
        <a:defRPr sz="4400">
          <a:solidFill>
            <a:srgbClr val="FFFF00"/>
          </a:solidFill>
          <a:latin typeface="Arial" pitchFamily="34" charset="0"/>
        </a:defRPr>
      </a:lvl9pPr>
    </p:titleStyle>
    <p:bodyStyle>
      <a:lvl1pPr marL="342900" indent="-342900" algn="l" rtl="0" eaLnBrk="0" fontAlgn="base" hangingPunct="0">
        <a:spcBef>
          <a:spcPct val="20000"/>
        </a:spcBef>
        <a:spcAft>
          <a:spcPct val="0"/>
        </a:spcAft>
        <a:buClr>
          <a:schemeClr val="tx2"/>
        </a:buClr>
        <a:buSzPct val="75000"/>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SzPct val="80000"/>
        <a:buFont typeface="Monotype Sort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46082" name="Group 2"/>
          <p:cNvGrpSpPr>
            <a:grpSpLocks/>
          </p:cNvGrpSpPr>
          <p:nvPr/>
        </p:nvGrpSpPr>
        <p:grpSpPr bwMode="auto">
          <a:xfrm>
            <a:off x="2" y="1428750"/>
            <a:ext cx="9142413" cy="152400"/>
            <a:chOff x="0" y="900"/>
            <a:chExt cx="5759" cy="96"/>
          </a:xfrm>
        </p:grpSpPr>
        <p:sp>
          <p:nvSpPr>
            <p:cNvPr id="46083" name="Rectangle 3"/>
            <p:cNvSpPr>
              <a:spLocks noChangeArrowheads="1"/>
            </p:cNvSpPr>
            <p:nvPr/>
          </p:nvSpPr>
          <p:spPr bwMode="ltGray">
            <a:xfrm>
              <a:off x="0" y="900"/>
              <a:ext cx="5759" cy="47"/>
            </a:xfrm>
            <a:prstGeom prst="rect">
              <a:avLst/>
            </a:prstGeom>
            <a:gradFill rotWithShape="0">
              <a:gsLst>
                <a:gs pos="0">
                  <a:schemeClr val="bg2"/>
                </a:gs>
                <a:gs pos="50000">
                  <a:schemeClr val="tx2"/>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FFFFFF"/>
                </a:solidFill>
              </a:endParaRPr>
            </a:p>
          </p:txBody>
        </p:sp>
        <p:sp>
          <p:nvSpPr>
            <p:cNvPr id="46084" name="Rectangle 4"/>
            <p:cNvSpPr>
              <a:spLocks noChangeArrowheads="1"/>
            </p:cNvSpPr>
            <p:nvPr/>
          </p:nvSpPr>
          <p:spPr bwMode="ltGray">
            <a:xfrm>
              <a:off x="0" y="972"/>
              <a:ext cx="5759" cy="24"/>
            </a:xfrm>
            <a:prstGeom prst="rect">
              <a:avLst/>
            </a:prstGeom>
            <a:gradFill rotWithShape="0">
              <a:gsLst>
                <a:gs pos="0">
                  <a:schemeClr val="bg2"/>
                </a:gs>
                <a:gs pos="50000">
                  <a:schemeClr val="folHlink"/>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FFFFFF"/>
                </a:solidFill>
              </a:endParaRPr>
            </a:p>
          </p:txBody>
        </p:sp>
      </p:grpSp>
      <p:sp>
        <p:nvSpPr>
          <p:cNvPr id="46085" name="Rectangle 5"/>
          <p:cNvSpPr>
            <a:spLocks noGrp="1" noChangeArrowheads="1"/>
          </p:cNvSpPr>
          <p:nvPr>
            <p:ph type="title"/>
          </p:nvPr>
        </p:nvSpPr>
        <p:spPr bwMode="auto">
          <a:xfrm>
            <a:off x="609600" y="228600"/>
            <a:ext cx="7848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p>
            <a:pPr lvl="0"/>
            <a:r>
              <a:rPr lang="en-US" altLang="en-US"/>
              <a:t>Click to edit Master title style</a:t>
            </a:r>
          </a:p>
        </p:txBody>
      </p:sp>
      <p:sp>
        <p:nvSpPr>
          <p:cNvPr id="46086" name="Rectangle 6"/>
          <p:cNvSpPr>
            <a:spLocks noGrp="1" noChangeArrowheads="1"/>
          </p:cNvSpPr>
          <p:nvPr>
            <p:ph type="body" idx="1"/>
          </p:nvPr>
        </p:nvSpPr>
        <p:spPr bwMode="auto">
          <a:xfrm>
            <a:off x="609600" y="1981200"/>
            <a:ext cx="7848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6087" name="Rectangle 7"/>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defRPr sz="1400"/>
            </a:lvl1pPr>
          </a:lstStyle>
          <a:p>
            <a:pPr defTabSz="914400" eaLnBrk="0" fontAlgn="base" hangingPunct="0">
              <a:spcBef>
                <a:spcPct val="0"/>
              </a:spcBef>
              <a:spcAft>
                <a:spcPct val="0"/>
              </a:spcAft>
            </a:pPr>
            <a:fld id="{1E42A2A2-2B55-4689-B342-0938CACC851E}" type="datetime1">
              <a:rPr lang="en-US" altLang="en-US" smtClean="0">
                <a:solidFill>
                  <a:srgbClr val="FFFFFF"/>
                </a:solidFill>
              </a:rPr>
              <a:t>3/18/22</a:t>
            </a:fld>
            <a:endParaRPr lang="en-US" altLang="en-US">
              <a:solidFill>
                <a:srgbClr val="FFFFFF"/>
              </a:solidFill>
            </a:endParaRPr>
          </a:p>
        </p:txBody>
      </p:sp>
      <p:sp>
        <p:nvSpPr>
          <p:cNvPr id="46088"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a:defRPr sz="1400"/>
            </a:lvl1pPr>
          </a:lstStyle>
          <a:p>
            <a:pPr defTabSz="914400" eaLnBrk="0" fontAlgn="base" hangingPunct="0">
              <a:spcBef>
                <a:spcPct val="0"/>
              </a:spcBef>
              <a:spcAft>
                <a:spcPct val="0"/>
              </a:spcAft>
            </a:pPr>
            <a:r>
              <a:rPr lang="en-US" altLang="en-US">
                <a:solidFill>
                  <a:srgbClr val="FFFFFF"/>
                </a:solidFill>
              </a:rPr>
              <a:t>© National Association of State EMS Officials (NASEMSO). All rights reserved.</a:t>
            </a:r>
          </a:p>
        </p:txBody>
      </p:sp>
      <p:sp>
        <p:nvSpPr>
          <p:cNvPr id="46089" name="Rectangle 9"/>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a:defRPr sz="1400"/>
            </a:lvl1pPr>
          </a:lstStyle>
          <a:p>
            <a:pPr defTabSz="914400" eaLnBrk="0" fontAlgn="base" hangingPunct="0">
              <a:spcBef>
                <a:spcPct val="0"/>
              </a:spcBef>
              <a:spcAft>
                <a:spcPct val="0"/>
              </a:spcAft>
            </a:pPr>
            <a:fld id="{69A986FD-364E-43E9-A296-5CF395E4FDF6}" type="slidenum">
              <a:rPr lang="en-US" altLang="en-US">
                <a:solidFill>
                  <a:srgbClr val="FFFFFF"/>
                </a:solidFill>
              </a:rPr>
              <a:pPr defTabSz="914400" eaLnBrk="0" fontAlgn="base" hangingPunct="0">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1588367056"/>
      </p:ext>
    </p:extLst>
  </p:cSld>
  <p:clrMap bg1="dk2" tx1="lt1" bg2="dk1" tx2="lt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Lst>
  <p:transition>
    <p:random/>
  </p:transition>
  <p:hf hdr="0" dt="0"/>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charset="0"/>
        </a:defRPr>
      </a:lvl2pPr>
      <a:lvl3pPr algn="ctr" rtl="0" eaLnBrk="0" fontAlgn="base" hangingPunct="0">
        <a:spcBef>
          <a:spcPct val="0"/>
        </a:spcBef>
        <a:spcAft>
          <a:spcPct val="0"/>
        </a:spcAft>
        <a:defRPr sz="4400">
          <a:solidFill>
            <a:srgbClr val="FFFF00"/>
          </a:solidFill>
          <a:latin typeface="Arial" charset="0"/>
        </a:defRPr>
      </a:lvl3pPr>
      <a:lvl4pPr algn="ctr" rtl="0" eaLnBrk="0" fontAlgn="base" hangingPunct="0">
        <a:spcBef>
          <a:spcPct val="0"/>
        </a:spcBef>
        <a:spcAft>
          <a:spcPct val="0"/>
        </a:spcAft>
        <a:defRPr sz="4400">
          <a:solidFill>
            <a:srgbClr val="FFFF00"/>
          </a:solidFill>
          <a:latin typeface="Arial" charset="0"/>
        </a:defRPr>
      </a:lvl4pPr>
      <a:lvl5pPr algn="ctr" rtl="0" eaLnBrk="0" fontAlgn="base" hangingPunct="0">
        <a:spcBef>
          <a:spcPct val="0"/>
        </a:spcBef>
        <a:spcAft>
          <a:spcPct val="0"/>
        </a:spcAft>
        <a:defRPr sz="4400">
          <a:solidFill>
            <a:srgbClr val="FFFF00"/>
          </a:solidFill>
          <a:latin typeface="Arial" charset="0"/>
        </a:defRPr>
      </a:lvl5pPr>
      <a:lvl6pPr marL="457200" algn="ctr" rtl="0" eaLnBrk="0" fontAlgn="base" hangingPunct="0">
        <a:spcBef>
          <a:spcPct val="0"/>
        </a:spcBef>
        <a:spcAft>
          <a:spcPct val="0"/>
        </a:spcAft>
        <a:defRPr sz="4400">
          <a:solidFill>
            <a:srgbClr val="FFFF00"/>
          </a:solidFill>
          <a:latin typeface="Arial" charset="0"/>
        </a:defRPr>
      </a:lvl6pPr>
      <a:lvl7pPr marL="914400" algn="ctr" rtl="0" eaLnBrk="0" fontAlgn="base" hangingPunct="0">
        <a:spcBef>
          <a:spcPct val="0"/>
        </a:spcBef>
        <a:spcAft>
          <a:spcPct val="0"/>
        </a:spcAft>
        <a:defRPr sz="4400">
          <a:solidFill>
            <a:srgbClr val="FFFF00"/>
          </a:solidFill>
          <a:latin typeface="Arial" charset="0"/>
        </a:defRPr>
      </a:lvl7pPr>
      <a:lvl8pPr marL="1371600" algn="ctr" rtl="0" eaLnBrk="0" fontAlgn="base" hangingPunct="0">
        <a:spcBef>
          <a:spcPct val="0"/>
        </a:spcBef>
        <a:spcAft>
          <a:spcPct val="0"/>
        </a:spcAft>
        <a:defRPr sz="4400">
          <a:solidFill>
            <a:srgbClr val="FFFF00"/>
          </a:solidFill>
          <a:latin typeface="Arial" charset="0"/>
        </a:defRPr>
      </a:lvl8pPr>
      <a:lvl9pPr marL="1828800" algn="ctr" rtl="0" eaLnBrk="0" fontAlgn="base" hangingPunct="0">
        <a:spcBef>
          <a:spcPct val="0"/>
        </a:spcBef>
        <a:spcAft>
          <a:spcPct val="0"/>
        </a:spcAft>
        <a:defRPr sz="4400">
          <a:solidFill>
            <a:srgbClr val="FFFF00"/>
          </a:solidFill>
          <a:latin typeface="Arial" charset="0"/>
        </a:defRPr>
      </a:lvl9pPr>
    </p:titleStyle>
    <p:bodyStyle>
      <a:lvl1pPr marL="342900" indent="-342900" algn="l" rtl="0" eaLnBrk="0" fontAlgn="base" hangingPunct="0">
        <a:spcBef>
          <a:spcPct val="20000"/>
        </a:spcBef>
        <a:spcAft>
          <a:spcPct val="0"/>
        </a:spcAft>
        <a:buClr>
          <a:schemeClr val="tx2"/>
        </a:buClr>
        <a:buSzPct val="75000"/>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SzPct val="80000"/>
        <a:buFont typeface="Monotype Sort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2" y="1428750"/>
            <a:ext cx="9142413" cy="152400"/>
            <a:chOff x="0" y="900"/>
            <a:chExt cx="5759" cy="96"/>
          </a:xfrm>
        </p:grpSpPr>
        <p:sp>
          <p:nvSpPr>
            <p:cNvPr id="46083" name="Rectangle 3"/>
            <p:cNvSpPr>
              <a:spLocks noChangeArrowheads="1"/>
            </p:cNvSpPr>
            <p:nvPr/>
          </p:nvSpPr>
          <p:spPr bwMode="ltGray">
            <a:xfrm>
              <a:off x="0" y="900"/>
              <a:ext cx="5759" cy="47"/>
            </a:xfrm>
            <a:prstGeom prst="rect">
              <a:avLst/>
            </a:prstGeom>
            <a:gradFill rotWithShape="0">
              <a:gsLst>
                <a:gs pos="0">
                  <a:schemeClr val="bg2"/>
                </a:gs>
                <a:gs pos="50000">
                  <a:schemeClr val="tx2"/>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defRPr/>
              </a:pPr>
              <a:endParaRPr lang="en-US">
                <a:solidFill>
                  <a:srgbClr val="FFFFFF"/>
                </a:solidFill>
              </a:endParaRPr>
            </a:p>
          </p:txBody>
        </p:sp>
        <p:sp>
          <p:nvSpPr>
            <p:cNvPr id="46084" name="Rectangle 4"/>
            <p:cNvSpPr>
              <a:spLocks noChangeArrowheads="1"/>
            </p:cNvSpPr>
            <p:nvPr/>
          </p:nvSpPr>
          <p:spPr bwMode="ltGray">
            <a:xfrm>
              <a:off x="0" y="972"/>
              <a:ext cx="5759" cy="24"/>
            </a:xfrm>
            <a:prstGeom prst="rect">
              <a:avLst/>
            </a:prstGeom>
            <a:gradFill rotWithShape="0">
              <a:gsLst>
                <a:gs pos="0">
                  <a:schemeClr val="bg2"/>
                </a:gs>
                <a:gs pos="50000">
                  <a:schemeClr val="folHlink"/>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defRPr/>
              </a:pPr>
              <a:endParaRPr lang="en-US">
                <a:solidFill>
                  <a:srgbClr val="FFFFFF"/>
                </a:solidFill>
              </a:endParaRPr>
            </a:p>
          </p:txBody>
        </p:sp>
      </p:grpSp>
      <p:sp>
        <p:nvSpPr>
          <p:cNvPr id="2051" name="Rectangle 5"/>
          <p:cNvSpPr>
            <a:spLocks noGrp="1" noChangeArrowheads="1"/>
          </p:cNvSpPr>
          <p:nvPr>
            <p:ph type="title"/>
          </p:nvPr>
        </p:nvSpPr>
        <p:spPr bwMode="auto">
          <a:xfrm>
            <a:off x="609600" y="228600"/>
            <a:ext cx="7848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p>
            <a:pPr lvl="0"/>
            <a:r>
              <a:rPr lang="en-US" altLang="en-US"/>
              <a:t>Click to edit Master title style</a:t>
            </a:r>
          </a:p>
        </p:txBody>
      </p:sp>
      <p:sp>
        <p:nvSpPr>
          <p:cNvPr id="2052" name="Rectangle 6"/>
          <p:cNvSpPr>
            <a:spLocks noGrp="1" noChangeArrowheads="1"/>
          </p:cNvSpPr>
          <p:nvPr>
            <p:ph type="body" idx="1"/>
          </p:nvPr>
        </p:nvSpPr>
        <p:spPr bwMode="auto">
          <a:xfrm>
            <a:off x="609600" y="1981200"/>
            <a:ext cx="7848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6087" name="Rectangle 7"/>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defRPr sz="1400" smtClean="0"/>
            </a:lvl1pPr>
          </a:lstStyle>
          <a:p>
            <a:pPr defTabSz="914400" eaLnBrk="0" fontAlgn="base" hangingPunct="0">
              <a:spcBef>
                <a:spcPct val="0"/>
              </a:spcBef>
              <a:spcAft>
                <a:spcPct val="0"/>
              </a:spcAft>
              <a:defRPr/>
            </a:pPr>
            <a:fld id="{2DB1DAD8-1E85-4B20-A912-9E16F9A208FE}" type="datetime1">
              <a:rPr lang="en-US" altLang="en-US" smtClean="0">
                <a:solidFill>
                  <a:srgbClr val="FFFFFF"/>
                </a:solidFill>
              </a:rPr>
              <a:t>3/18/22</a:t>
            </a:fld>
            <a:endParaRPr lang="en-US" altLang="en-US">
              <a:solidFill>
                <a:srgbClr val="FFFFFF"/>
              </a:solidFill>
            </a:endParaRPr>
          </a:p>
        </p:txBody>
      </p:sp>
      <p:sp>
        <p:nvSpPr>
          <p:cNvPr id="46088"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a:defRPr sz="1400" smtClean="0"/>
            </a:lvl1pPr>
          </a:lstStyle>
          <a:p>
            <a:pPr defTabSz="914400" eaLnBrk="0" fontAlgn="base" hangingPunct="0">
              <a:spcBef>
                <a:spcPct val="0"/>
              </a:spcBef>
              <a:spcAft>
                <a:spcPct val="0"/>
              </a:spcAft>
              <a:defRPr/>
            </a:pPr>
            <a:r>
              <a:rPr lang="en-US" altLang="en-US">
                <a:solidFill>
                  <a:srgbClr val="FFFFFF"/>
                </a:solidFill>
              </a:rPr>
              <a:t>© National Association of State EMS Officials (NASEMSO). All rights reserved.</a:t>
            </a:r>
          </a:p>
        </p:txBody>
      </p:sp>
      <p:sp>
        <p:nvSpPr>
          <p:cNvPr id="46089" name="Rectangle 9"/>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a:defRPr sz="1400" smtClean="0"/>
            </a:lvl1pPr>
          </a:lstStyle>
          <a:p>
            <a:pPr defTabSz="914400" eaLnBrk="0" fontAlgn="base" hangingPunct="0">
              <a:spcBef>
                <a:spcPct val="0"/>
              </a:spcBef>
              <a:spcAft>
                <a:spcPct val="0"/>
              </a:spcAft>
              <a:defRPr/>
            </a:pPr>
            <a:fld id="{B257F4ED-B08B-4CFE-95D1-D5852C6A4D57}" type="slidenum">
              <a:rPr lang="en-US" altLang="en-US">
                <a:solidFill>
                  <a:srgbClr val="FFFFFF"/>
                </a:solidFill>
              </a:rPr>
              <a:pPr defTabSz="914400" eaLnBrk="0" fontAlgn="base" hangingPunct="0">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1320283117"/>
      </p:ext>
    </p:extLst>
  </p:cSld>
  <p:clrMap bg1="dk2" tx1="lt1" bg2="dk1" tx2="lt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Lst>
  <p:transition>
    <p:random/>
  </p:transition>
  <p:hf hdr="0" dt="0"/>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charset="0"/>
        </a:defRPr>
      </a:lvl2pPr>
      <a:lvl3pPr algn="ctr" rtl="0" eaLnBrk="0" fontAlgn="base" hangingPunct="0">
        <a:spcBef>
          <a:spcPct val="0"/>
        </a:spcBef>
        <a:spcAft>
          <a:spcPct val="0"/>
        </a:spcAft>
        <a:defRPr sz="4400">
          <a:solidFill>
            <a:srgbClr val="FFFF00"/>
          </a:solidFill>
          <a:latin typeface="Arial" charset="0"/>
        </a:defRPr>
      </a:lvl3pPr>
      <a:lvl4pPr algn="ctr" rtl="0" eaLnBrk="0" fontAlgn="base" hangingPunct="0">
        <a:spcBef>
          <a:spcPct val="0"/>
        </a:spcBef>
        <a:spcAft>
          <a:spcPct val="0"/>
        </a:spcAft>
        <a:defRPr sz="4400">
          <a:solidFill>
            <a:srgbClr val="FFFF00"/>
          </a:solidFill>
          <a:latin typeface="Arial" charset="0"/>
        </a:defRPr>
      </a:lvl4pPr>
      <a:lvl5pPr algn="ctr" rtl="0" eaLnBrk="0" fontAlgn="base" hangingPunct="0">
        <a:spcBef>
          <a:spcPct val="0"/>
        </a:spcBef>
        <a:spcAft>
          <a:spcPct val="0"/>
        </a:spcAft>
        <a:defRPr sz="4400">
          <a:solidFill>
            <a:srgbClr val="FFFF00"/>
          </a:solidFill>
          <a:latin typeface="Arial" charset="0"/>
        </a:defRPr>
      </a:lvl5pPr>
      <a:lvl6pPr marL="457200" algn="ctr" rtl="0" eaLnBrk="0" fontAlgn="base" hangingPunct="0">
        <a:spcBef>
          <a:spcPct val="0"/>
        </a:spcBef>
        <a:spcAft>
          <a:spcPct val="0"/>
        </a:spcAft>
        <a:defRPr sz="4400">
          <a:solidFill>
            <a:srgbClr val="FFFF00"/>
          </a:solidFill>
          <a:latin typeface="Arial" charset="0"/>
        </a:defRPr>
      </a:lvl6pPr>
      <a:lvl7pPr marL="914400" algn="ctr" rtl="0" eaLnBrk="0" fontAlgn="base" hangingPunct="0">
        <a:spcBef>
          <a:spcPct val="0"/>
        </a:spcBef>
        <a:spcAft>
          <a:spcPct val="0"/>
        </a:spcAft>
        <a:defRPr sz="4400">
          <a:solidFill>
            <a:srgbClr val="FFFF00"/>
          </a:solidFill>
          <a:latin typeface="Arial" charset="0"/>
        </a:defRPr>
      </a:lvl7pPr>
      <a:lvl8pPr marL="1371600" algn="ctr" rtl="0" eaLnBrk="0" fontAlgn="base" hangingPunct="0">
        <a:spcBef>
          <a:spcPct val="0"/>
        </a:spcBef>
        <a:spcAft>
          <a:spcPct val="0"/>
        </a:spcAft>
        <a:defRPr sz="4400">
          <a:solidFill>
            <a:srgbClr val="FFFF00"/>
          </a:solidFill>
          <a:latin typeface="Arial" charset="0"/>
        </a:defRPr>
      </a:lvl8pPr>
      <a:lvl9pPr marL="1828800" algn="ctr" rtl="0" eaLnBrk="0" fontAlgn="base" hangingPunct="0">
        <a:spcBef>
          <a:spcPct val="0"/>
        </a:spcBef>
        <a:spcAft>
          <a:spcPct val="0"/>
        </a:spcAft>
        <a:defRPr sz="4400">
          <a:solidFill>
            <a:srgbClr val="FFFF00"/>
          </a:solidFill>
          <a:latin typeface="Arial" charset="0"/>
        </a:defRPr>
      </a:lvl9pPr>
    </p:titleStyle>
    <p:bodyStyle>
      <a:lvl1pPr marL="342900" indent="-342900" algn="l" rtl="0" eaLnBrk="0" fontAlgn="base" hangingPunct="0">
        <a:spcBef>
          <a:spcPct val="20000"/>
        </a:spcBef>
        <a:spcAft>
          <a:spcPct val="0"/>
        </a:spcAft>
        <a:buClr>
          <a:schemeClr val="tx2"/>
        </a:buClr>
        <a:buSzPct val="75000"/>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SzPct val="80000"/>
        <a:buFont typeface="Monotype Sort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2" y="1428750"/>
            <a:ext cx="9142413" cy="152400"/>
            <a:chOff x="0" y="900"/>
            <a:chExt cx="5759" cy="96"/>
          </a:xfrm>
        </p:grpSpPr>
        <p:sp>
          <p:nvSpPr>
            <p:cNvPr id="118787" name="Rectangle 3"/>
            <p:cNvSpPr>
              <a:spLocks noChangeArrowheads="1"/>
            </p:cNvSpPr>
            <p:nvPr/>
          </p:nvSpPr>
          <p:spPr bwMode="ltGray">
            <a:xfrm>
              <a:off x="0" y="900"/>
              <a:ext cx="5759" cy="47"/>
            </a:xfrm>
            <a:prstGeom prst="rect">
              <a:avLst/>
            </a:prstGeom>
            <a:gradFill rotWithShape="0">
              <a:gsLst>
                <a:gs pos="0">
                  <a:schemeClr val="bg2"/>
                </a:gs>
                <a:gs pos="50000">
                  <a:schemeClr val="tx2"/>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sz="2400">
                <a:solidFill>
                  <a:srgbClr val="FFFFFF"/>
                </a:solidFill>
                <a:latin typeface="Times"/>
              </a:endParaRPr>
            </a:p>
          </p:txBody>
        </p:sp>
        <p:sp>
          <p:nvSpPr>
            <p:cNvPr id="118788" name="Rectangle 4"/>
            <p:cNvSpPr>
              <a:spLocks noChangeArrowheads="1"/>
            </p:cNvSpPr>
            <p:nvPr/>
          </p:nvSpPr>
          <p:spPr bwMode="ltGray">
            <a:xfrm>
              <a:off x="0" y="972"/>
              <a:ext cx="5759" cy="24"/>
            </a:xfrm>
            <a:prstGeom prst="rect">
              <a:avLst/>
            </a:prstGeom>
            <a:gradFill rotWithShape="0">
              <a:gsLst>
                <a:gs pos="0">
                  <a:schemeClr val="bg2"/>
                </a:gs>
                <a:gs pos="50000">
                  <a:schemeClr val="folHlink"/>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sz="2400">
                <a:solidFill>
                  <a:srgbClr val="FFFFFF"/>
                </a:solidFill>
                <a:latin typeface="Times"/>
              </a:endParaRPr>
            </a:p>
          </p:txBody>
        </p:sp>
      </p:grpSp>
      <p:sp>
        <p:nvSpPr>
          <p:cNvPr id="2051" name="Rectangle 5"/>
          <p:cNvSpPr>
            <a:spLocks noGrp="1" noChangeArrowheads="1"/>
          </p:cNvSpPr>
          <p:nvPr>
            <p:ph type="title"/>
          </p:nvPr>
        </p:nvSpPr>
        <p:spPr bwMode="auto">
          <a:xfrm>
            <a:off x="609600" y="228600"/>
            <a:ext cx="7848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p>
            <a:pPr lvl="0"/>
            <a:r>
              <a:rPr lang="en-US" altLang="en-US"/>
              <a:t>Click to edit Master title style</a:t>
            </a:r>
          </a:p>
        </p:txBody>
      </p:sp>
      <p:sp>
        <p:nvSpPr>
          <p:cNvPr id="2052" name="Rectangle 6"/>
          <p:cNvSpPr>
            <a:spLocks noGrp="1" noChangeArrowheads="1"/>
          </p:cNvSpPr>
          <p:nvPr>
            <p:ph type="body" idx="1"/>
          </p:nvPr>
        </p:nvSpPr>
        <p:spPr bwMode="auto">
          <a:xfrm>
            <a:off x="609600" y="1981200"/>
            <a:ext cx="7848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8791" name="Rectangle 7"/>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eaLnBrk="0" hangingPunct="0">
              <a:defRPr sz="1400" smtClean="0">
                <a:latin typeface="+mn-lt"/>
              </a:defRPr>
            </a:lvl1pPr>
          </a:lstStyle>
          <a:p>
            <a:pPr defTabSz="914400" fontAlgn="base">
              <a:spcBef>
                <a:spcPct val="0"/>
              </a:spcBef>
              <a:spcAft>
                <a:spcPct val="0"/>
              </a:spcAft>
              <a:defRPr/>
            </a:pPr>
            <a:fld id="{FF89D842-6A7E-4C1D-B901-2779E4308B4C}" type="datetime1">
              <a:rPr lang="en-US" altLang="en-US" smtClean="0">
                <a:solidFill>
                  <a:srgbClr val="FFFFFF"/>
                </a:solidFill>
              </a:rPr>
              <a:t>3/18/22</a:t>
            </a:fld>
            <a:endParaRPr lang="en-US" altLang="en-US">
              <a:solidFill>
                <a:srgbClr val="FFFFFF"/>
              </a:solidFill>
            </a:endParaRPr>
          </a:p>
        </p:txBody>
      </p:sp>
      <p:sp>
        <p:nvSpPr>
          <p:cNvPr id="118792"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eaLnBrk="0" hangingPunct="0">
              <a:defRPr sz="1400" smtClean="0">
                <a:latin typeface="+mn-lt"/>
              </a:defRPr>
            </a:lvl1pPr>
          </a:lstStyle>
          <a:p>
            <a:pPr defTabSz="914400" fontAlgn="base">
              <a:spcBef>
                <a:spcPct val="0"/>
              </a:spcBef>
              <a:spcAft>
                <a:spcPct val="0"/>
              </a:spcAft>
              <a:defRPr/>
            </a:pPr>
            <a:r>
              <a:rPr lang="en-US" altLang="en-US">
                <a:solidFill>
                  <a:srgbClr val="FFFFFF"/>
                </a:solidFill>
              </a:rPr>
              <a:t>© National Association of State EMS Officials (NASEMSO). All rights reserved.</a:t>
            </a:r>
          </a:p>
        </p:txBody>
      </p:sp>
      <p:sp>
        <p:nvSpPr>
          <p:cNvPr id="118793" name="Rectangle 9"/>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eaLnBrk="0" hangingPunct="0">
              <a:defRPr sz="1400" smtClean="0">
                <a:latin typeface="+mn-lt"/>
              </a:defRPr>
            </a:lvl1pPr>
          </a:lstStyle>
          <a:p>
            <a:pPr defTabSz="914400" fontAlgn="base">
              <a:spcBef>
                <a:spcPct val="0"/>
              </a:spcBef>
              <a:spcAft>
                <a:spcPct val="0"/>
              </a:spcAft>
              <a:defRPr/>
            </a:pPr>
            <a:fld id="{F9280B0A-607B-467D-84C8-E8FB176996F7}" type="slidenum">
              <a:rPr lang="en-US" altLang="en-US">
                <a:solidFill>
                  <a:srgbClr val="FFFFFF"/>
                </a:solidFill>
              </a:rPr>
              <a:pPr defTabSz="914400"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789184081"/>
      </p:ext>
    </p:extLst>
  </p:cSld>
  <p:clrMap bg1="dk2" tx1="lt1" bg2="dk1"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1" r:id="rId13"/>
    <p:sldLayoutId id="2147483962" r:id="rId14"/>
    <p:sldLayoutId id="2147483963" r:id="rId15"/>
    <p:sldLayoutId id="2147483964" r:id="rId16"/>
    <p:sldLayoutId id="2147483965" r:id="rId17"/>
  </p:sldLayoutIdLst>
  <p:transition>
    <p:random/>
  </p:transition>
  <p:hf hdr="0" dt="0"/>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pitchFamily="34" charset="0"/>
        </a:defRPr>
      </a:lvl2pPr>
      <a:lvl3pPr algn="ctr" rtl="0" eaLnBrk="0" fontAlgn="base" hangingPunct="0">
        <a:spcBef>
          <a:spcPct val="0"/>
        </a:spcBef>
        <a:spcAft>
          <a:spcPct val="0"/>
        </a:spcAft>
        <a:defRPr sz="4400">
          <a:solidFill>
            <a:srgbClr val="FFFF00"/>
          </a:solidFill>
          <a:latin typeface="Arial" pitchFamily="34" charset="0"/>
        </a:defRPr>
      </a:lvl3pPr>
      <a:lvl4pPr algn="ctr" rtl="0" eaLnBrk="0" fontAlgn="base" hangingPunct="0">
        <a:spcBef>
          <a:spcPct val="0"/>
        </a:spcBef>
        <a:spcAft>
          <a:spcPct val="0"/>
        </a:spcAft>
        <a:defRPr sz="4400">
          <a:solidFill>
            <a:srgbClr val="FFFF00"/>
          </a:solidFill>
          <a:latin typeface="Arial" pitchFamily="34" charset="0"/>
        </a:defRPr>
      </a:lvl4pPr>
      <a:lvl5pPr algn="ctr" rtl="0" eaLnBrk="0" fontAlgn="base" hangingPunct="0">
        <a:spcBef>
          <a:spcPct val="0"/>
        </a:spcBef>
        <a:spcAft>
          <a:spcPct val="0"/>
        </a:spcAft>
        <a:defRPr sz="4400">
          <a:solidFill>
            <a:srgbClr val="FFFF00"/>
          </a:solidFill>
          <a:latin typeface="Arial" pitchFamily="34" charset="0"/>
        </a:defRPr>
      </a:lvl5pPr>
      <a:lvl6pPr marL="457200" algn="ctr" rtl="0" eaLnBrk="0" fontAlgn="base" hangingPunct="0">
        <a:spcBef>
          <a:spcPct val="0"/>
        </a:spcBef>
        <a:spcAft>
          <a:spcPct val="0"/>
        </a:spcAft>
        <a:defRPr sz="4400">
          <a:solidFill>
            <a:srgbClr val="FFFF00"/>
          </a:solidFill>
          <a:latin typeface="Arial" pitchFamily="34" charset="0"/>
        </a:defRPr>
      </a:lvl6pPr>
      <a:lvl7pPr marL="914400" algn="ctr" rtl="0" eaLnBrk="0" fontAlgn="base" hangingPunct="0">
        <a:spcBef>
          <a:spcPct val="0"/>
        </a:spcBef>
        <a:spcAft>
          <a:spcPct val="0"/>
        </a:spcAft>
        <a:defRPr sz="4400">
          <a:solidFill>
            <a:srgbClr val="FFFF00"/>
          </a:solidFill>
          <a:latin typeface="Arial" pitchFamily="34" charset="0"/>
        </a:defRPr>
      </a:lvl7pPr>
      <a:lvl8pPr marL="1371600" algn="ctr" rtl="0" eaLnBrk="0" fontAlgn="base" hangingPunct="0">
        <a:spcBef>
          <a:spcPct val="0"/>
        </a:spcBef>
        <a:spcAft>
          <a:spcPct val="0"/>
        </a:spcAft>
        <a:defRPr sz="4400">
          <a:solidFill>
            <a:srgbClr val="FFFF00"/>
          </a:solidFill>
          <a:latin typeface="Arial" pitchFamily="34" charset="0"/>
        </a:defRPr>
      </a:lvl8pPr>
      <a:lvl9pPr marL="1828800" algn="ctr" rtl="0" eaLnBrk="0" fontAlgn="base" hangingPunct="0">
        <a:spcBef>
          <a:spcPct val="0"/>
        </a:spcBef>
        <a:spcAft>
          <a:spcPct val="0"/>
        </a:spcAft>
        <a:defRPr sz="4400">
          <a:solidFill>
            <a:srgbClr val="FFFF00"/>
          </a:solidFill>
          <a:latin typeface="Arial" pitchFamily="34" charset="0"/>
        </a:defRPr>
      </a:lvl9pPr>
    </p:titleStyle>
    <p:bodyStyle>
      <a:lvl1pPr marL="342900" indent="-342900" algn="l" rtl="0" eaLnBrk="0" fontAlgn="base" hangingPunct="0">
        <a:spcBef>
          <a:spcPct val="20000"/>
        </a:spcBef>
        <a:spcAft>
          <a:spcPct val="0"/>
        </a:spcAft>
        <a:buClr>
          <a:schemeClr val="tx2"/>
        </a:buClr>
        <a:buSzPct val="75000"/>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SzPct val="80000"/>
        <a:buFont typeface="Monotype Sort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2" y="1428750"/>
            <a:ext cx="9142413" cy="152400"/>
            <a:chOff x="0" y="900"/>
            <a:chExt cx="5759" cy="96"/>
          </a:xfrm>
        </p:grpSpPr>
        <p:sp>
          <p:nvSpPr>
            <p:cNvPr id="46083" name="Rectangle 3"/>
            <p:cNvSpPr>
              <a:spLocks noChangeArrowheads="1"/>
            </p:cNvSpPr>
            <p:nvPr/>
          </p:nvSpPr>
          <p:spPr bwMode="ltGray">
            <a:xfrm>
              <a:off x="0" y="900"/>
              <a:ext cx="5759" cy="47"/>
            </a:xfrm>
            <a:prstGeom prst="rect">
              <a:avLst/>
            </a:prstGeom>
            <a:gradFill rotWithShape="0">
              <a:gsLst>
                <a:gs pos="0">
                  <a:schemeClr val="bg2"/>
                </a:gs>
                <a:gs pos="50000">
                  <a:schemeClr val="tx2"/>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defRPr/>
              </a:pPr>
              <a:endParaRPr lang="en-US">
                <a:solidFill>
                  <a:srgbClr val="FFFFFF"/>
                </a:solidFill>
              </a:endParaRPr>
            </a:p>
          </p:txBody>
        </p:sp>
        <p:sp>
          <p:nvSpPr>
            <p:cNvPr id="46084" name="Rectangle 4"/>
            <p:cNvSpPr>
              <a:spLocks noChangeArrowheads="1"/>
            </p:cNvSpPr>
            <p:nvPr/>
          </p:nvSpPr>
          <p:spPr bwMode="ltGray">
            <a:xfrm>
              <a:off x="0" y="972"/>
              <a:ext cx="5759" cy="24"/>
            </a:xfrm>
            <a:prstGeom prst="rect">
              <a:avLst/>
            </a:prstGeom>
            <a:gradFill rotWithShape="0">
              <a:gsLst>
                <a:gs pos="0">
                  <a:schemeClr val="bg2"/>
                </a:gs>
                <a:gs pos="50000">
                  <a:schemeClr val="folHlink"/>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defRPr/>
              </a:pPr>
              <a:endParaRPr lang="en-US">
                <a:solidFill>
                  <a:srgbClr val="FFFFFF"/>
                </a:solidFill>
              </a:endParaRPr>
            </a:p>
          </p:txBody>
        </p:sp>
      </p:grpSp>
      <p:sp>
        <p:nvSpPr>
          <p:cNvPr id="2051" name="Rectangle 5"/>
          <p:cNvSpPr>
            <a:spLocks noGrp="1" noChangeArrowheads="1"/>
          </p:cNvSpPr>
          <p:nvPr>
            <p:ph type="title"/>
          </p:nvPr>
        </p:nvSpPr>
        <p:spPr bwMode="auto">
          <a:xfrm>
            <a:off x="609600" y="228600"/>
            <a:ext cx="7848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p>
            <a:pPr lvl="0"/>
            <a:r>
              <a:rPr lang="en-US" altLang="en-US"/>
              <a:t>Click to edit Master title style</a:t>
            </a:r>
          </a:p>
        </p:txBody>
      </p:sp>
      <p:sp>
        <p:nvSpPr>
          <p:cNvPr id="2052" name="Rectangle 6"/>
          <p:cNvSpPr>
            <a:spLocks noGrp="1" noChangeArrowheads="1"/>
          </p:cNvSpPr>
          <p:nvPr>
            <p:ph type="body" idx="1"/>
          </p:nvPr>
        </p:nvSpPr>
        <p:spPr bwMode="auto">
          <a:xfrm>
            <a:off x="609600" y="1981200"/>
            <a:ext cx="7848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6087" name="Rectangle 7"/>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defRPr sz="1400" smtClean="0"/>
            </a:lvl1pPr>
          </a:lstStyle>
          <a:p>
            <a:pPr defTabSz="914400" eaLnBrk="0" fontAlgn="base" hangingPunct="0">
              <a:spcBef>
                <a:spcPct val="0"/>
              </a:spcBef>
              <a:spcAft>
                <a:spcPct val="0"/>
              </a:spcAft>
              <a:defRPr/>
            </a:pPr>
            <a:fld id="{F0813057-7C10-44E9-9E0E-8D1BC9090032}" type="datetime1">
              <a:rPr lang="en-US" altLang="en-US" smtClean="0">
                <a:solidFill>
                  <a:srgbClr val="FFFFFF"/>
                </a:solidFill>
              </a:rPr>
              <a:t>3/18/22</a:t>
            </a:fld>
            <a:endParaRPr lang="en-US" altLang="en-US">
              <a:solidFill>
                <a:srgbClr val="FFFFFF"/>
              </a:solidFill>
            </a:endParaRPr>
          </a:p>
        </p:txBody>
      </p:sp>
      <p:sp>
        <p:nvSpPr>
          <p:cNvPr id="46088"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a:defRPr sz="1400" smtClean="0"/>
            </a:lvl1pPr>
          </a:lstStyle>
          <a:p>
            <a:pPr defTabSz="914400" eaLnBrk="0" fontAlgn="base" hangingPunct="0">
              <a:spcBef>
                <a:spcPct val="0"/>
              </a:spcBef>
              <a:spcAft>
                <a:spcPct val="0"/>
              </a:spcAft>
              <a:defRPr/>
            </a:pPr>
            <a:r>
              <a:rPr lang="en-US" altLang="en-US">
                <a:solidFill>
                  <a:srgbClr val="FFFFFF"/>
                </a:solidFill>
              </a:rPr>
              <a:t>© National Association of State EMS Officials (NASEMSO). All rights reserved.</a:t>
            </a:r>
          </a:p>
        </p:txBody>
      </p:sp>
      <p:sp>
        <p:nvSpPr>
          <p:cNvPr id="46089" name="Rectangle 9"/>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a:defRPr sz="1400" smtClean="0"/>
            </a:lvl1pPr>
          </a:lstStyle>
          <a:p>
            <a:pPr defTabSz="914400" eaLnBrk="0" fontAlgn="base" hangingPunct="0">
              <a:spcBef>
                <a:spcPct val="0"/>
              </a:spcBef>
              <a:spcAft>
                <a:spcPct val="0"/>
              </a:spcAft>
              <a:defRPr/>
            </a:pPr>
            <a:fld id="{B257F4ED-B08B-4CFE-95D1-D5852C6A4D57}" type="slidenum">
              <a:rPr lang="en-US" altLang="en-US">
                <a:solidFill>
                  <a:srgbClr val="FFFFFF"/>
                </a:solidFill>
              </a:rPr>
              <a:pPr defTabSz="914400" eaLnBrk="0" fontAlgn="base" hangingPunct="0">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4198707389"/>
      </p:ext>
    </p:extLst>
  </p:cSld>
  <p:clrMap bg1="dk2" tx1="lt1" bg2="dk1" tx2="lt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Lst>
  <p:transition>
    <p:random/>
  </p:transition>
  <p:hf hdr="0" dt="0"/>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charset="0"/>
        </a:defRPr>
      </a:lvl2pPr>
      <a:lvl3pPr algn="ctr" rtl="0" eaLnBrk="0" fontAlgn="base" hangingPunct="0">
        <a:spcBef>
          <a:spcPct val="0"/>
        </a:spcBef>
        <a:spcAft>
          <a:spcPct val="0"/>
        </a:spcAft>
        <a:defRPr sz="4400">
          <a:solidFill>
            <a:srgbClr val="FFFF00"/>
          </a:solidFill>
          <a:latin typeface="Arial" charset="0"/>
        </a:defRPr>
      </a:lvl3pPr>
      <a:lvl4pPr algn="ctr" rtl="0" eaLnBrk="0" fontAlgn="base" hangingPunct="0">
        <a:spcBef>
          <a:spcPct val="0"/>
        </a:spcBef>
        <a:spcAft>
          <a:spcPct val="0"/>
        </a:spcAft>
        <a:defRPr sz="4400">
          <a:solidFill>
            <a:srgbClr val="FFFF00"/>
          </a:solidFill>
          <a:latin typeface="Arial" charset="0"/>
        </a:defRPr>
      </a:lvl4pPr>
      <a:lvl5pPr algn="ctr" rtl="0" eaLnBrk="0" fontAlgn="base" hangingPunct="0">
        <a:spcBef>
          <a:spcPct val="0"/>
        </a:spcBef>
        <a:spcAft>
          <a:spcPct val="0"/>
        </a:spcAft>
        <a:defRPr sz="4400">
          <a:solidFill>
            <a:srgbClr val="FFFF00"/>
          </a:solidFill>
          <a:latin typeface="Arial" charset="0"/>
        </a:defRPr>
      </a:lvl5pPr>
      <a:lvl6pPr marL="457200" algn="ctr" rtl="0" eaLnBrk="0" fontAlgn="base" hangingPunct="0">
        <a:spcBef>
          <a:spcPct val="0"/>
        </a:spcBef>
        <a:spcAft>
          <a:spcPct val="0"/>
        </a:spcAft>
        <a:defRPr sz="4400">
          <a:solidFill>
            <a:srgbClr val="FFFF00"/>
          </a:solidFill>
          <a:latin typeface="Arial" charset="0"/>
        </a:defRPr>
      </a:lvl6pPr>
      <a:lvl7pPr marL="914400" algn="ctr" rtl="0" eaLnBrk="0" fontAlgn="base" hangingPunct="0">
        <a:spcBef>
          <a:spcPct val="0"/>
        </a:spcBef>
        <a:spcAft>
          <a:spcPct val="0"/>
        </a:spcAft>
        <a:defRPr sz="4400">
          <a:solidFill>
            <a:srgbClr val="FFFF00"/>
          </a:solidFill>
          <a:latin typeface="Arial" charset="0"/>
        </a:defRPr>
      </a:lvl7pPr>
      <a:lvl8pPr marL="1371600" algn="ctr" rtl="0" eaLnBrk="0" fontAlgn="base" hangingPunct="0">
        <a:spcBef>
          <a:spcPct val="0"/>
        </a:spcBef>
        <a:spcAft>
          <a:spcPct val="0"/>
        </a:spcAft>
        <a:defRPr sz="4400">
          <a:solidFill>
            <a:srgbClr val="FFFF00"/>
          </a:solidFill>
          <a:latin typeface="Arial" charset="0"/>
        </a:defRPr>
      </a:lvl8pPr>
      <a:lvl9pPr marL="1828800" algn="ctr" rtl="0" eaLnBrk="0" fontAlgn="base" hangingPunct="0">
        <a:spcBef>
          <a:spcPct val="0"/>
        </a:spcBef>
        <a:spcAft>
          <a:spcPct val="0"/>
        </a:spcAft>
        <a:defRPr sz="4400">
          <a:solidFill>
            <a:srgbClr val="FFFF00"/>
          </a:solidFill>
          <a:latin typeface="Arial" charset="0"/>
        </a:defRPr>
      </a:lvl9pPr>
    </p:titleStyle>
    <p:bodyStyle>
      <a:lvl1pPr marL="342900" indent="-342900" algn="l" rtl="0" eaLnBrk="0" fontAlgn="base" hangingPunct="0">
        <a:spcBef>
          <a:spcPct val="20000"/>
        </a:spcBef>
        <a:spcAft>
          <a:spcPct val="0"/>
        </a:spcAft>
        <a:buClr>
          <a:schemeClr val="tx2"/>
        </a:buClr>
        <a:buSzPct val="75000"/>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SzPct val="80000"/>
        <a:buFont typeface="Monotype Sort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826370" name="Group 2"/>
          <p:cNvGrpSpPr>
            <a:grpSpLocks/>
          </p:cNvGrpSpPr>
          <p:nvPr/>
        </p:nvGrpSpPr>
        <p:grpSpPr bwMode="auto">
          <a:xfrm>
            <a:off x="2" y="1428750"/>
            <a:ext cx="9142413" cy="152400"/>
            <a:chOff x="0" y="900"/>
            <a:chExt cx="5759" cy="96"/>
          </a:xfrm>
        </p:grpSpPr>
        <p:sp>
          <p:nvSpPr>
            <p:cNvPr id="826371" name="Rectangle 3"/>
            <p:cNvSpPr>
              <a:spLocks noChangeArrowheads="1"/>
            </p:cNvSpPr>
            <p:nvPr/>
          </p:nvSpPr>
          <p:spPr bwMode="ltGray">
            <a:xfrm>
              <a:off x="0" y="900"/>
              <a:ext cx="5759" cy="47"/>
            </a:xfrm>
            <a:prstGeom prst="rect">
              <a:avLst/>
            </a:prstGeom>
            <a:gradFill rotWithShape="0">
              <a:gsLst>
                <a:gs pos="0">
                  <a:schemeClr val="bg2"/>
                </a:gs>
                <a:gs pos="50000">
                  <a:schemeClr val="tx2"/>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FFFFFF"/>
                </a:solidFill>
                <a:latin typeface="Tahoma" pitchFamily="34" charset="0"/>
              </a:endParaRPr>
            </a:p>
          </p:txBody>
        </p:sp>
        <p:sp>
          <p:nvSpPr>
            <p:cNvPr id="826372" name="Rectangle 4"/>
            <p:cNvSpPr>
              <a:spLocks noChangeArrowheads="1"/>
            </p:cNvSpPr>
            <p:nvPr/>
          </p:nvSpPr>
          <p:spPr bwMode="ltGray">
            <a:xfrm>
              <a:off x="0" y="972"/>
              <a:ext cx="5759" cy="24"/>
            </a:xfrm>
            <a:prstGeom prst="rect">
              <a:avLst/>
            </a:prstGeom>
            <a:gradFill rotWithShape="0">
              <a:gsLst>
                <a:gs pos="0">
                  <a:schemeClr val="bg2"/>
                </a:gs>
                <a:gs pos="50000">
                  <a:schemeClr val="folHlink"/>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FFFFFF"/>
                </a:solidFill>
                <a:latin typeface="Tahoma" pitchFamily="34" charset="0"/>
              </a:endParaRPr>
            </a:p>
          </p:txBody>
        </p:sp>
      </p:grpSp>
      <p:sp>
        <p:nvSpPr>
          <p:cNvPr id="826373" name="Rectangle 5"/>
          <p:cNvSpPr>
            <a:spLocks noGrp="1" noChangeArrowheads="1"/>
          </p:cNvSpPr>
          <p:nvPr>
            <p:ph type="title"/>
          </p:nvPr>
        </p:nvSpPr>
        <p:spPr bwMode="auto">
          <a:xfrm>
            <a:off x="609600" y="228600"/>
            <a:ext cx="7848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p>
            <a:pPr lvl="0"/>
            <a:r>
              <a:rPr lang="en-US" altLang="en-US"/>
              <a:t>Click to edit Master title style</a:t>
            </a:r>
          </a:p>
        </p:txBody>
      </p:sp>
      <p:sp>
        <p:nvSpPr>
          <p:cNvPr id="826374" name="Rectangle 6"/>
          <p:cNvSpPr>
            <a:spLocks noGrp="1" noChangeArrowheads="1"/>
          </p:cNvSpPr>
          <p:nvPr>
            <p:ph type="body" idx="1"/>
          </p:nvPr>
        </p:nvSpPr>
        <p:spPr bwMode="auto">
          <a:xfrm>
            <a:off x="609600" y="1981200"/>
            <a:ext cx="7848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26375" name="Rectangle 7"/>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defRPr sz="1400">
                <a:latin typeface="+mn-lt"/>
              </a:defRPr>
            </a:lvl1pPr>
          </a:lstStyle>
          <a:p>
            <a:pPr defTabSz="914400" eaLnBrk="0" fontAlgn="base" hangingPunct="0">
              <a:spcBef>
                <a:spcPct val="0"/>
              </a:spcBef>
              <a:spcAft>
                <a:spcPct val="0"/>
              </a:spcAft>
            </a:pPr>
            <a:fld id="{7F8DE590-5F9B-4F50-ADB4-42C97A7B1DD0}" type="datetime1">
              <a:rPr lang="en-US" altLang="en-US" smtClean="0">
                <a:solidFill>
                  <a:srgbClr val="FFFFFF"/>
                </a:solidFill>
              </a:rPr>
              <a:t>3/18/22</a:t>
            </a:fld>
            <a:endParaRPr lang="en-US" altLang="en-US">
              <a:solidFill>
                <a:srgbClr val="FFFFFF"/>
              </a:solidFill>
            </a:endParaRPr>
          </a:p>
        </p:txBody>
      </p:sp>
      <p:sp>
        <p:nvSpPr>
          <p:cNvPr id="826376"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a:defRPr sz="1400">
                <a:latin typeface="+mn-lt"/>
              </a:defRPr>
            </a:lvl1pPr>
          </a:lstStyle>
          <a:p>
            <a:pPr defTabSz="914400" eaLnBrk="0" fontAlgn="base" hangingPunct="0">
              <a:spcBef>
                <a:spcPct val="0"/>
              </a:spcBef>
              <a:spcAft>
                <a:spcPct val="0"/>
              </a:spcAft>
            </a:pPr>
            <a:r>
              <a:rPr lang="en-US" altLang="en-US">
                <a:solidFill>
                  <a:srgbClr val="FFFFFF"/>
                </a:solidFill>
              </a:rPr>
              <a:t>© National Association of State EMS Officials (NASEMSO). All rights reserved.</a:t>
            </a:r>
          </a:p>
        </p:txBody>
      </p:sp>
      <p:sp>
        <p:nvSpPr>
          <p:cNvPr id="826377" name="Rectangle 9"/>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a:defRPr sz="1400">
                <a:latin typeface="+mn-lt"/>
              </a:defRPr>
            </a:lvl1pPr>
          </a:lstStyle>
          <a:p>
            <a:pPr defTabSz="914400" eaLnBrk="0" fontAlgn="base" hangingPunct="0">
              <a:spcBef>
                <a:spcPct val="0"/>
              </a:spcBef>
              <a:spcAft>
                <a:spcPct val="0"/>
              </a:spcAft>
            </a:pPr>
            <a:fld id="{D5C38F27-0125-402A-9FCB-7CB2D1A4B0B1}" type="slidenum">
              <a:rPr lang="en-US" altLang="en-US">
                <a:solidFill>
                  <a:srgbClr val="FFFFFF"/>
                </a:solidFill>
              </a:rPr>
              <a:pPr defTabSz="914400" eaLnBrk="0" fontAlgn="base" hangingPunct="0">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3941848116"/>
      </p:ext>
    </p:extLst>
  </p:cSld>
  <p:clrMap bg1="dk2" tx1="lt1" bg2="dk1" tx2="lt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Lst>
  <p:transition>
    <p:random/>
  </p:transition>
  <p:hf hdr="0" dt="0"/>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charset="0"/>
        </a:defRPr>
      </a:lvl2pPr>
      <a:lvl3pPr algn="ctr" rtl="0" eaLnBrk="0" fontAlgn="base" hangingPunct="0">
        <a:spcBef>
          <a:spcPct val="0"/>
        </a:spcBef>
        <a:spcAft>
          <a:spcPct val="0"/>
        </a:spcAft>
        <a:defRPr sz="4400">
          <a:solidFill>
            <a:srgbClr val="FFFF00"/>
          </a:solidFill>
          <a:latin typeface="Arial" charset="0"/>
        </a:defRPr>
      </a:lvl3pPr>
      <a:lvl4pPr algn="ctr" rtl="0" eaLnBrk="0" fontAlgn="base" hangingPunct="0">
        <a:spcBef>
          <a:spcPct val="0"/>
        </a:spcBef>
        <a:spcAft>
          <a:spcPct val="0"/>
        </a:spcAft>
        <a:defRPr sz="4400">
          <a:solidFill>
            <a:srgbClr val="FFFF00"/>
          </a:solidFill>
          <a:latin typeface="Arial" charset="0"/>
        </a:defRPr>
      </a:lvl4pPr>
      <a:lvl5pPr algn="ctr" rtl="0" eaLnBrk="0" fontAlgn="base" hangingPunct="0">
        <a:spcBef>
          <a:spcPct val="0"/>
        </a:spcBef>
        <a:spcAft>
          <a:spcPct val="0"/>
        </a:spcAft>
        <a:defRPr sz="4400">
          <a:solidFill>
            <a:srgbClr val="FFFF00"/>
          </a:solidFill>
          <a:latin typeface="Arial" charset="0"/>
        </a:defRPr>
      </a:lvl5pPr>
      <a:lvl6pPr marL="457200" algn="ctr" rtl="0" eaLnBrk="0" fontAlgn="base" hangingPunct="0">
        <a:spcBef>
          <a:spcPct val="0"/>
        </a:spcBef>
        <a:spcAft>
          <a:spcPct val="0"/>
        </a:spcAft>
        <a:defRPr sz="4400">
          <a:solidFill>
            <a:srgbClr val="FFFF00"/>
          </a:solidFill>
          <a:latin typeface="Arial" charset="0"/>
        </a:defRPr>
      </a:lvl6pPr>
      <a:lvl7pPr marL="914400" algn="ctr" rtl="0" eaLnBrk="0" fontAlgn="base" hangingPunct="0">
        <a:spcBef>
          <a:spcPct val="0"/>
        </a:spcBef>
        <a:spcAft>
          <a:spcPct val="0"/>
        </a:spcAft>
        <a:defRPr sz="4400">
          <a:solidFill>
            <a:srgbClr val="FFFF00"/>
          </a:solidFill>
          <a:latin typeface="Arial" charset="0"/>
        </a:defRPr>
      </a:lvl7pPr>
      <a:lvl8pPr marL="1371600" algn="ctr" rtl="0" eaLnBrk="0" fontAlgn="base" hangingPunct="0">
        <a:spcBef>
          <a:spcPct val="0"/>
        </a:spcBef>
        <a:spcAft>
          <a:spcPct val="0"/>
        </a:spcAft>
        <a:defRPr sz="4400">
          <a:solidFill>
            <a:srgbClr val="FFFF00"/>
          </a:solidFill>
          <a:latin typeface="Arial" charset="0"/>
        </a:defRPr>
      </a:lvl8pPr>
      <a:lvl9pPr marL="1828800" algn="ctr" rtl="0" eaLnBrk="0" fontAlgn="base" hangingPunct="0">
        <a:spcBef>
          <a:spcPct val="0"/>
        </a:spcBef>
        <a:spcAft>
          <a:spcPct val="0"/>
        </a:spcAft>
        <a:defRPr sz="4400">
          <a:solidFill>
            <a:srgbClr val="FFFF00"/>
          </a:solidFill>
          <a:latin typeface="Arial" charset="0"/>
        </a:defRPr>
      </a:lvl9pPr>
    </p:titleStyle>
    <p:bodyStyle>
      <a:lvl1pPr marL="342900" indent="-342900" algn="l" rtl="0" eaLnBrk="0" fontAlgn="base" hangingPunct="0">
        <a:spcBef>
          <a:spcPct val="20000"/>
        </a:spcBef>
        <a:spcAft>
          <a:spcPct val="0"/>
        </a:spcAft>
        <a:buClr>
          <a:schemeClr val="tx2"/>
        </a:buClr>
        <a:buSzPct val="75000"/>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SzPct val="80000"/>
        <a:buFont typeface="Monotype Sort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3CB03DC4-31AF-4333-9F3A-44EEA3CAA407}" type="datetime1">
              <a:rPr lang="en-US" smtClean="0">
                <a:solidFill>
                  <a:prstClr val="black">
                    <a:tint val="75000"/>
                  </a:prstClr>
                </a:solidFill>
              </a:rPr>
              <a:t>3/18/22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r>
              <a:rPr lang="en-US">
                <a:solidFill>
                  <a:prstClr val="black">
                    <a:tint val="75000"/>
                  </a:prstClr>
                </a:solidFill>
              </a:rPr>
              <a:t>© National Association of State EMS Officials (NASEMSO). All rights reserved.</a:t>
            </a: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048D2DA-7850-489B-9FE8-4439F01310DD}"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576454212"/>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5" y="1428750"/>
            <a:ext cx="9142413" cy="152400"/>
            <a:chOff x="0" y="900"/>
            <a:chExt cx="5759" cy="96"/>
          </a:xfrm>
        </p:grpSpPr>
        <p:sp>
          <p:nvSpPr>
            <p:cNvPr id="230403" name="Rectangle 3"/>
            <p:cNvSpPr>
              <a:spLocks noChangeArrowheads="1"/>
            </p:cNvSpPr>
            <p:nvPr/>
          </p:nvSpPr>
          <p:spPr bwMode="ltGray">
            <a:xfrm>
              <a:off x="0" y="900"/>
              <a:ext cx="5759" cy="47"/>
            </a:xfrm>
            <a:prstGeom prst="rect">
              <a:avLst/>
            </a:prstGeom>
            <a:gradFill rotWithShape="0">
              <a:gsLst>
                <a:gs pos="0">
                  <a:schemeClr val="bg2"/>
                </a:gs>
                <a:gs pos="50000">
                  <a:schemeClr val="tx2"/>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797" eaLnBrk="0" fontAlgn="base" hangingPunct="0">
                <a:spcBef>
                  <a:spcPct val="0"/>
                </a:spcBef>
                <a:spcAft>
                  <a:spcPct val="0"/>
                </a:spcAft>
                <a:defRPr/>
              </a:pPr>
              <a:endParaRPr lang="en-US" sz="3200">
                <a:solidFill>
                  <a:srgbClr val="FFFFFF"/>
                </a:solidFill>
                <a:effectLst>
                  <a:outerShdw blurRad="38100" dist="38100" dir="2700000" algn="tl">
                    <a:srgbClr val="000000">
                      <a:alpha val="43137"/>
                    </a:srgbClr>
                  </a:outerShdw>
                </a:effectLst>
              </a:endParaRPr>
            </a:p>
          </p:txBody>
        </p:sp>
        <p:sp>
          <p:nvSpPr>
            <p:cNvPr id="230404" name="Rectangle 4"/>
            <p:cNvSpPr>
              <a:spLocks noChangeArrowheads="1"/>
            </p:cNvSpPr>
            <p:nvPr/>
          </p:nvSpPr>
          <p:spPr bwMode="ltGray">
            <a:xfrm>
              <a:off x="0" y="972"/>
              <a:ext cx="5759" cy="24"/>
            </a:xfrm>
            <a:prstGeom prst="rect">
              <a:avLst/>
            </a:prstGeom>
            <a:gradFill rotWithShape="0">
              <a:gsLst>
                <a:gs pos="0">
                  <a:schemeClr val="bg2"/>
                </a:gs>
                <a:gs pos="50000">
                  <a:schemeClr val="folHlink"/>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797" eaLnBrk="0" fontAlgn="base" hangingPunct="0">
                <a:spcBef>
                  <a:spcPct val="0"/>
                </a:spcBef>
                <a:spcAft>
                  <a:spcPct val="0"/>
                </a:spcAft>
                <a:defRPr/>
              </a:pPr>
              <a:endParaRPr lang="en-US" sz="3200">
                <a:solidFill>
                  <a:srgbClr val="FFFFFF"/>
                </a:solidFill>
                <a:effectLst>
                  <a:outerShdw blurRad="38100" dist="38100" dir="2700000" algn="tl">
                    <a:srgbClr val="000000">
                      <a:alpha val="43137"/>
                    </a:srgbClr>
                  </a:outerShdw>
                </a:effectLst>
              </a:endParaRPr>
            </a:p>
          </p:txBody>
        </p:sp>
      </p:grpSp>
      <p:sp>
        <p:nvSpPr>
          <p:cNvPr id="2051" name="Rectangle 5"/>
          <p:cNvSpPr>
            <a:spLocks noGrp="1" noChangeArrowheads="1"/>
          </p:cNvSpPr>
          <p:nvPr>
            <p:ph type="title"/>
          </p:nvPr>
        </p:nvSpPr>
        <p:spPr bwMode="auto">
          <a:xfrm>
            <a:off x="609600" y="228600"/>
            <a:ext cx="7848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14" tIns="45958" rIns="91914" bIns="45958" numCol="1" anchor="b" anchorCtr="0" compatLnSpc="1">
            <a:prstTxWarp prst="textNoShape">
              <a:avLst/>
            </a:prstTxWarp>
          </a:bodyPr>
          <a:lstStyle/>
          <a:p>
            <a:pPr lvl="0"/>
            <a:r>
              <a:rPr lang="en-US" altLang="en-US"/>
              <a:t>Click to edit Master title style</a:t>
            </a:r>
          </a:p>
        </p:txBody>
      </p:sp>
      <p:sp>
        <p:nvSpPr>
          <p:cNvPr id="2052" name="Rectangle 6"/>
          <p:cNvSpPr>
            <a:spLocks noGrp="1" noChangeArrowheads="1"/>
          </p:cNvSpPr>
          <p:nvPr>
            <p:ph type="body" idx="1"/>
          </p:nvPr>
        </p:nvSpPr>
        <p:spPr bwMode="auto">
          <a:xfrm>
            <a:off x="609600" y="1981200"/>
            <a:ext cx="7848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14" tIns="45958" rIns="91914" bIns="4595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0407" name="Rectangle 7"/>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914" tIns="45958" rIns="91914" bIns="45958" numCol="1" anchor="ctr" anchorCtr="0" compatLnSpc="1">
            <a:prstTxWarp prst="textNoShape">
              <a:avLst/>
            </a:prstTxWarp>
          </a:bodyPr>
          <a:lstStyle>
            <a:lvl1pPr>
              <a:defRPr sz="1400">
                <a:effectLst/>
                <a:latin typeface="Arial" pitchFamily="34" charset="0"/>
              </a:defRPr>
            </a:lvl1pPr>
          </a:lstStyle>
          <a:p>
            <a:pPr defTabSz="912797" eaLnBrk="0" fontAlgn="base" hangingPunct="0">
              <a:spcBef>
                <a:spcPct val="0"/>
              </a:spcBef>
              <a:spcAft>
                <a:spcPct val="0"/>
              </a:spcAft>
              <a:defRPr/>
            </a:pPr>
            <a:fld id="{5EC65718-2B5D-42CC-BEFE-7F64239E684E}" type="datetime1">
              <a:rPr lang="en-US" altLang="en-US" smtClean="0">
                <a:solidFill>
                  <a:srgbClr val="FFFFFF"/>
                </a:solidFill>
              </a:rPr>
              <a:t>3/18/22</a:t>
            </a:fld>
            <a:endParaRPr lang="en-US" altLang="en-US">
              <a:solidFill>
                <a:srgbClr val="FFFFFF"/>
              </a:solidFill>
            </a:endParaRPr>
          </a:p>
        </p:txBody>
      </p:sp>
      <p:sp>
        <p:nvSpPr>
          <p:cNvPr id="230408"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914" tIns="45958" rIns="91914" bIns="45958" numCol="1" anchor="ctr" anchorCtr="0" compatLnSpc="1">
            <a:prstTxWarp prst="textNoShape">
              <a:avLst/>
            </a:prstTxWarp>
          </a:bodyPr>
          <a:lstStyle>
            <a:lvl1pPr algn="ctr">
              <a:defRPr sz="1400">
                <a:effectLst/>
                <a:latin typeface="Arial" pitchFamily="34" charset="0"/>
              </a:defRPr>
            </a:lvl1pPr>
          </a:lstStyle>
          <a:p>
            <a:pPr defTabSz="912797" eaLnBrk="0" fontAlgn="base" hangingPunct="0">
              <a:spcBef>
                <a:spcPct val="0"/>
              </a:spcBef>
              <a:spcAft>
                <a:spcPct val="0"/>
              </a:spcAft>
              <a:defRPr/>
            </a:pPr>
            <a:r>
              <a:rPr lang="en-US" altLang="en-US">
                <a:solidFill>
                  <a:srgbClr val="FFFFFF"/>
                </a:solidFill>
              </a:rPr>
              <a:t>© National Association of State EMS Officials (NASEMSO). All rights reserved.</a:t>
            </a:r>
          </a:p>
        </p:txBody>
      </p:sp>
      <p:sp>
        <p:nvSpPr>
          <p:cNvPr id="230409" name="Rectangle 9"/>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914" tIns="45958" rIns="91914" bIns="45958" numCol="1" anchor="ctr" anchorCtr="0" compatLnSpc="1">
            <a:prstTxWarp prst="textNoShape">
              <a:avLst/>
            </a:prstTxWarp>
          </a:bodyPr>
          <a:lstStyle>
            <a:lvl1pPr algn="r">
              <a:defRPr sz="1400">
                <a:effectLst/>
                <a:latin typeface="Arial" pitchFamily="34" charset="0"/>
              </a:defRPr>
            </a:lvl1pPr>
          </a:lstStyle>
          <a:p>
            <a:pPr defTabSz="912797" eaLnBrk="0" fontAlgn="base" hangingPunct="0">
              <a:spcBef>
                <a:spcPct val="0"/>
              </a:spcBef>
              <a:spcAft>
                <a:spcPct val="0"/>
              </a:spcAft>
              <a:defRPr/>
            </a:pPr>
            <a:fld id="{B166538C-3CA4-4299-9728-FA82F1DB0692}" type="slidenum">
              <a:rPr lang="en-US" altLang="en-US">
                <a:solidFill>
                  <a:srgbClr val="FFFFFF"/>
                </a:solidFill>
              </a:rPr>
              <a:pPr defTabSz="912797" eaLnBrk="0" fontAlgn="base" hangingPunct="0">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4228479452"/>
      </p:ext>
    </p:extLst>
  </p:cSld>
  <p:clrMap bg1="dk2" tx1="lt1" bg2="dk1" tx2="lt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 id="2147484055" r:id="rId12"/>
    <p:sldLayoutId id="2147484056" r:id="rId13"/>
  </p:sldLayoutIdLst>
  <p:transition>
    <p:random/>
  </p:transition>
  <p:hf hdr="0" dt="0"/>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pitchFamily="34" charset="0"/>
        </a:defRPr>
      </a:lvl2pPr>
      <a:lvl3pPr algn="ctr" rtl="0" eaLnBrk="0" fontAlgn="base" hangingPunct="0">
        <a:spcBef>
          <a:spcPct val="0"/>
        </a:spcBef>
        <a:spcAft>
          <a:spcPct val="0"/>
        </a:spcAft>
        <a:defRPr sz="4400">
          <a:solidFill>
            <a:srgbClr val="FFFF00"/>
          </a:solidFill>
          <a:latin typeface="Arial" pitchFamily="34" charset="0"/>
        </a:defRPr>
      </a:lvl3pPr>
      <a:lvl4pPr algn="ctr" rtl="0" eaLnBrk="0" fontAlgn="base" hangingPunct="0">
        <a:spcBef>
          <a:spcPct val="0"/>
        </a:spcBef>
        <a:spcAft>
          <a:spcPct val="0"/>
        </a:spcAft>
        <a:defRPr sz="4400">
          <a:solidFill>
            <a:srgbClr val="FFFF00"/>
          </a:solidFill>
          <a:latin typeface="Arial" pitchFamily="34" charset="0"/>
        </a:defRPr>
      </a:lvl4pPr>
      <a:lvl5pPr algn="ctr" rtl="0" eaLnBrk="0" fontAlgn="base" hangingPunct="0">
        <a:spcBef>
          <a:spcPct val="0"/>
        </a:spcBef>
        <a:spcAft>
          <a:spcPct val="0"/>
        </a:spcAft>
        <a:defRPr sz="4400">
          <a:solidFill>
            <a:srgbClr val="FFFF00"/>
          </a:solidFill>
          <a:latin typeface="Arial" pitchFamily="34" charset="0"/>
        </a:defRPr>
      </a:lvl5pPr>
      <a:lvl6pPr marL="456400" algn="ctr" rtl="0" eaLnBrk="0" fontAlgn="base" hangingPunct="0">
        <a:spcBef>
          <a:spcPct val="0"/>
        </a:spcBef>
        <a:spcAft>
          <a:spcPct val="0"/>
        </a:spcAft>
        <a:defRPr sz="4400">
          <a:solidFill>
            <a:srgbClr val="FFFF00"/>
          </a:solidFill>
          <a:latin typeface="Arial" pitchFamily="34" charset="0"/>
        </a:defRPr>
      </a:lvl6pPr>
      <a:lvl7pPr marL="912797" algn="ctr" rtl="0" eaLnBrk="0" fontAlgn="base" hangingPunct="0">
        <a:spcBef>
          <a:spcPct val="0"/>
        </a:spcBef>
        <a:spcAft>
          <a:spcPct val="0"/>
        </a:spcAft>
        <a:defRPr sz="4400">
          <a:solidFill>
            <a:srgbClr val="FFFF00"/>
          </a:solidFill>
          <a:latin typeface="Arial" pitchFamily="34" charset="0"/>
        </a:defRPr>
      </a:lvl7pPr>
      <a:lvl8pPr marL="1369197" algn="ctr" rtl="0" eaLnBrk="0" fontAlgn="base" hangingPunct="0">
        <a:spcBef>
          <a:spcPct val="0"/>
        </a:spcBef>
        <a:spcAft>
          <a:spcPct val="0"/>
        </a:spcAft>
        <a:defRPr sz="4400">
          <a:solidFill>
            <a:srgbClr val="FFFF00"/>
          </a:solidFill>
          <a:latin typeface="Arial" pitchFamily="34" charset="0"/>
        </a:defRPr>
      </a:lvl8pPr>
      <a:lvl9pPr marL="1825594" algn="ctr" rtl="0" eaLnBrk="0" fontAlgn="base" hangingPunct="0">
        <a:spcBef>
          <a:spcPct val="0"/>
        </a:spcBef>
        <a:spcAft>
          <a:spcPct val="0"/>
        </a:spcAft>
        <a:defRPr sz="4400">
          <a:solidFill>
            <a:srgbClr val="FFFF00"/>
          </a:solidFill>
          <a:latin typeface="Arial" pitchFamily="34" charset="0"/>
        </a:defRPr>
      </a:lvl9pPr>
    </p:titleStyle>
    <p:bodyStyle>
      <a:lvl1pPr marL="342299" indent="-342299" algn="l" rtl="0" eaLnBrk="0" fontAlgn="base" hangingPunct="0">
        <a:spcBef>
          <a:spcPct val="20000"/>
        </a:spcBef>
        <a:spcAft>
          <a:spcPct val="0"/>
        </a:spcAft>
        <a:buClr>
          <a:schemeClr val="tx2"/>
        </a:buClr>
        <a:buSzPct val="75000"/>
        <a:buFont typeface="Arial" charset="0"/>
        <a:buChar char="■"/>
        <a:defRPr sz="3200">
          <a:solidFill>
            <a:schemeClr val="tx1"/>
          </a:solidFill>
          <a:latin typeface="+mn-lt"/>
          <a:ea typeface="+mn-ea"/>
          <a:cs typeface="+mn-cs"/>
        </a:defRPr>
      </a:lvl1pPr>
      <a:lvl2pPr marL="741647" indent="-285248" algn="l" rtl="0" eaLnBrk="0" fontAlgn="base" hangingPunct="0">
        <a:spcBef>
          <a:spcPct val="20000"/>
        </a:spcBef>
        <a:spcAft>
          <a:spcPct val="0"/>
        </a:spcAft>
        <a:buClr>
          <a:srgbClr val="CC0000"/>
        </a:buClr>
        <a:buSzPct val="80000"/>
        <a:buFont typeface="Monotype Sorts" pitchFamily="2" charset="2"/>
        <a:buChar char="n"/>
        <a:defRPr sz="2800">
          <a:solidFill>
            <a:schemeClr val="tx1"/>
          </a:solidFill>
          <a:latin typeface="+mn-lt"/>
        </a:defRPr>
      </a:lvl2pPr>
      <a:lvl3pPr marL="1140997" indent="-228203" algn="l" rtl="0" eaLnBrk="0" fontAlgn="base" hangingPunct="0">
        <a:spcBef>
          <a:spcPct val="20000"/>
        </a:spcBef>
        <a:spcAft>
          <a:spcPct val="0"/>
        </a:spcAft>
        <a:buClr>
          <a:schemeClr val="tx1"/>
        </a:buClr>
        <a:buChar char="–"/>
        <a:defRPr sz="2400">
          <a:solidFill>
            <a:schemeClr val="tx1"/>
          </a:solidFill>
          <a:latin typeface="+mn-lt"/>
        </a:defRPr>
      </a:lvl3pPr>
      <a:lvl4pPr marL="1597396" indent="-228203" algn="l" rtl="0" eaLnBrk="0" fontAlgn="base" hangingPunct="0">
        <a:spcBef>
          <a:spcPct val="20000"/>
        </a:spcBef>
        <a:spcAft>
          <a:spcPct val="0"/>
        </a:spcAft>
        <a:buClr>
          <a:schemeClr val="tx2"/>
        </a:buClr>
        <a:buSzPct val="65000"/>
        <a:buFont typeface="Monotype Sorts" pitchFamily="2" charset="2"/>
        <a:buChar char="l"/>
        <a:defRPr sz="2000">
          <a:solidFill>
            <a:schemeClr val="tx1"/>
          </a:solidFill>
          <a:latin typeface="+mn-lt"/>
        </a:defRPr>
      </a:lvl4pPr>
      <a:lvl5pPr marL="2053793" indent="-228203"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5pPr>
      <a:lvl6pPr marL="2510194" indent="-228203" algn="l" rtl="0" eaLnBrk="0" fontAlgn="base" hangingPunct="0">
        <a:spcBef>
          <a:spcPct val="20000"/>
        </a:spcBef>
        <a:spcAft>
          <a:spcPct val="0"/>
        </a:spcAft>
        <a:buClr>
          <a:schemeClr val="folHlink"/>
        </a:buClr>
        <a:buSzPct val="80000"/>
        <a:buFont typeface="Monotype Sorts" charset="2"/>
        <a:buChar char="n"/>
        <a:defRPr sz="2000">
          <a:solidFill>
            <a:schemeClr val="tx1"/>
          </a:solidFill>
          <a:latin typeface="+mn-lt"/>
        </a:defRPr>
      </a:lvl6pPr>
      <a:lvl7pPr marL="2966594" indent="-228203" algn="l" rtl="0" eaLnBrk="0" fontAlgn="base" hangingPunct="0">
        <a:spcBef>
          <a:spcPct val="20000"/>
        </a:spcBef>
        <a:spcAft>
          <a:spcPct val="0"/>
        </a:spcAft>
        <a:buClr>
          <a:schemeClr val="folHlink"/>
        </a:buClr>
        <a:buSzPct val="80000"/>
        <a:buFont typeface="Monotype Sorts" charset="2"/>
        <a:buChar char="n"/>
        <a:defRPr sz="2000">
          <a:solidFill>
            <a:schemeClr val="tx1"/>
          </a:solidFill>
          <a:latin typeface="+mn-lt"/>
        </a:defRPr>
      </a:lvl7pPr>
      <a:lvl8pPr marL="3422991" indent="-228203" algn="l" rtl="0" eaLnBrk="0" fontAlgn="base" hangingPunct="0">
        <a:spcBef>
          <a:spcPct val="20000"/>
        </a:spcBef>
        <a:spcAft>
          <a:spcPct val="0"/>
        </a:spcAft>
        <a:buClr>
          <a:schemeClr val="folHlink"/>
        </a:buClr>
        <a:buSzPct val="80000"/>
        <a:buFont typeface="Monotype Sorts" charset="2"/>
        <a:buChar char="n"/>
        <a:defRPr sz="2000">
          <a:solidFill>
            <a:schemeClr val="tx1"/>
          </a:solidFill>
          <a:latin typeface="+mn-lt"/>
        </a:defRPr>
      </a:lvl8pPr>
      <a:lvl9pPr marL="3879388" indent="-228203" algn="l" rtl="0" eaLnBrk="0" fontAlgn="base" hangingPunct="0">
        <a:spcBef>
          <a:spcPct val="20000"/>
        </a:spcBef>
        <a:spcAft>
          <a:spcPct val="0"/>
        </a:spcAft>
        <a:buClr>
          <a:schemeClr val="folHlink"/>
        </a:buClr>
        <a:buSzPct val="80000"/>
        <a:buFont typeface="Monotype Sorts" charset="2"/>
        <a:buChar char="n"/>
        <a:defRPr sz="2000">
          <a:solidFill>
            <a:schemeClr val="tx1"/>
          </a:solidFill>
          <a:latin typeface="+mn-lt"/>
        </a:defRPr>
      </a:lvl9pPr>
    </p:bodyStyle>
    <p:otherStyle>
      <a:defPPr>
        <a:defRPr lang="en-US"/>
      </a:defPPr>
      <a:lvl1pPr marL="0" algn="l" defTabSz="912797" rtl="0" eaLnBrk="1" latinLnBrk="0" hangingPunct="1">
        <a:defRPr sz="1800" kern="1200">
          <a:solidFill>
            <a:schemeClr val="tx1"/>
          </a:solidFill>
          <a:latin typeface="+mn-lt"/>
          <a:ea typeface="+mn-ea"/>
          <a:cs typeface="+mn-cs"/>
        </a:defRPr>
      </a:lvl1pPr>
      <a:lvl2pPr marL="456400" algn="l" defTabSz="912797" rtl="0" eaLnBrk="1" latinLnBrk="0" hangingPunct="1">
        <a:defRPr sz="1800" kern="1200">
          <a:solidFill>
            <a:schemeClr val="tx1"/>
          </a:solidFill>
          <a:latin typeface="+mn-lt"/>
          <a:ea typeface="+mn-ea"/>
          <a:cs typeface="+mn-cs"/>
        </a:defRPr>
      </a:lvl2pPr>
      <a:lvl3pPr marL="912797" algn="l" defTabSz="912797" rtl="0" eaLnBrk="1" latinLnBrk="0" hangingPunct="1">
        <a:defRPr sz="1800" kern="1200">
          <a:solidFill>
            <a:schemeClr val="tx1"/>
          </a:solidFill>
          <a:latin typeface="+mn-lt"/>
          <a:ea typeface="+mn-ea"/>
          <a:cs typeface="+mn-cs"/>
        </a:defRPr>
      </a:lvl3pPr>
      <a:lvl4pPr marL="1369197" algn="l" defTabSz="912797" rtl="0" eaLnBrk="1" latinLnBrk="0" hangingPunct="1">
        <a:defRPr sz="1800" kern="1200">
          <a:solidFill>
            <a:schemeClr val="tx1"/>
          </a:solidFill>
          <a:latin typeface="+mn-lt"/>
          <a:ea typeface="+mn-ea"/>
          <a:cs typeface="+mn-cs"/>
        </a:defRPr>
      </a:lvl4pPr>
      <a:lvl5pPr marL="1825594" algn="l" defTabSz="912797" rtl="0" eaLnBrk="1" latinLnBrk="0" hangingPunct="1">
        <a:defRPr sz="1800" kern="1200">
          <a:solidFill>
            <a:schemeClr val="tx1"/>
          </a:solidFill>
          <a:latin typeface="+mn-lt"/>
          <a:ea typeface="+mn-ea"/>
          <a:cs typeface="+mn-cs"/>
        </a:defRPr>
      </a:lvl5pPr>
      <a:lvl6pPr marL="2281995" algn="l" defTabSz="912797" rtl="0" eaLnBrk="1" latinLnBrk="0" hangingPunct="1">
        <a:defRPr sz="1800" kern="1200">
          <a:solidFill>
            <a:schemeClr val="tx1"/>
          </a:solidFill>
          <a:latin typeface="+mn-lt"/>
          <a:ea typeface="+mn-ea"/>
          <a:cs typeface="+mn-cs"/>
        </a:defRPr>
      </a:lvl6pPr>
      <a:lvl7pPr marL="2738391" algn="l" defTabSz="912797" rtl="0" eaLnBrk="1" latinLnBrk="0" hangingPunct="1">
        <a:defRPr sz="1800" kern="1200">
          <a:solidFill>
            <a:schemeClr val="tx1"/>
          </a:solidFill>
          <a:latin typeface="+mn-lt"/>
          <a:ea typeface="+mn-ea"/>
          <a:cs typeface="+mn-cs"/>
        </a:defRPr>
      </a:lvl7pPr>
      <a:lvl8pPr marL="3194792" algn="l" defTabSz="912797" rtl="0" eaLnBrk="1" latinLnBrk="0" hangingPunct="1">
        <a:defRPr sz="1800" kern="1200">
          <a:solidFill>
            <a:schemeClr val="tx1"/>
          </a:solidFill>
          <a:latin typeface="+mn-lt"/>
          <a:ea typeface="+mn-ea"/>
          <a:cs typeface="+mn-cs"/>
        </a:defRPr>
      </a:lvl8pPr>
      <a:lvl9pPr marL="3651189" algn="l" defTabSz="91279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26.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41.xml"/><Relationship Id="rId5" Type="http://schemas.openxmlformats.org/officeDocument/2006/relationships/image" Target="../media/image24.jp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3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51.xml"/><Relationship Id="rId6" Type="http://schemas.openxmlformats.org/officeDocument/2006/relationships/image" Target="../media/image28.png"/><Relationship Id="rId5" Type="http://schemas.openxmlformats.org/officeDocument/2006/relationships/image" Target="../media/image27.jpe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151.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51.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15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37.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51.xml"/><Relationship Id="rId6" Type="http://schemas.microsoft.com/office/2007/relationships/hdphoto" Target="../media/hdphoto6.wdp"/><Relationship Id="rId5" Type="http://schemas.openxmlformats.org/officeDocument/2006/relationships/image" Target="../media/image37.jpeg"/><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37.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0.xml"/><Relationship Id="rId1" Type="http://schemas.openxmlformats.org/officeDocument/2006/relationships/slideLayout" Target="../slideLayouts/slideLayout13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37.xml"/><Relationship Id="rId5" Type="http://schemas.openxmlformats.org/officeDocument/2006/relationships/image" Target="../media/image39.png"/><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1.xml"/><Relationship Id="rId1" Type="http://schemas.openxmlformats.org/officeDocument/2006/relationships/slideLayout" Target="../slideLayouts/slideLayout137.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13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137.xml"/><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137.xml"/><Relationship Id="rId6" Type="http://schemas.openxmlformats.org/officeDocument/2006/relationships/image" Target="../media/image49.png"/><Relationship Id="rId5" Type="http://schemas.microsoft.com/office/2007/relationships/hdphoto" Target="../media/hdphoto8.wdp"/><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37.xml"/><Relationship Id="rId6" Type="http://schemas.openxmlformats.org/officeDocument/2006/relationships/image" Target="../media/image10.jpg"/><Relationship Id="rId5" Type="http://schemas.openxmlformats.org/officeDocument/2006/relationships/image" Target="../media/image8.jpg"/><Relationship Id="rId4" Type="http://schemas.openxmlformats.org/officeDocument/2006/relationships/hyperlink" Target="https://nasemso.org/projects/prehospital-pain-management-eb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37.xml"/><Relationship Id="rId6" Type="http://schemas.microsoft.com/office/2007/relationships/hdphoto" Target="../media/hdphoto10.wdp"/><Relationship Id="rId5" Type="http://schemas.openxmlformats.org/officeDocument/2006/relationships/image" Target="../media/image51.png"/><Relationship Id="rId4" Type="http://schemas.microsoft.com/office/2007/relationships/hdphoto" Target="../media/hdphoto9.wdp"/></Relationships>
</file>

<file path=ppt/slides/_rels/slide3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0.png"/><Relationship Id="rId1" Type="http://schemas.openxmlformats.org/officeDocument/2006/relationships/slideLayout" Target="../slideLayouts/slideLayout137.xml"/><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50.png"/><Relationship Id="rId4" Type="http://schemas.microsoft.com/office/2007/relationships/hdphoto" Target="../media/hdphoto11.wdp"/></Relationships>
</file>

<file path=ppt/slides/_rels/slide3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6.xml"/><Relationship Id="rId1" Type="http://schemas.openxmlformats.org/officeDocument/2006/relationships/slideLayout" Target="../slideLayouts/slideLayout137.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7.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37.xml"/></Relationships>
</file>

<file path=ppt/slides/_rels/slide3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jpg"/><Relationship Id="rId7" Type="http://schemas.microsoft.com/office/2007/relationships/hdphoto" Target="../media/hdphoto12.wdp"/><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52.png"/><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137.xml"/><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151.xml"/><Relationship Id="rId4" Type="http://schemas.microsoft.com/office/2007/relationships/hdphoto" Target="../media/hdphoto13.wdp"/></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137.xml"/><Relationship Id="rId4" Type="http://schemas.microsoft.com/office/2007/relationships/hdphoto" Target="../media/hdphoto14.wdp"/></Relationships>
</file>

<file path=ppt/slides/_rels/slide4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137.xml"/></Relationships>
</file>

<file path=ppt/slides/_rels/slide42.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microsoft.com/office/2007/relationships/hdphoto" Target="../media/hdphoto15.wdp"/></Relationships>
</file>

<file path=ppt/slides/_rels/slide4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37.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137.xml"/><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137.xml"/><Relationship Id="rId4" Type="http://schemas.microsoft.com/office/2007/relationships/hdphoto" Target="../media/hdphoto17.wdp"/></Relationships>
</file>

<file path=ppt/slides/_rels/slide4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6.xml"/><Relationship Id="rId1" Type="http://schemas.openxmlformats.org/officeDocument/2006/relationships/slideLayout" Target="../slideLayouts/slideLayout137.xml"/></Relationships>
</file>

<file path=ppt/slides/_rels/slide4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7.xml"/><Relationship Id="rId1" Type="http://schemas.openxmlformats.org/officeDocument/2006/relationships/slideLayout" Target="../slideLayouts/slideLayout15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88.jpg"/><Relationship Id="rId3" Type="http://schemas.openxmlformats.org/officeDocument/2006/relationships/image" Target="../media/image83.jpg"/><Relationship Id="rId7" Type="http://schemas.openxmlformats.org/officeDocument/2006/relationships/image" Target="../media/image87.jpg"/><Relationship Id="rId2" Type="http://schemas.openxmlformats.org/officeDocument/2006/relationships/notesSlide" Target="../notesSlides/notesSlide39.xml"/><Relationship Id="rId1" Type="http://schemas.openxmlformats.org/officeDocument/2006/relationships/slideLayout" Target="../slideLayouts/slideLayout18.xml"/><Relationship Id="rId6" Type="http://schemas.openxmlformats.org/officeDocument/2006/relationships/image" Target="../media/image86.gif"/><Relationship Id="rId5" Type="http://schemas.openxmlformats.org/officeDocument/2006/relationships/image" Target="../media/image85.jpg"/><Relationship Id="rId10" Type="http://schemas.openxmlformats.org/officeDocument/2006/relationships/image" Target="../media/image90.jpg"/><Relationship Id="rId4" Type="http://schemas.openxmlformats.org/officeDocument/2006/relationships/image" Target="../media/image84.jpg"/><Relationship Id="rId9" Type="http://schemas.openxmlformats.org/officeDocument/2006/relationships/image" Target="../media/image89.jpg"/></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83.xml"/><Relationship Id="rId6" Type="http://schemas.openxmlformats.org/officeDocument/2006/relationships/image" Target="../media/image93.png"/><Relationship Id="rId5" Type="http://schemas.microsoft.com/office/2007/relationships/hdphoto" Target="../media/hdphoto18.wdp"/><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1.xml"/></Relationships>
</file>

<file path=ppt/slides/_rels/slide5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hyperlink" Target="https://nasemso.org/wp-content/uploads/PainMngmntEBG-ModelProtocol_Final_5-31-21.pdf" TargetMode="External"/><Relationship Id="rId2" Type="http://schemas.openxmlformats.org/officeDocument/2006/relationships/image" Target="../media/image95.jpg"/><Relationship Id="rId1" Type="http://schemas.openxmlformats.org/officeDocument/2006/relationships/slideLayout" Target="../slideLayouts/slideLayout7.xml"/><Relationship Id="rId5" Type="http://schemas.openxmlformats.org/officeDocument/2006/relationships/image" Target="../media/image97.jpg"/><Relationship Id="rId4" Type="http://schemas.openxmlformats.org/officeDocument/2006/relationships/image" Target="../media/image96.jpg"/></Relationships>
</file>

<file path=ppt/slides/_rels/slide5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43.xml"/><Relationship Id="rId1" Type="http://schemas.openxmlformats.org/officeDocument/2006/relationships/slideLayout" Target="../slideLayouts/slideLayout137.xml"/><Relationship Id="rId5" Type="http://schemas.microsoft.com/office/2007/relationships/hdphoto" Target="../media/hdphoto19.wdp"/><Relationship Id="rId4" Type="http://schemas.openxmlformats.org/officeDocument/2006/relationships/image" Target="../media/image102.jpeg"/></Relationships>
</file>

<file path=ppt/slides/_rels/slide5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4.xml"/><Relationship Id="rId1" Type="http://schemas.openxmlformats.org/officeDocument/2006/relationships/slideLayout" Target="../slideLayouts/slideLayout13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5.xml"/><Relationship Id="rId1" Type="http://schemas.openxmlformats.org/officeDocument/2006/relationships/slideLayout" Target="../slideLayouts/slideLayout137.xml"/></Relationships>
</file>

<file path=ppt/slides/_rels/slide6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6.xml"/><Relationship Id="rId1" Type="http://schemas.openxmlformats.org/officeDocument/2006/relationships/slideLayout" Target="../slideLayouts/slideLayout137.xml"/><Relationship Id="rId4" Type="http://schemas.microsoft.com/office/2007/relationships/hdphoto" Target="../media/hdphoto20.wdp"/></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64.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48.xml"/><Relationship Id="rId1" Type="http://schemas.openxmlformats.org/officeDocument/2006/relationships/slideLayout" Target="../slideLayouts/slideLayout137.xml"/></Relationships>
</file>

<file path=ppt/slides/_rels/slide6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9.xml"/><Relationship Id="rId1" Type="http://schemas.openxmlformats.org/officeDocument/2006/relationships/slideLayout" Target="../slideLayouts/slideLayout137.xml"/></Relationships>
</file>

<file path=ppt/slides/_rels/slide66.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50.xml"/><Relationship Id="rId1" Type="http://schemas.openxmlformats.org/officeDocument/2006/relationships/slideLayout" Target="../slideLayouts/slideLayout137.xml"/></Relationships>
</file>

<file path=ppt/slides/_rels/slide68.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51.xml"/><Relationship Id="rId1" Type="http://schemas.openxmlformats.org/officeDocument/2006/relationships/slideLayout" Target="../slideLayouts/slideLayout151.xml"/><Relationship Id="rId4" Type="http://schemas.openxmlformats.org/officeDocument/2006/relationships/image" Target="../media/image111.jpg"/></Relationships>
</file>

<file path=ppt/slides/_rels/slide69.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52.xml"/><Relationship Id="rId1" Type="http://schemas.openxmlformats.org/officeDocument/2006/relationships/slideLayout" Target="../slideLayouts/slideLayout13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51.xml"/></Relationships>
</file>

<file path=ppt/slides/_rels/slide70.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53.xml"/><Relationship Id="rId1" Type="http://schemas.openxmlformats.org/officeDocument/2006/relationships/slideLayout" Target="../slideLayouts/slideLayout137.xml"/><Relationship Id="rId4" Type="http://schemas.openxmlformats.org/officeDocument/2006/relationships/image" Target="../media/image114.jpg"/></Relationships>
</file>

<file path=ppt/slides/_rels/slide7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4.xml"/><Relationship Id="rId1" Type="http://schemas.openxmlformats.org/officeDocument/2006/relationships/slideLayout" Target="../slideLayouts/slideLayout151.xml"/><Relationship Id="rId5" Type="http://schemas.openxmlformats.org/officeDocument/2006/relationships/image" Target="../media/image117.jpg"/><Relationship Id="rId4" Type="http://schemas.openxmlformats.org/officeDocument/2006/relationships/image" Target="../media/image116.jpg"/></Relationships>
</file>

<file path=ppt/slides/_rels/slide7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5.xml"/><Relationship Id="rId1" Type="http://schemas.openxmlformats.org/officeDocument/2006/relationships/slideLayout" Target="../slideLayouts/slideLayout151.xml"/></Relationships>
</file>

<file path=ppt/slides/_rels/slide73.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56.xml"/><Relationship Id="rId1" Type="http://schemas.openxmlformats.org/officeDocument/2006/relationships/slideLayout" Target="../slideLayouts/slideLayout101.xml"/><Relationship Id="rId4" Type="http://schemas.openxmlformats.org/officeDocument/2006/relationships/image" Target="../media/image120.jpeg"/></Relationships>
</file>

<file path=ppt/slides/_rels/slide74.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57.xml"/><Relationship Id="rId1" Type="http://schemas.openxmlformats.org/officeDocument/2006/relationships/slideLayout" Target="../slideLayouts/slideLayout101.xml"/></Relationships>
</file>

<file path=ppt/slides/_rels/slide7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8.xml"/><Relationship Id="rId1" Type="http://schemas.openxmlformats.org/officeDocument/2006/relationships/slideLayout" Target="../slideLayouts/slideLayout151.xml"/><Relationship Id="rId4" Type="http://schemas.microsoft.com/office/2007/relationships/hdphoto" Target="../media/hdphoto21.wdp"/></Relationships>
</file>

<file path=ppt/slides/_rels/slide76.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59.xml"/><Relationship Id="rId1" Type="http://schemas.openxmlformats.org/officeDocument/2006/relationships/slideLayout" Target="../slideLayouts/slideLayout42.xml"/></Relationships>
</file>

<file path=ppt/slides/_rels/slide7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4.png"/><Relationship Id="rId7" Type="http://schemas.openxmlformats.org/officeDocument/2006/relationships/image" Target="../media/image126.jpeg"/><Relationship Id="rId2" Type="http://schemas.openxmlformats.org/officeDocument/2006/relationships/notesSlide" Target="../notesSlides/notesSlide60.xml"/><Relationship Id="rId1" Type="http://schemas.openxmlformats.org/officeDocument/2006/relationships/slideLayout" Target="../slideLayouts/slideLayout59.xml"/><Relationship Id="rId6" Type="http://schemas.microsoft.com/office/2007/relationships/hdphoto" Target="../media/hdphoto23.wdp"/><Relationship Id="rId5" Type="http://schemas.openxmlformats.org/officeDocument/2006/relationships/image" Target="../media/image125.png"/><Relationship Id="rId4" Type="http://schemas.microsoft.com/office/2007/relationships/hdphoto" Target="../media/hdphoto22.wdp"/><Relationship Id="rId9" Type="http://schemas.microsoft.com/office/2007/relationships/hdphoto" Target="../media/hdphoto24.wdp"/></Relationships>
</file>

<file path=ppt/slides/_rels/slide7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1.xml"/><Relationship Id="rId1" Type="http://schemas.openxmlformats.org/officeDocument/2006/relationships/slideLayout" Target="../slideLayouts/slideLayout196.xml"/><Relationship Id="rId6" Type="http://schemas.openxmlformats.org/officeDocument/2006/relationships/image" Target="../media/image130.jpg"/><Relationship Id="rId5" Type="http://schemas.openxmlformats.org/officeDocument/2006/relationships/image" Target="../media/image129.png"/><Relationship Id="rId4" Type="http://schemas.microsoft.com/office/2007/relationships/hdphoto" Target="../media/hdphoto25.wdp"/></Relationships>
</file>

<file path=ppt/slides/_rels/slide79.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13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51.xml"/></Relationships>
</file>

<file path=ppt/slides/_rels/slide8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2.xml"/><Relationship Id="rId1" Type="http://schemas.openxmlformats.org/officeDocument/2006/relationships/slideLayout" Target="../slideLayouts/slideLayout27.xml"/><Relationship Id="rId4" Type="http://schemas.microsoft.com/office/2007/relationships/hdphoto" Target="../media/hdphoto26.wdp"/></Relationships>
</file>

<file path=ppt/slides/_rels/slide8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63.xml"/><Relationship Id="rId1" Type="http://schemas.openxmlformats.org/officeDocument/2006/relationships/slideLayout" Target="../slideLayouts/slideLayout151.xml"/><Relationship Id="rId4" Type="http://schemas.microsoft.com/office/2007/relationships/hdphoto" Target="../media/hdphoto27.wdp"/></Relationships>
</file>

<file path=ppt/slides/_rels/slide82.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64.xml"/><Relationship Id="rId1" Type="http://schemas.openxmlformats.org/officeDocument/2006/relationships/slideLayout" Target="../slideLayouts/slideLayout71.xml"/></Relationships>
</file>

<file path=ppt/slides/_rels/slide83.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65.xml"/><Relationship Id="rId1" Type="http://schemas.openxmlformats.org/officeDocument/2006/relationships/slideLayout" Target="../slideLayouts/slideLayout157.xml"/><Relationship Id="rId4" Type="http://schemas.openxmlformats.org/officeDocument/2006/relationships/image" Target="../media/image136.jpg"/></Relationships>
</file>

<file path=ppt/slides/_rels/slide8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37.jpg"/><Relationship Id="rId7" Type="http://schemas.microsoft.com/office/2007/relationships/hdphoto" Target="../media/hdphoto8.wdp"/><Relationship Id="rId2" Type="http://schemas.openxmlformats.org/officeDocument/2006/relationships/notesSlide" Target="../notesSlides/notesSlide66.xml"/><Relationship Id="rId1" Type="http://schemas.openxmlformats.org/officeDocument/2006/relationships/slideLayout" Target="../slideLayouts/slideLayout168.xml"/><Relationship Id="rId6" Type="http://schemas.openxmlformats.org/officeDocument/2006/relationships/image" Target="../media/image139.png"/><Relationship Id="rId5" Type="http://schemas.microsoft.com/office/2007/relationships/hdphoto" Target="../media/hdphoto28.wdp"/><Relationship Id="rId10" Type="http://schemas.microsoft.com/office/2007/relationships/hdphoto" Target="../media/hdphoto29.wdp"/><Relationship Id="rId4" Type="http://schemas.openxmlformats.org/officeDocument/2006/relationships/image" Target="../media/image138.png"/><Relationship Id="rId9" Type="http://schemas.openxmlformats.org/officeDocument/2006/relationships/image" Target="../media/image140.png"/></Relationships>
</file>

<file path=ppt/slides/_rels/slide85.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67.xml"/><Relationship Id="rId1" Type="http://schemas.openxmlformats.org/officeDocument/2006/relationships/slideLayout" Target="../slideLayouts/slideLayout184.xml"/><Relationship Id="rId5" Type="http://schemas.microsoft.com/office/2007/relationships/hdphoto" Target="../media/hdphoto30.wdp"/><Relationship Id="rId4" Type="http://schemas.openxmlformats.org/officeDocument/2006/relationships/image" Target="../media/image142.png"/></Relationships>
</file>

<file path=ppt/slides/_rels/slide8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microsoft.com/office/2007/relationships/hdphoto" Target="../media/hdphoto31.wdp"/></Relationships>
</file>

<file path=ppt/slides/_rels/slide88.xml.rels><?xml version="1.0" encoding="UTF-8" standalone="yes"?>
<Relationships xmlns="http://schemas.openxmlformats.org/package/2006/relationships"><Relationship Id="rId3" Type="http://schemas.openxmlformats.org/officeDocument/2006/relationships/image" Target="../media/image145.jpg"/><Relationship Id="rId7" Type="http://schemas.microsoft.com/office/2007/relationships/hdphoto" Target="../media/hdphoto33.wdp"/><Relationship Id="rId2" Type="http://schemas.openxmlformats.org/officeDocument/2006/relationships/notesSlide" Target="../notesSlides/notesSlide70.xml"/><Relationship Id="rId1" Type="http://schemas.openxmlformats.org/officeDocument/2006/relationships/slideLayout" Target="../slideLayouts/slideLayout151.xml"/><Relationship Id="rId6" Type="http://schemas.openxmlformats.org/officeDocument/2006/relationships/image" Target="../media/image147.png"/><Relationship Id="rId5" Type="http://schemas.microsoft.com/office/2007/relationships/hdphoto" Target="../media/hdphoto32.wdp"/><Relationship Id="rId4" Type="http://schemas.openxmlformats.org/officeDocument/2006/relationships/image" Target="../media/image146.png"/></Relationships>
</file>

<file path=ppt/slides/_rels/slide8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microsoft.com/office/2007/relationships/hdphoto" Target="../media/hdphoto34.wdp"/><Relationship Id="rId5" Type="http://schemas.openxmlformats.org/officeDocument/2006/relationships/image" Target="../media/image150.jpeg"/><Relationship Id="rId4" Type="http://schemas.openxmlformats.org/officeDocument/2006/relationships/image" Target="../media/image149.jp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5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52.jpeg"/></Relationships>
</file>

<file path=ppt/slides/_rels/slide9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73.xml"/><Relationship Id="rId1" Type="http://schemas.openxmlformats.org/officeDocument/2006/relationships/slideLayout" Target="../slideLayouts/slideLayout112.xml"/></Relationships>
</file>

<file path=ppt/slides/_rels/slide92.xml.rels><?xml version="1.0" encoding="UTF-8" standalone="yes"?>
<Relationships xmlns="http://schemas.openxmlformats.org/package/2006/relationships"><Relationship Id="rId3" Type="http://schemas.openxmlformats.org/officeDocument/2006/relationships/hyperlink" Target="http://www.nasemso.org/" TargetMode="External"/><Relationship Id="rId2" Type="http://schemas.openxmlformats.org/officeDocument/2006/relationships/notesSlide" Target="../notesSlides/notesSlide74.xml"/><Relationship Id="rId1" Type="http://schemas.openxmlformats.org/officeDocument/2006/relationships/slideLayout" Target="../slideLayouts/slideLayout126.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4000">
              <a:srgbClr val="261300"/>
            </a:gs>
            <a:gs pos="89000">
              <a:srgbClr val="000066"/>
            </a:gs>
          </a:gsLst>
          <a:lin ang="5400000" scaled="1"/>
        </a:gradFill>
        <a:effectLst/>
      </p:bgPr>
    </p:bg>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p:txBody>
          <a:bodyPr/>
          <a:lstStyle/>
          <a:p>
            <a:pPr eaLnBrk="1" hangingPunct="1">
              <a:defRPr/>
            </a:pPr>
            <a:r>
              <a:rPr lang="en-US" altLang="en-US" dirty="0">
                <a:effectLst>
                  <a:outerShdw blurRad="38100" dist="38100" dir="2700000" algn="tl">
                    <a:srgbClr val="000000"/>
                  </a:outerShdw>
                </a:effectLst>
              </a:rPr>
              <a:t>	</a:t>
            </a:r>
          </a:p>
        </p:txBody>
      </p:sp>
      <p:sp>
        <p:nvSpPr>
          <p:cNvPr id="7" name="Text Placeholder 6"/>
          <p:cNvSpPr>
            <a:spLocks noGrp="1"/>
          </p:cNvSpPr>
          <p:nvPr>
            <p:ph type="body" sz="half" idx="2"/>
          </p:nvPr>
        </p:nvSpPr>
        <p:spPr>
          <a:xfrm>
            <a:off x="155578" y="273051"/>
            <a:ext cx="8874122" cy="1655762"/>
          </a:xfrm>
        </p:spPr>
        <p:txBody>
          <a:bodyPr/>
          <a:lstStyle/>
          <a:p>
            <a:pPr>
              <a:lnSpc>
                <a:spcPct val="95000"/>
              </a:lnSpc>
              <a:spcBef>
                <a:spcPts val="0"/>
              </a:spcBef>
            </a:pPr>
            <a:r>
              <a:rPr lang="en-US" sz="3600" dirty="0">
                <a:solidFill>
                  <a:srgbClr val="FFFF00"/>
                </a:solidFill>
                <a:latin typeface="Arial Narrow" panose="020B0606020202030204" pitchFamily="34" charset="0"/>
              </a:rPr>
              <a:t>Prehospital Pain Management                              </a:t>
            </a:r>
            <a:r>
              <a:rPr lang="en-US" sz="3000" dirty="0">
                <a:latin typeface="Arial Narrow" panose="020B0606020202030204" pitchFamily="34" charset="0"/>
              </a:rPr>
              <a:t>Evidence-Based Guidelines for the Pharmacologic Management of Acute Pain by Emergency Medical Services</a:t>
            </a:r>
          </a:p>
          <a:p>
            <a:endParaRPr lang="en-US" dirty="0"/>
          </a:p>
        </p:txBody>
      </p:sp>
      <p:sp>
        <p:nvSpPr>
          <p:cNvPr id="8" name="Rectangle 7"/>
          <p:cNvSpPr/>
          <p:nvPr/>
        </p:nvSpPr>
        <p:spPr>
          <a:xfrm>
            <a:off x="3943351" y="2451874"/>
            <a:ext cx="4872032" cy="1938992"/>
          </a:xfrm>
          <a:prstGeom prst="rect">
            <a:avLst/>
          </a:prstGeom>
          <a:noFill/>
          <a:ln>
            <a:noFill/>
          </a:ln>
        </p:spPr>
        <p:txBody>
          <a:bodyPr wrap="square">
            <a:spAutoFit/>
          </a:bodyPr>
          <a:lstStyle/>
          <a:p>
            <a:pPr algn="ctr"/>
            <a:r>
              <a:rPr lang="en-US" sz="2400" dirty="0">
                <a:latin typeface="Arial Narrow" panose="020B0606020202030204" pitchFamily="34" charset="0"/>
              </a:rPr>
              <a:t>By the National Association of State EMS Officials (NASEMSO), The American College of Emergency Physicians (ACEP</a:t>
            </a:r>
            <a:r>
              <a:rPr lang="en-US" sz="2400" baseline="30000" dirty="0">
                <a:latin typeface="Arial Narrow" panose="020B0606020202030204" pitchFamily="34" charset="0"/>
              </a:rPr>
              <a:t>®</a:t>
            </a:r>
            <a:r>
              <a:rPr lang="en-US" sz="2400" dirty="0">
                <a:latin typeface="Arial Narrow" panose="020B0606020202030204" pitchFamily="34" charset="0"/>
              </a:rPr>
              <a:t>),  and the National Association of EMS Physicians (NAEMSP</a:t>
            </a:r>
            <a:r>
              <a:rPr lang="en-US" sz="2400" baseline="30000" dirty="0">
                <a:latin typeface="Arial Narrow" panose="020B0606020202030204" pitchFamily="34" charset="0"/>
              </a:rPr>
              <a:t>®</a:t>
            </a:r>
            <a:r>
              <a:rPr lang="en-US" sz="2400" dirty="0">
                <a:latin typeface="Arial Narrow" panose="020B0606020202030204" pitchFamily="34" charset="0"/>
              </a:rPr>
              <a:t>) </a:t>
            </a:r>
          </a:p>
        </p:txBody>
      </p:sp>
      <p:sp>
        <p:nvSpPr>
          <p:cNvPr id="9" name="Rectangle 8"/>
          <p:cNvSpPr/>
          <p:nvPr/>
        </p:nvSpPr>
        <p:spPr>
          <a:xfrm>
            <a:off x="500065" y="5374006"/>
            <a:ext cx="5014910" cy="830997"/>
          </a:xfrm>
          <a:prstGeom prst="rect">
            <a:avLst/>
          </a:prstGeom>
        </p:spPr>
        <p:txBody>
          <a:bodyPr wrap="square">
            <a:spAutoFit/>
          </a:bodyPr>
          <a:lstStyle/>
          <a:p>
            <a:pPr algn="ctr"/>
            <a:r>
              <a:rPr lang="en-US" sz="4800" dirty="0">
                <a:solidFill>
                  <a:srgbClr val="FFFF00"/>
                </a:solidFill>
                <a:latin typeface="Arial Narrow" panose="020B0606020202030204" pitchFamily="34" charset="0"/>
              </a:rPr>
              <a:t>Education Module</a:t>
            </a:r>
            <a:endParaRPr lang="en-US" sz="4800" dirty="0">
              <a:latin typeface="Arial Narrow" panose="020B0606020202030204" pitchFamily="34" charset="0"/>
            </a:endParaRPr>
          </a:p>
        </p:txBody>
      </p:sp>
      <p:sp>
        <p:nvSpPr>
          <p:cNvPr id="10" name="Rectangle 9"/>
          <p:cNvSpPr/>
          <p:nvPr/>
        </p:nvSpPr>
        <p:spPr>
          <a:xfrm>
            <a:off x="5965029" y="5094850"/>
            <a:ext cx="2857500" cy="1323439"/>
          </a:xfrm>
          <a:prstGeom prst="rect">
            <a:avLst/>
          </a:prstGeom>
        </p:spPr>
        <p:txBody>
          <a:bodyPr wrap="square">
            <a:spAutoFit/>
          </a:bodyPr>
          <a:lstStyle/>
          <a:p>
            <a:r>
              <a:rPr lang="en-US" sz="2000" dirty="0">
                <a:solidFill>
                  <a:srgbClr val="FFFF99"/>
                </a:solidFill>
                <a:latin typeface="Arial Narrow" panose="020B0606020202030204" pitchFamily="34" charset="0"/>
              </a:rPr>
              <a:t>For the National Highway Transportation Safety Administration (NHTSA), Office of EMS</a:t>
            </a:r>
          </a:p>
        </p:txBody>
      </p:sp>
      <p:cxnSp>
        <p:nvCxnSpPr>
          <p:cNvPr id="12" name="Straight Connector 11"/>
          <p:cNvCxnSpPr/>
          <p:nvPr/>
        </p:nvCxnSpPr>
        <p:spPr bwMode="auto">
          <a:xfrm>
            <a:off x="5614986" y="4980540"/>
            <a:ext cx="0" cy="14465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Footer Placeholder 3"/>
          <p:cNvSpPr txBox="1">
            <a:spLocks/>
          </p:cNvSpPr>
          <p:nvPr/>
        </p:nvSpPr>
        <p:spPr>
          <a:xfrm>
            <a:off x="3943353" y="6577755"/>
            <a:ext cx="5137601"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0000"/>
                    <a:lumOff val="10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FFFFFF"/>
                </a:solidFill>
                <a:latin typeface="Arial Narrow" panose="020B0606020202030204" pitchFamily="34" charset="0"/>
              </a:rPr>
              <a:t>© National Association of State EMS Officials (NASEMSO). All rights reserved</a:t>
            </a:r>
            <a:r>
              <a:rPr lang="en-US" dirty="0">
                <a:solidFill>
                  <a:srgbClr val="FFFFFF"/>
                </a:solidFill>
                <a:latin typeface="Tw Cen MT Condensed" panose="020B0606020104020203"/>
              </a:rPr>
              <a:t>.</a:t>
            </a:r>
            <a:endParaRPr lang="en-US" sz="788" i="1" dirty="0">
              <a:solidFill>
                <a:srgbClr val="FFFFFF"/>
              </a:solidFill>
              <a:latin typeface="Tw Cen MT Condensed" panose="020B0606020104020203"/>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293" y="2001520"/>
            <a:ext cx="2641600" cy="3120571"/>
          </a:xfrm>
          <a:prstGeom prst="rect">
            <a:avLst/>
          </a:prstGeom>
        </p:spPr>
      </p:pic>
    </p:spTree>
    <p:extLst>
      <p:ext uri="{BB962C8B-B14F-4D97-AF65-F5344CB8AC3E}">
        <p14:creationId xmlns:p14="http://schemas.microsoft.com/office/powerpoint/2010/main" val="3490640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pPr lvl="0" defTabSz="457200">
              <a:spcBef>
                <a:spcPts val="0"/>
              </a:spcBef>
            </a:pPr>
            <a:r>
              <a:rPr lang="en-US" sz="4000" dirty="0">
                <a:solidFill>
                  <a:srgbClr val="004386"/>
                </a:solidFill>
                <a:latin typeface="Arial Narrow" panose="020B0606020202030204" pitchFamily="34" charset="0"/>
                <a:ea typeface="+mn-ea"/>
                <a:cs typeface="+mn-cs"/>
              </a:rPr>
              <a:t>What is evidence-based practice?</a:t>
            </a:r>
            <a:endParaRPr lang="en-US" dirty="0"/>
          </a:p>
        </p:txBody>
      </p:sp>
      <p:sp>
        <p:nvSpPr>
          <p:cNvPr id="7" name="Slide Number Placeholder 6"/>
          <p:cNvSpPr>
            <a:spLocks noGrp="1"/>
          </p:cNvSpPr>
          <p:nvPr>
            <p:ph type="sldNum" sz="quarter" idx="11"/>
          </p:nvPr>
        </p:nvSpPr>
        <p:spPr>
          <a:xfrm>
            <a:off x="8305874" y="6567753"/>
            <a:ext cx="453579" cy="240893"/>
          </a:xfrm>
        </p:spPr>
        <p:txBody>
          <a:bodyPr/>
          <a:lstStyle/>
          <a:p>
            <a:pPr algn="r"/>
            <a:fld id="{FEE9C2EC-C493-E246-9EAB-66C95869FB0F}" type="slidenum">
              <a:rPr lang="en-US" b="0" smtClean="0">
                <a:solidFill>
                  <a:srgbClr val="000000"/>
                </a:solidFill>
                <a:latin typeface="Arial" panose="020B0604020202020204" pitchFamily="34" charset="0"/>
                <a:cs typeface="Arial" panose="020B0604020202020204" pitchFamily="34" charset="0"/>
              </a:rPr>
              <a:pPr algn="r"/>
              <a:t>10</a:t>
            </a:fld>
            <a:endParaRPr lang="en-US" b="0" dirty="0">
              <a:solidFill>
                <a:srgbClr val="000000"/>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2"/>
          </p:nvPr>
        </p:nvSpPr>
        <p:spPr>
          <a:xfrm>
            <a:off x="4152334" y="6567753"/>
            <a:ext cx="4448706" cy="271889"/>
          </a:xfrm>
        </p:spPr>
        <p:txBody>
          <a:bodyPr/>
          <a:lstStyle/>
          <a:p>
            <a:r>
              <a:rPr lang="en-US" dirty="0">
                <a:solidFill>
                  <a:srgbClr val="000000"/>
                </a:solidFill>
                <a:latin typeface="Arial Narrow" panose="020B0606020202030204" pitchFamily="34" charset="0"/>
                <a:cs typeface="Arial" panose="020B0604020202020204" pitchFamily="34" charset="0"/>
              </a:rPr>
              <a:t>© National Association of State EMS Officials (NASEMSO). All rights reserved</a:t>
            </a:r>
            <a:r>
              <a:rPr lang="en-US" dirty="0">
                <a:solidFill>
                  <a:srgbClr val="000000"/>
                </a:solidFill>
                <a:latin typeface="Arial Narrow" panose="020B0606020202030204" pitchFamily="34" charset="0"/>
              </a:rPr>
              <a:t>.</a:t>
            </a:r>
            <a:endParaRPr lang="en-US" i="1" dirty="0">
              <a:solidFill>
                <a:srgbClr val="000000"/>
              </a:solidFill>
              <a:latin typeface="Arial Narrow" panose="020B0606020202030204" pitchFamily="34" charset="0"/>
            </a:endParaRPr>
          </a:p>
        </p:txBody>
      </p:sp>
      <p:pic>
        <p:nvPicPr>
          <p:cNvPr id="4099"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25639" y="1642822"/>
            <a:ext cx="8247684" cy="437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240084" y="682175"/>
            <a:ext cx="184731" cy="707886"/>
          </a:xfrm>
          <a:prstGeom prst="rect">
            <a:avLst/>
          </a:prstGeom>
          <a:noFill/>
        </p:spPr>
        <p:txBody>
          <a:bodyPr wrap="none" rtlCol="0">
            <a:spAutoFit/>
          </a:bodyPr>
          <a:lstStyle/>
          <a:p>
            <a:endParaRPr lang="en-US" sz="4000" b="1" dirty="0">
              <a:solidFill>
                <a:srgbClr val="004386"/>
              </a:solidFill>
              <a:latin typeface="Arial Narrow" panose="020B0606020202030204" pitchFamily="34" charset="0"/>
            </a:endParaRPr>
          </a:p>
        </p:txBody>
      </p:sp>
      <p:sp>
        <p:nvSpPr>
          <p:cNvPr id="16" name="Rectangle 15"/>
          <p:cNvSpPr/>
          <p:nvPr/>
        </p:nvSpPr>
        <p:spPr>
          <a:xfrm>
            <a:off x="198308" y="6517204"/>
            <a:ext cx="4572000" cy="276999"/>
          </a:xfrm>
          <a:prstGeom prst="rect">
            <a:avLst/>
          </a:prstGeom>
        </p:spPr>
        <p:txBody>
          <a:bodyPr>
            <a:spAutoFit/>
          </a:bodyPr>
          <a:lstStyle/>
          <a:p>
            <a:r>
              <a:rPr lang="en-US" sz="1200" dirty="0">
                <a:solidFill>
                  <a:srgbClr val="2E2B21"/>
                </a:solidFill>
                <a:latin typeface="Arial Narrow" panose="020B0606020202030204" pitchFamily="34" charset="0"/>
              </a:rPr>
              <a:t>https://</a:t>
            </a:r>
            <a:r>
              <a:rPr lang="en-US" sz="1200" dirty="0">
                <a:solidFill>
                  <a:srgbClr val="2E2B21"/>
                </a:solidFill>
                <a:latin typeface="Tw Cen MT Condensed" panose="020B0606020104020203"/>
              </a:rPr>
              <a:t>guides.library.uq.edu.au/how-to-find/evidence-based-practice</a:t>
            </a:r>
          </a:p>
        </p:txBody>
      </p:sp>
      <p:sp>
        <p:nvSpPr>
          <p:cNvPr id="2" name="Rectangle 1"/>
          <p:cNvSpPr/>
          <p:nvPr/>
        </p:nvSpPr>
        <p:spPr>
          <a:xfrm>
            <a:off x="503831" y="2079321"/>
            <a:ext cx="4114657" cy="693293"/>
          </a:xfrm>
          <a:prstGeom prst="rect">
            <a:avLst/>
          </a:prstGeom>
          <a:solidFill>
            <a:srgbClr val="1F5F37"/>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Arial" panose="020B0604020202020204" pitchFamily="34" charset="0"/>
                <a:cs typeface="Arial" panose="020B0604020202020204" pitchFamily="34" charset="0"/>
              </a:rPr>
              <a:t>Clinical Expertise</a:t>
            </a:r>
          </a:p>
        </p:txBody>
      </p:sp>
      <p:sp>
        <p:nvSpPr>
          <p:cNvPr id="3" name="Rectangle 2"/>
          <p:cNvSpPr/>
          <p:nvPr/>
        </p:nvSpPr>
        <p:spPr>
          <a:xfrm>
            <a:off x="488331" y="3115160"/>
            <a:ext cx="4130154" cy="1410346"/>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Best Research Evidence</a:t>
            </a:r>
          </a:p>
        </p:txBody>
      </p:sp>
      <p:sp>
        <p:nvSpPr>
          <p:cNvPr id="4" name="Rectangle 3"/>
          <p:cNvSpPr/>
          <p:nvPr/>
        </p:nvSpPr>
        <p:spPr>
          <a:xfrm>
            <a:off x="503829" y="4864565"/>
            <a:ext cx="4099158" cy="678089"/>
          </a:xfrm>
          <a:prstGeom prst="rect">
            <a:avLst/>
          </a:prstGeom>
          <a:solidFill>
            <a:srgbClr val="293A4D"/>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effectLst>
                  <a:outerShdw blurRad="38100" dist="38100" dir="2700000" algn="tl">
                    <a:srgbClr val="000000">
                      <a:alpha val="43137"/>
                    </a:srgbClr>
                  </a:outerShdw>
                </a:effectLst>
                <a:latin typeface="Arial Narrow" panose="020B0606020202030204" pitchFamily="34" charset="0"/>
              </a:rPr>
              <a:t>Patient values &amp; preferences</a:t>
            </a:r>
          </a:p>
        </p:txBody>
      </p:sp>
      <p:sp>
        <p:nvSpPr>
          <p:cNvPr id="6" name="Oval 5"/>
          <p:cNvSpPr/>
          <p:nvPr/>
        </p:nvSpPr>
        <p:spPr>
          <a:xfrm>
            <a:off x="5641384" y="2403198"/>
            <a:ext cx="2886168" cy="2862134"/>
          </a:xfrm>
          <a:prstGeom prst="ellipse">
            <a:avLst/>
          </a:prstGeom>
          <a:solidFill>
            <a:srgbClr val="80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Evidence Based Practice</a:t>
            </a:r>
          </a:p>
        </p:txBody>
      </p:sp>
    </p:spTree>
    <p:extLst>
      <p:ext uri="{BB962C8B-B14F-4D97-AF65-F5344CB8AC3E}">
        <p14:creationId xmlns:p14="http://schemas.microsoft.com/office/powerpoint/2010/main" val="28204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wipe(left)">
                                      <p:cBhvr>
                                        <p:cTn id="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537032" y="508001"/>
            <a:ext cx="7445829" cy="3416320"/>
          </a:xfrm>
          <a:prstGeom prst="rect">
            <a:avLst/>
          </a:prstGeom>
          <a:noFill/>
        </p:spPr>
        <p:txBody>
          <a:bodyPr wrap="square" rtlCol="0">
            <a:spAutoFit/>
          </a:bodyPr>
          <a:lstStyle/>
          <a:p>
            <a:r>
              <a:rPr lang="en-US" sz="3600" b="1" dirty="0">
                <a:solidFill>
                  <a:srgbClr val="004386"/>
                </a:solidFill>
                <a:latin typeface="Arial Narrow" panose="020B0606020202030204" pitchFamily="34" charset="0"/>
              </a:rPr>
              <a:t>Agency for Healthcare Research and Quality </a:t>
            </a:r>
            <a:r>
              <a:rPr lang="en-US" sz="3600" dirty="0">
                <a:solidFill>
                  <a:srgbClr val="004386"/>
                </a:solidFill>
                <a:latin typeface="Arial Narrow" panose="020B0606020202030204" pitchFamily="34" charset="0"/>
              </a:rPr>
              <a:t>(AHRQ) </a:t>
            </a:r>
            <a:r>
              <a:rPr lang="en-US" sz="3600" dirty="0">
                <a:solidFill>
                  <a:srgbClr val="000000"/>
                </a:solidFill>
                <a:latin typeface="Arial Narrow" panose="020B0606020202030204" pitchFamily="34" charset="0"/>
              </a:rPr>
              <a:t>did a systematic                           review of comparative                                effectiveness of                                            analgesics used                                                   by EMS</a:t>
            </a:r>
          </a:p>
        </p:txBody>
      </p:sp>
      <p:sp>
        <p:nvSpPr>
          <p:cNvPr id="7" name="Rectangle 6"/>
          <p:cNvSpPr/>
          <p:nvPr/>
        </p:nvSpPr>
        <p:spPr>
          <a:xfrm>
            <a:off x="181174" y="6487602"/>
            <a:ext cx="4572000" cy="246221"/>
          </a:xfrm>
          <a:prstGeom prst="rect">
            <a:avLst/>
          </a:prstGeom>
        </p:spPr>
        <p:txBody>
          <a:bodyPr>
            <a:spAutoFit/>
          </a:bodyPr>
          <a:lstStyle/>
          <a:p>
            <a:r>
              <a:rPr lang="en-US" sz="1000" dirty="0"/>
              <a:t>http://education.ohio.gov/Topics/District-and-School-Continuous-Improvement</a:t>
            </a:r>
          </a:p>
        </p:txBody>
      </p:sp>
      <p:sp>
        <p:nvSpPr>
          <p:cNvPr id="2" name="Slide Number Placeholder 1"/>
          <p:cNvSpPr>
            <a:spLocks noGrp="1"/>
          </p:cNvSpPr>
          <p:nvPr>
            <p:ph type="sldNum" sz="quarter" idx="12"/>
          </p:nvPr>
        </p:nvSpPr>
        <p:spPr>
          <a:xfrm>
            <a:off x="8128000" y="6496105"/>
            <a:ext cx="730250" cy="274320"/>
          </a:xfrm>
        </p:spPr>
        <p:txBody>
          <a:bodyPr/>
          <a:lstStyle/>
          <a:p>
            <a:pPr algn="r"/>
            <a:fld id="{FEE9C2EC-C493-E246-9EAB-66C95869FB0F}" type="slidenum">
              <a:rPr lang="en-US" smtClean="0">
                <a:solidFill>
                  <a:srgbClr val="000000"/>
                </a:solidFill>
                <a:latin typeface="Arial" panose="020B0604020202020204" pitchFamily="34" charset="0"/>
                <a:cs typeface="Arial" panose="020B0604020202020204" pitchFamily="34" charset="0"/>
              </a:rPr>
              <a:pPr algn="r"/>
              <a:t>11</a:t>
            </a:fld>
            <a:endParaRPr lang="en-US" dirty="0">
              <a:solidFill>
                <a:srgbClr val="0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213" b="100000" l="0" r="99573">
                        <a14:foregroundMark x1="72009" y1="28358" x2="72009" y2="28358"/>
                        <a14:foregroundMark x1="68803" y1="21322" x2="68803" y2="21322"/>
                        <a14:foregroundMark x1="62179" y1="4691" x2="64103" y2="28998"/>
                        <a14:foregroundMark x1="60897" y1="9595" x2="87607" y2="21962"/>
                      </a14:backgroundRemoval>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4259948" y="1487653"/>
            <a:ext cx="4862945" cy="4873336"/>
          </a:xfrm>
          <a:prstGeom prst="rect">
            <a:avLst/>
          </a:prstGeom>
        </p:spPr>
      </p:pic>
      <p:sp>
        <p:nvSpPr>
          <p:cNvPr id="8" name="Rectangle 7"/>
          <p:cNvSpPr/>
          <p:nvPr/>
        </p:nvSpPr>
        <p:spPr>
          <a:xfrm>
            <a:off x="4833506" y="6501706"/>
            <a:ext cx="3813865" cy="246221"/>
          </a:xfrm>
          <a:prstGeom prst="rect">
            <a:avLst/>
          </a:prstGeom>
        </p:spPr>
        <p:txBody>
          <a:bodyPr wrap="none">
            <a:spAutoFit/>
          </a:bodyPr>
          <a:lstStyle/>
          <a:p>
            <a:pPr algn="r" defTabSz="914400"/>
            <a:r>
              <a:rPr lang="en-US" sz="1000" kern="0" dirty="0">
                <a:solidFill>
                  <a:srgbClr val="2E2B21"/>
                </a:solidFill>
                <a:latin typeface="Arial Narrow" panose="020B0606020202030204" pitchFamily="34" charset="0"/>
                <a:cs typeface="Arial" panose="020B0604020202020204" pitchFamily="34" charset="0"/>
              </a:rPr>
              <a:t>© National Association of State EMS Officials (NASEMSO). All rights reserved</a:t>
            </a:r>
            <a:endParaRPr lang="en-US" sz="1400" kern="0" dirty="0">
              <a:solidFill>
                <a:srgbClr val="2E2B21"/>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425398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Right)">
                                      <p:cBhvr>
                                        <p:cTn id="7" dur="500"/>
                                        <p:tgtEl>
                                          <p:spTgt spid="5">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50182" y="1273707"/>
            <a:ext cx="6233529" cy="437082"/>
          </a:xfrm>
        </p:spPr>
        <p:txBody>
          <a:bodyPr>
            <a:normAutofit/>
          </a:bodyPr>
          <a:lstStyle/>
          <a:p>
            <a:pPr algn="r"/>
            <a:r>
              <a:rPr lang="en-US" dirty="0">
                <a:solidFill>
                  <a:srgbClr val="004386"/>
                </a:solidFill>
                <a:latin typeface="Arial Narrow" panose="020B0606020202030204" pitchFamily="34" charset="0"/>
              </a:rPr>
              <a:t>*</a:t>
            </a:r>
            <a:r>
              <a:rPr lang="en-US" dirty="0">
                <a:solidFill>
                  <a:srgbClr val="003300"/>
                </a:solidFill>
                <a:latin typeface="Arial Narrow" panose="020B0606020202030204" pitchFamily="34" charset="0"/>
              </a:rPr>
              <a:t>Patient/population-intervention-comparison-outcome</a:t>
            </a:r>
          </a:p>
          <a:p>
            <a:endParaRPr lang="en-US" sz="3200" dirty="0">
              <a:latin typeface="Arial Narrow" panose="020B0606020202030204" pitchFamily="34" charset="0"/>
            </a:endParaRPr>
          </a:p>
          <a:p>
            <a:endParaRPr lang="en-US" dirty="0"/>
          </a:p>
        </p:txBody>
      </p:sp>
      <p:sp>
        <p:nvSpPr>
          <p:cNvPr id="6" name="Rectangle 5"/>
          <p:cNvSpPr/>
          <p:nvPr/>
        </p:nvSpPr>
        <p:spPr>
          <a:xfrm>
            <a:off x="185484" y="6495965"/>
            <a:ext cx="1916356" cy="276999"/>
          </a:xfrm>
          <a:prstGeom prst="rect">
            <a:avLst/>
          </a:prstGeom>
        </p:spPr>
        <p:txBody>
          <a:bodyPr wrap="square">
            <a:spAutoFit/>
          </a:bodyPr>
          <a:lstStyle/>
          <a:p>
            <a:r>
              <a:rPr lang="en-US" sz="1200" dirty="0">
                <a:latin typeface="Tw Cen MT Condensed" panose="020B0606020104020203" pitchFamily="34" charset="0"/>
              </a:rPr>
              <a:t>www.forestsnews.cifor.org/19403/</a:t>
            </a:r>
          </a:p>
        </p:txBody>
      </p:sp>
      <p:sp>
        <p:nvSpPr>
          <p:cNvPr id="7" name="TextBox 6"/>
          <p:cNvSpPr txBox="1"/>
          <p:nvPr/>
        </p:nvSpPr>
        <p:spPr>
          <a:xfrm>
            <a:off x="371228" y="338835"/>
            <a:ext cx="8470584" cy="978729"/>
          </a:xfrm>
          <a:prstGeom prst="rect">
            <a:avLst/>
          </a:prstGeom>
          <a:noFill/>
        </p:spPr>
        <p:txBody>
          <a:bodyPr wrap="square" rtlCol="0">
            <a:spAutoFit/>
          </a:bodyPr>
          <a:lstStyle/>
          <a:p>
            <a:pPr>
              <a:lnSpc>
                <a:spcPct val="90000"/>
              </a:lnSpc>
            </a:pPr>
            <a:r>
              <a:rPr lang="en-US" sz="3200" dirty="0">
                <a:solidFill>
                  <a:srgbClr val="000000"/>
                </a:solidFill>
                <a:latin typeface="Arial Narrow" panose="020B0606020202030204" pitchFamily="34" charset="0"/>
              </a:rPr>
              <a:t>The TEP developed 9 PICO* questions based on AHRQ review + 1 re: peds analgesia via fentanyl IN </a:t>
            </a:r>
          </a:p>
        </p:txBody>
      </p:sp>
      <p:sp>
        <p:nvSpPr>
          <p:cNvPr id="2" name="TextBox 1"/>
          <p:cNvSpPr txBox="1"/>
          <p:nvPr/>
        </p:nvSpPr>
        <p:spPr>
          <a:xfrm>
            <a:off x="1063153" y="1873986"/>
            <a:ext cx="4993675" cy="584775"/>
          </a:xfrm>
          <a:prstGeom prst="rect">
            <a:avLst/>
          </a:prstGeom>
          <a:solidFill>
            <a:srgbClr val="FFFFCC"/>
          </a:solidFill>
          <a:ln>
            <a:solidFill>
              <a:srgbClr val="004386"/>
            </a:solidFill>
          </a:ln>
        </p:spPr>
        <p:txBody>
          <a:bodyPr wrap="none" rtlCol="0">
            <a:spAutoFit/>
          </a:bodyPr>
          <a:lstStyle/>
          <a:p>
            <a:r>
              <a:rPr lang="en-US" sz="3200" dirty="0">
                <a:solidFill>
                  <a:srgbClr val="003300"/>
                </a:solidFill>
                <a:latin typeface="Arial Narrow" panose="020B0606020202030204" pitchFamily="34" charset="0"/>
                <a:cs typeface="Arial" panose="020B0604020202020204" pitchFamily="34" charset="0"/>
              </a:rPr>
              <a:t>Elements of a systematic review</a:t>
            </a:r>
          </a:p>
        </p:txBody>
      </p:sp>
      <p:sp>
        <p:nvSpPr>
          <p:cNvPr id="5" name="TextBox 4"/>
          <p:cNvSpPr txBox="1"/>
          <p:nvPr/>
        </p:nvSpPr>
        <p:spPr>
          <a:xfrm>
            <a:off x="861951" y="2686167"/>
            <a:ext cx="2931886" cy="1200329"/>
          </a:xfrm>
          <a:prstGeom prst="rect">
            <a:avLst/>
          </a:prstGeom>
          <a:solidFill>
            <a:srgbClr val="86AD51"/>
          </a:solidFill>
          <a:scene3d>
            <a:camera prst="orthographicFront"/>
            <a:lightRig rig="threePt" dir="t"/>
          </a:scene3d>
          <a:sp3d>
            <a:bevelT/>
          </a:sp3d>
        </p:spPr>
        <p:txBody>
          <a:bodyPr wrap="square" rtlCol="0">
            <a:spAutoFit/>
          </a:bodyPr>
          <a:lstStyle/>
          <a:p>
            <a:pPr>
              <a:lnSpc>
                <a:spcPct val="90000"/>
              </a:lnSpc>
            </a:pPr>
            <a:r>
              <a:rPr lang="en-US" sz="2000" dirty="0">
                <a:solidFill>
                  <a:schemeClr val="bg1"/>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Frame questions</a:t>
            </a:r>
          </a:p>
          <a:p>
            <a:pPr marL="182880" indent="-182880" defTabSz="228600">
              <a:lnSpc>
                <a:spcPct val="90000"/>
              </a:lnSpc>
              <a:buFont typeface="Arial" panose="020B0604020202020204" pitchFamily="34" charset="0"/>
              <a:buChar char="•"/>
            </a:pPr>
            <a:r>
              <a:rPr lang="en-US" sz="2000" dirty="0">
                <a:solidFill>
                  <a:schemeClr val="bg1"/>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Involve stakeholders</a:t>
            </a:r>
          </a:p>
          <a:p>
            <a:pPr marL="182880" indent="-182880" defTabSz="228600">
              <a:lnSpc>
                <a:spcPct val="90000"/>
              </a:lnSpc>
              <a:buFont typeface="Arial" panose="020B0604020202020204" pitchFamily="34" charset="0"/>
              <a:buChar char="•"/>
            </a:pPr>
            <a:r>
              <a:rPr lang="en-US" sz="2000" dirty="0">
                <a:solidFill>
                  <a:schemeClr val="bg1"/>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Define what is to be  examined and how</a:t>
            </a:r>
          </a:p>
        </p:txBody>
      </p:sp>
      <p:sp>
        <p:nvSpPr>
          <p:cNvPr id="8" name="Oval 7"/>
          <p:cNvSpPr/>
          <p:nvPr/>
        </p:nvSpPr>
        <p:spPr>
          <a:xfrm>
            <a:off x="3497947" y="2772240"/>
            <a:ext cx="1567543" cy="1028185"/>
          </a:xfrm>
          <a:prstGeom prst="ellipse">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Narrow" panose="020B0606020202030204" pitchFamily="34" charset="0"/>
              </a:rPr>
              <a:t>Explicit questions</a:t>
            </a:r>
          </a:p>
        </p:txBody>
      </p:sp>
      <p:sp>
        <p:nvSpPr>
          <p:cNvPr id="9" name="TextBox 8"/>
          <p:cNvSpPr txBox="1"/>
          <p:nvPr/>
        </p:nvSpPr>
        <p:spPr>
          <a:xfrm>
            <a:off x="1654623" y="4049488"/>
            <a:ext cx="2931886" cy="923330"/>
          </a:xfrm>
          <a:prstGeom prst="rect">
            <a:avLst/>
          </a:prstGeom>
          <a:solidFill>
            <a:srgbClr val="003399"/>
          </a:solidFill>
          <a:scene3d>
            <a:camera prst="orthographicFront"/>
            <a:lightRig rig="threePt" dir="t"/>
          </a:scene3d>
          <a:sp3d>
            <a:bevelT/>
          </a:sp3d>
        </p:spPr>
        <p:txBody>
          <a:bodyPr wrap="square" rtlCol="0">
            <a:spAutoFit/>
          </a:bodyPr>
          <a:lstStyle/>
          <a:p>
            <a:pPr>
              <a:lnSpc>
                <a:spcPct val="90000"/>
              </a:lnSpc>
            </a:pPr>
            <a:r>
              <a:rPr lang="en-US" sz="2000" dirty="0">
                <a:solidFill>
                  <a:schemeClr val="bg1"/>
                </a:solidFill>
                <a:effectLst>
                  <a:outerShdw blurRad="38100" dist="38100" dir="2700000" algn="tl">
                    <a:srgbClr val="000000">
                      <a:alpha val="43137"/>
                    </a:srgbClr>
                  </a:outerShdw>
                </a:effectLst>
                <a:latin typeface="Arial Narrow" panose="020B0606020202030204" pitchFamily="34" charset="0"/>
              </a:rPr>
              <a:t>Rigorous review methods</a:t>
            </a:r>
          </a:p>
          <a:p>
            <a:pPr marL="182880" indent="-182880" defTabSz="228600">
              <a:lnSpc>
                <a:spcPct val="90000"/>
              </a:lnSpc>
              <a:buFont typeface="Arial" panose="020B0604020202020204" pitchFamily="34" charset="0"/>
              <a:buChar char="•"/>
            </a:pPr>
            <a:r>
              <a:rPr lang="en-US" sz="2000" dirty="0">
                <a:solidFill>
                  <a:schemeClr val="bg1"/>
                </a:solidFill>
                <a:effectLst>
                  <a:outerShdw blurRad="38100" dist="38100" dir="2700000" algn="tl">
                    <a:srgbClr val="000000">
                      <a:alpha val="43137"/>
                    </a:srgbClr>
                  </a:outerShdw>
                </a:effectLst>
                <a:latin typeface="Arial Narrow" panose="020B0606020202030204" pitchFamily="34" charset="0"/>
              </a:rPr>
              <a:t>Transparent</a:t>
            </a:r>
          </a:p>
          <a:p>
            <a:pPr marL="182880" indent="-182880" defTabSz="228600">
              <a:lnSpc>
                <a:spcPct val="90000"/>
              </a:lnSpc>
              <a:buFont typeface="Arial" panose="020B0604020202020204" pitchFamily="34" charset="0"/>
              <a:buChar char="•"/>
            </a:pPr>
            <a:r>
              <a:rPr lang="en-US" sz="2000" dirty="0">
                <a:solidFill>
                  <a:schemeClr val="bg1"/>
                </a:solidFill>
                <a:effectLst>
                  <a:outerShdw blurRad="38100" dist="38100" dir="2700000" algn="tl">
                    <a:srgbClr val="000000">
                      <a:alpha val="43137"/>
                    </a:srgbClr>
                  </a:outerShdw>
                </a:effectLst>
                <a:latin typeface="Arial Narrow" panose="020B0606020202030204" pitchFamily="34" charset="0"/>
              </a:rPr>
              <a:t>Repeatable</a:t>
            </a:r>
          </a:p>
        </p:txBody>
      </p:sp>
      <p:sp>
        <p:nvSpPr>
          <p:cNvPr id="11" name="Oval 10"/>
          <p:cNvSpPr/>
          <p:nvPr/>
        </p:nvSpPr>
        <p:spPr>
          <a:xfrm>
            <a:off x="4317991" y="3984157"/>
            <a:ext cx="1908637" cy="1023268"/>
          </a:xfrm>
          <a:prstGeom prst="ellipse">
            <a:avLst/>
          </a:prstGeom>
          <a:solidFill>
            <a:srgbClr val="042E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000" dirty="0">
                <a:latin typeface="Arial Narrow" panose="020B0606020202030204" pitchFamily="34" charset="0"/>
              </a:rPr>
              <a:t>Systematic evaluation of evidence</a:t>
            </a:r>
          </a:p>
        </p:txBody>
      </p:sp>
      <p:sp>
        <p:nvSpPr>
          <p:cNvPr id="12" name="TextBox 11"/>
          <p:cNvSpPr txBox="1"/>
          <p:nvPr/>
        </p:nvSpPr>
        <p:spPr>
          <a:xfrm>
            <a:off x="2323912" y="5220825"/>
            <a:ext cx="3177005" cy="923330"/>
          </a:xfrm>
          <a:prstGeom prst="rect">
            <a:avLst/>
          </a:prstGeom>
          <a:solidFill>
            <a:srgbClr val="FFFF66"/>
          </a:solidFill>
          <a:scene3d>
            <a:camera prst="orthographicFront"/>
            <a:lightRig rig="threePt" dir="t"/>
          </a:scene3d>
          <a:sp3d>
            <a:bevelT/>
          </a:sp3d>
        </p:spPr>
        <p:txBody>
          <a:bodyPr wrap="square" rtlCol="0">
            <a:spAutoFit/>
          </a:bodyPr>
          <a:lstStyle/>
          <a:p>
            <a:pPr>
              <a:lnSpc>
                <a:spcPct val="90000"/>
              </a:lnSpc>
            </a:pPr>
            <a:r>
              <a:rPr lang="en-US" sz="2000" dirty="0">
                <a:latin typeface="Arial Narrow" panose="020B0606020202030204" pitchFamily="34" charset="0"/>
              </a:rPr>
              <a:t>To stakeholders and decision-makers using appropriate                  formats for different end users</a:t>
            </a:r>
          </a:p>
        </p:txBody>
      </p:sp>
      <p:sp>
        <p:nvSpPr>
          <p:cNvPr id="22" name="Explosion 2 21"/>
          <p:cNvSpPr/>
          <p:nvPr/>
        </p:nvSpPr>
        <p:spPr>
          <a:xfrm rot="1268879">
            <a:off x="5942210" y="2459505"/>
            <a:ext cx="2557277" cy="1716905"/>
          </a:xfrm>
          <a:prstGeom prst="irregularSeal2">
            <a:avLst/>
          </a:prstGeom>
          <a:solidFill>
            <a:srgbClr val="FFFF66"/>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272306" y="5109000"/>
            <a:ext cx="2180756" cy="1096825"/>
          </a:xfrm>
          <a:prstGeom prst="ellipse">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000" dirty="0">
                <a:latin typeface="Arial Narrow" panose="020B0606020202030204" pitchFamily="34" charset="0"/>
              </a:rPr>
              <a:t>Active dissemination of results</a:t>
            </a:r>
          </a:p>
        </p:txBody>
      </p:sp>
      <p:sp>
        <p:nvSpPr>
          <p:cNvPr id="17" name="TextBox 16"/>
          <p:cNvSpPr txBox="1"/>
          <p:nvPr/>
        </p:nvSpPr>
        <p:spPr>
          <a:xfrm>
            <a:off x="6304224" y="2978626"/>
            <a:ext cx="1620570" cy="646331"/>
          </a:xfrm>
          <a:prstGeom prst="rect">
            <a:avLst/>
          </a:prstGeom>
          <a:noFill/>
        </p:spPr>
        <p:txBody>
          <a:bodyPr wrap="square" rtlCol="0">
            <a:spAutoFit/>
          </a:bodyPr>
          <a:lstStyle/>
          <a:p>
            <a:pPr algn="ctr" defTabSz="228600">
              <a:lnSpc>
                <a:spcPct val="90000"/>
              </a:lnSpc>
            </a:pPr>
            <a:r>
              <a:rPr lang="en-US" sz="2000" dirty="0">
                <a:latin typeface="Arial Narrow" panose="020B0606020202030204" pitchFamily="34" charset="0"/>
              </a:rPr>
              <a:t>Commitment  to update</a:t>
            </a:r>
          </a:p>
        </p:txBody>
      </p:sp>
      <p:cxnSp>
        <p:nvCxnSpPr>
          <p:cNvPr id="14" name="Straight Arrow Connector 13"/>
          <p:cNvCxnSpPr/>
          <p:nvPr/>
        </p:nvCxnSpPr>
        <p:spPr>
          <a:xfrm>
            <a:off x="4751663" y="2654163"/>
            <a:ext cx="3513251" cy="3412808"/>
          </a:xfrm>
          <a:prstGeom prst="straightConnector1">
            <a:avLst/>
          </a:prstGeom>
          <a:ln w="50800">
            <a:solidFill>
              <a:srgbClr val="3A372D"/>
            </a:solidFill>
            <a:tailEnd type="arrow"/>
          </a:ln>
        </p:spPr>
        <p:style>
          <a:lnRef idx="1">
            <a:schemeClr val="accent1"/>
          </a:lnRef>
          <a:fillRef idx="0">
            <a:schemeClr val="accent1"/>
          </a:fillRef>
          <a:effectRef idx="0">
            <a:schemeClr val="accent1"/>
          </a:effectRef>
          <a:fontRef idx="minor">
            <a:schemeClr val="tx1"/>
          </a:fontRef>
        </p:style>
      </p:cxnSp>
      <p:sp>
        <p:nvSpPr>
          <p:cNvPr id="18" name="Curved Up Arrow 17"/>
          <p:cNvSpPr/>
          <p:nvPr/>
        </p:nvSpPr>
        <p:spPr>
          <a:xfrm rot="13399899">
            <a:off x="5932942" y="3994881"/>
            <a:ext cx="2075546" cy="905067"/>
          </a:xfrm>
          <a:prstGeom prst="curvedUpArrow">
            <a:avLst>
              <a:gd name="adj1" fmla="val 16307"/>
              <a:gd name="adj2" fmla="val 48080"/>
              <a:gd name="adj3" fmla="val 1708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Slide Number Placeholder 9"/>
          <p:cNvSpPr>
            <a:spLocks noGrp="1"/>
          </p:cNvSpPr>
          <p:nvPr>
            <p:ph type="sldNum" sz="quarter" idx="12"/>
          </p:nvPr>
        </p:nvSpPr>
        <p:spPr>
          <a:xfrm>
            <a:off x="8128000" y="6507747"/>
            <a:ext cx="730250" cy="274320"/>
          </a:xfrm>
        </p:spPr>
        <p:txBody>
          <a:bodyPr/>
          <a:lstStyle/>
          <a:p>
            <a:pPr algn="r"/>
            <a:fld id="{FEE9C2EC-C493-E246-9EAB-66C95869FB0F}" type="slidenum">
              <a:rPr lang="en-US" smtClean="0">
                <a:solidFill>
                  <a:srgbClr val="000000"/>
                </a:solidFill>
                <a:latin typeface="Arial" panose="020B0604020202020204" pitchFamily="34" charset="0"/>
                <a:cs typeface="Arial" panose="020B0604020202020204" pitchFamily="34" charset="0"/>
              </a:rPr>
              <a:pPr algn="r"/>
              <a:t>12</a:t>
            </a:fld>
            <a:endParaRPr lang="en-US" dirty="0">
              <a:solidFill>
                <a:srgbClr val="000000"/>
              </a:solidFill>
              <a:latin typeface="Arial" panose="020B0604020202020204" pitchFamily="34" charset="0"/>
              <a:cs typeface="Arial" panose="020B0604020202020204" pitchFamily="34" charset="0"/>
            </a:endParaRPr>
          </a:p>
        </p:txBody>
      </p:sp>
      <p:sp>
        <p:nvSpPr>
          <p:cNvPr id="19" name="Rectangle 18"/>
          <p:cNvSpPr/>
          <p:nvPr/>
        </p:nvSpPr>
        <p:spPr>
          <a:xfrm>
            <a:off x="4818008" y="6517204"/>
            <a:ext cx="3813865" cy="246221"/>
          </a:xfrm>
          <a:prstGeom prst="rect">
            <a:avLst/>
          </a:prstGeom>
        </p:spPr>
        <p:txBody>
          <a:bodyPr wrap="none">
            <a:spAutoFit/>
          </a:bodyPr>
          <a:lstStyle/>
          <a:p>
            <a:pPr algn="r" defTabSz="914400"/>
            <a:r>
              <a:rPr lang="en-US" sz="1000" kern="0" dirty="0">
                <a:solidFill>
                  <a:srgbClr val="2E2B21"/>
                </a:solidFill>
                <a:latin typeface="Arial Narrow" panose="020B0606020202030204" pitchFamily="34" charset="0"/>
                <a:cs typeface="Arial" panose="020B0604020202020204" pitchFamily="34" charset="0"/>
              </a:rPr>
              <a:t>© National Association of State EMS Officials (NASEMSO). All rights reserved</a:t>
            </a:r>
            <a:endParaRPr lang="en-US" sz="1400" kern="0" dirty="0">
              <a:solidFill>
                <a:srgbClr val="2E2B21"/>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09341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par>
                          <p:cTn id="35" fill="hold">
                            <p:stCondLst>
                              <p:cond delay="500"/>
                            </p:stCondLst>
                            <p:childTnLst>
                              <p:par>
                                <p:cTn id="36" presetID="22" presetClass="entr" presetSubtype="4"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9" grpId="0" animBg="1"/>
      <p:bldP spid="11" grpId="0" animBg="1"/>
      <p:bldP spid="12" grpId="0" animBg="1"/>
      <p:bldP spid="22" grpId="0" animBg="1"/>
      <p:bldP spid="13" grpId="0" animBg="1"/>
      <p:bldP spid="17"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400" dirty="0">
                <a:solidFill>
                  <a:srgbClr val="003300"/>
                </a:solidFill>
              </a:rPr>
              <a:t>GRADE methodology</a:t>
            </a:r>
          </a:p>
        </p:txBody>
      </p:sp>
      <p:sp>
        <p:nvSpPr>
          <p:cNvPr id="3" name="Content Placeholder 2"/>
          <p:cNvSpPr>
            <a:spLocks noGrp="1"/>
          </p:cNvSpPr>
          <p:nvPr>
            <p:ph idx="1"/>
          </p:nvPr>
        </p:nvSpPr>
        <p:spPr>
          <a:xfrm>
            <a:off x="267806" y="1131386"/>
            <a:ext cx="8600459" cy="3301135"/>
          </a:xfrm>
          <a:gradFill>
            <a:gsLst>
              <a:gs pos="0">
                <a:srgbClr val="000000"/>
              </a:gs>
              <a:gs pos="98000">
                <a:srgbClr val="003300"/>
              </a:gs>
              <a:gs pos="87000">
                <a:srgbClr val="002850"/>
              </a:gs>
            </a:gsLst>
            <a:lin ang="5400000" scaled="0"/>
          </a:gradFill>
        </p:spPr>
        <p:txBody>
          <a:bodyPr anchor="t">
            <a:noAutofit/>
          </a:bodyPr>
          <a:lstStyle/>
          <a:p>
            <a:pPr>
              <a:lnSpc>
                <a:spcPct val="95000"/>
              </a:lnSpc>
              <a:spcBef>
                <a:spcPts val="0"/>
              </a:spcBef>
              <a:spcAft>
                <a:spcPts val="1800"/>
              </a:spcAft>
              <a:buFont typeface="Wingdings" panose="05000000000000000000" pitchFamily="2" charset="2"/>
              <a:buChar char="§"/>
            </a:pPr>
            <a:r>
              <a:rPr lang="en-US" sz="4000" b="0" dirty="0">
                <a:solidFill>
                  <a:srgbClr val="FFFF00"/>
                </a:solidFill>
                <a:latin typeface="Arial Narrow" panose="020B0606020202030204" pitchFamily="34" charset="0"/>
              </a:rPr>
              <a:t>G</a:t>
            </a:r>
            <a:r>
              <a:rPr lang="en-US" sz="4000" b="0" dirty="0">
                <a:solidFill>
                  <a:schemeClr val="bg1"/>
                </a:solidFill>
                <a:latin typeface="Arial Narrow" panose="020B0606020202030204" pitchFamily="34" charset="0"/>
              </a:rPr>
              <a:t>rading of </a:t>
            </a:r>
            <a:r>
              <a:rPr lang="en-US" sz="4000" b="0" dirty="0">
                <a:solidFill>
                  <a:srgbClr val="FFFF00"/>
                </a:solidFill>
                <a:latin typeface="Arial Narrow" panose="020B0606020202030204" pitchFamily="34" charset="0"/>
              </a:rPr>
              <a:t>R</a:t>
            </a:r>
            <a:r>
              <a:rPr lang="en-US" sz="4000" b="0" dirty="0">
                <a:solidFill>
                  <a:schemeClr val="bg1"/>
                </a:solidFill>
                <a:latin typeface="Arial Narrow" panose="020B0606020202030204" pitchFamily="34" charset="0"/>
              </a:rPr>
              <a:t>ecommendations, </a:t>
            </a:r>
            <a:r>
              <a:rPr lang="en-US" sz="4000" b="0" dirty="0">
                <a:solidFill>
                  <a:srgbClr val="FFFF00"/>
                </a:solidFill>
                <a:latin typeface="Arial Narrow" panose="020B0606020202030204" pitchFamily="34" charset="0"/>
              </a:rPr>
              <a:t>A</a:t>
            </a:r>
            <a:r>
              <a:rPr lang="en-US" sz="4000" b="0" dirty="0">
                <a:solidFill>
                  <a:schemeClr val="bg1"/>
                </a:solidFill>
                <a:latin typeface="Arial Narrow" panose="020B0606020202030204" pitchFamily="34" charset="0"/>
              </a:rPr>
              <a:t>ssessment, </a:t>
            </a:r>
            <a:r>
              <a:rPr lang="en-US" sz="4000" b="0" dirty="0">
                <a:solidFill>
                  <a:srgbClr val="FFFF00"/>
                </a:solidFill>
                <a:latin typeface="Arial Narrow" panose="020B0606020202030204" pitchFamily="34" charset="0"/>
              </a:rPr>
              <a:t>D</a:t>
            </a:r>
            <a:r>
              <a:rPr lang="en-US" sz="4000" b="0" dirty="0">
                <a:solidFill>
                  <a:schemeClr val="bg1"/>
                </a:solidFill>
                <a:latin typeface="Arial Narrow" panose="020B0606020202030204" pitchFamily="34" charset="0"/>
              </a:rPr>
              <a:t>evelopment, and </a:t>
            </a:r>
            <a:r>
              <a:rPr lang="en-US" sz="4000" b="0" dirty="0">
                <a:solidFill>
                  <a:srgbClr val="FFFF00"/>
                </a:solidFill>
                <a:latin typeface="Arial Narrow" panose="020B0606020202030204" pitchFamily="34" charset="0"/>
              </a:rPr>
              <a:t>E</a:t>
            </a:r>
            <a:r>
              <a:rPr lang="en-US" sz="4000" b="0" dirty="0">
                <a:solidFill>
                  <a:schemeClr val="bg1"/>
                </a:solidFill>
                <a:latin typeface="Arial Narrow" panose="020B0606020202030204" pitchFamily="34" charset="0"/>
              </a:rPr>
              <a:t>valuation </a:t>
            </a:r>
          </a:p>
          <a:p>
            <a:pPr>
              <a:lnSpc>
                <a:spcPct val="95000"/>
              </a:lnSpc>
              <a:spcBef>
                <a:spcPts val="0"/>
              </a:spcBef>
              <a:spcAft>
                <a:spcPts val="1200"/>
              </a:spcAft>
              <a:buClr>
                <a:srgbClr val="FFFF00"/>
              </a:buClr>
              <a:buFont typeface="Wingdings" panose="05000000000000000000" pitchFamily="2" charset="2"/>
              <a:buChar char="§"/>
            </a:pPr>
            <a:r>
              <a:rPr lang="en-US" sz="4000" b="0" dirty="0">
                <a:solidFill>
                  <a:schemeClr val="bg1"/>
                </a:solidFill>
                <a:latin typeface="Arial Narrow" panose="020B0606020202030204" pitchFamily="34" charset="0"/>
              </a:rPr>
              <a:t>Detailed methodology, summary findings, evidence-to-decision tables presented in companion paper</a:t>
            </a:r>
          </a:p>
        </p:txBody>
      </p:sp>
      <p:sp>
        <p:nvSpPr>
          <p:cNvPr id="5" name="Slide Number Placeholder 4"/>
          <p:cNvSpPr>
            <a:spLocks noGrp="1"/>
          </p:cNvSpPr>
          <p:nvPr>
            <p:ph type="sldNum" sz="quarter" idx="11"/>
          </p:nvPr>
        </p:nvSpPr>
        <p:spPr>
          <a:xfrm>
            <a:off x="8290376" y="6536757"/>
            <a:ext cx="453579" cy="271889"/>
          </a:xfrm>
        </p:spPr>
        <p:txBody>
          <a:bodyPr/>
          <a:lstStyle/>
          <a:p>
            <a:pPr algn="r"/>
            <a:fld id="{FEE9C2EC-C493-E246-9EAB-66C95869FB0F}" type="slidenum">
              <a:rPr lang="en-US" b="0" smtClean="0">
                <a:solidFill>
                  <a:srgbClr val="000000"/>
                </a:solidFill>
                <a:cs typeface="Arial" panose="020B0604020202020204" pitchFamily="34" charset="0"/>
              </a:rPr>
              <a:pPr algn="r"/>
              <a:t>13</a:t>
            </a:fld>
            <a:endParaRPr lang="en-US" b="0" dirty="0">
              <a:solidFill>
                <a:srgbClr val="000000"/>
              </a:solidFill>
              <a:cs typeface="Arial" panose="020B0604020202020204" pitchFamily="34" charset="0"/>
            </a:endParaRPr>
          </a:p>
        </p:txBody>
      </p:sp>
      <p:sp>
        <p:nvSpPr>
          <p:cNvPr id="4" name="Footer Placeholder 3"/>
          <p:cNvSpPr>
            <a:spLocks noGrp="1"/>
          </p:cNvSpPr>
          <p:nvPr>
            <p:ph type="ftr" sz="quarter" idx="12"/>
          </p:nvPr>
        </p:nvSpPr>
        <p:spPr>
          <a:xfrm>
            <a:off x="3480657" y="6536757"/>
            <a:ext cx="4997611" cy="271889"/>
          </a:xfrm>
        </p:spPr>
        <p:txBody>
          <a:bodyPr/>
          <a:lstStyle/>
          <a:p>
            <a:r>
              <a:rPr lang="en-US" dirty="0">
                <a:solidFill>
                  <a:srgbClr val="000000"/>
                </a:solidFill>
                <a:latin typeface="Arial Narrow" panose="020B0606020202030204" pitchFamily="34" charset="0"/>
              </a:rPr>
              <a:t>© National Association of State EMS Officials (NASEMSO). All rights reserved.</a:t>
            </a:r>
            <a:endParaRPr lang="en-US" sz="788" i="1" dirty="0">
              <a:solidFill>
                <a:srgbClr val="000000"/>
              </a:solidFill>
              <a:latin typeface="Arial Narrow" panose="020B0606020202030204" pitchFamily="34" charset="0"/>
            </a:endParaRPr>
          </a:p>
        </p:txBody>
      </p:sp>
      <p:sp>
        <p:nvSpPr>
          <p:cNvPr id="6" name="TextBox 5"/>
          <p:cNvSpPr txBox="1"/>
          <p:nvPr/>
        </p:nvSpPr>
        <p:spPr>
          <a:xfrm>
            <a:off x="1038380" y="4866481"/>
            <a:ext cx="6830716" cy="584775"/>
          </a:xfrm>
          <a:prstGeom prst="rect">
            <a:avLst/>
          </a:prstGeom>
          <a:noFill/>
        </p:spPr>
        <p:txBody>
          <a:bodyPr wrap="none" rtlCol="0">
            <a:spAutoFit/>
          </a:bodyPr>
          <a:lstStyle/>
          <a:p>
            <a:r>
              <a:rPr lang="en-US" sz="3200" dirty="0">
                <a:solidFill>
                  <a:schemeClr val="accent4">
                    <a:lumMod val="75000"/>
                  </a:schemeClr>
                </a:solidFill>
                <a:latin typeface="Arial Narrow" panose="020B0606020202030204" pitchFamily="34" charset="0"/>
              </a:rPr>
              <a:t>Strength of recommendation on a continuum</a:t>
            </a:r>
          </a:p>
        </p:txBody>
      </p:sp>
      <p:sp>
        <p:nvSpPr>
          <p:cNvPr id="7" name="TextBox 6"/>
          <p:cNvSpPr txBox="1"/>
          <p:nvPr/>
        </p:nvSpPr>
        <p:spPr>
          <a:xfrm>
            <a:off x="1038382" y="5393417"/>
            <a:ext cx="6841938" cy="523220"/>
          </a:xfrm>
          <a:prstGeom prst="rect">
            <a:avLst/>
          </a:prstGeom>
          <a:noFill/>
        </p:spPr>
        <p:txBody>
          <a:bodyPr wrap="none" rtlCol="0">
            <a:spAutoFit/>
          </a:bodyPr>
          <a:lstStyle/>
          <a:p>
            <a:r>
              <a:rPr lang="en-US" sz="2800" dirty="0">
                <a:solidFill>
                  <a:srgbClr val="C00000"/>
                </a:solidFill>
              </a:rPr>
              <a:t>Strong against</a:t>
            </a:r>
            <a:r>
              <a:rPr lang="en-US" sz="2800" dirty="0">
                <a:solidFill>
                  <a:srgbClr val="000F2E"/>
                </a:solidFill>
              </a:rPr>
              <a:t>	</a:t>
            </a:r>
            <a:r>
              <a:rPr lang="en-US" sz="2800" dirty="0">
                <a:solidFill>
                  <a:srgbClr val="FFFF00"/>
                </a:solidFill>
                <a:effectLst>
                  <a:outerShdw blurRad="38100" dist="38100" dir="2700000" algn="tl">
                    <a:srgbClr val="000000">
                      <a:alpha val="43137"/>
                    </a:srgbClr>
                  </a:outerShdw>
                </a:effectLst>
              </a:rPr>
              <a:t>Conditional</a:t>
            </a:r>
            <a:r>
              <a:rPr lang="en-US" sz="2800" dirty="0">
                <a:solidFill>
                  <a:srgbClr val="000F2E"/>
                </a:solidFill>
              </a:rPr>
              <a:t>		</a:t>
            </a:r>
            <a:r>
              <a:rPr lang="en-US" sz="2800" dirty="0"/>
              <a:t>Strong for</a:t>
            </a:r>
          </a:p>
        </p:txBody>
      </p:sp>
      <p:cxnSp>
        <p:nvCxnSpPr>
          <p:cNvPr id="9" name="Straight Arrow Connector 8"/>
          <p:cNvCxnSpPr/>
          <p:nvPr/>
        </p:nvCxnSpPr>
        <p:spPr>
          <a:xfrm>
            <a:off x="557941" y="6059837"/>
            <a:ext cx="7920326" cy="0"/>
          </a:xfrm>
          <a:prstGeom prst="straightConnector1">
            <a:avLst/>
          </a:prstGeom>
          <a:ln w="57150">
            <a:headEnd type="arrow"/>
            <a:tailEnd type="arrow"/>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94299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outVertical)">
                                      <p:cBhvr>
                                        <p:cTn id="17" dur="500"/>
                                        <p:tgtEl>
                                          <p:spTgt spid="6">
                                            <p:txEl>
                                              <p:pRg st="0" end="0"/>
                                            </p:txEl>
                                          </p:spTgt>
                                        </p:tgtEl>
                                      </p:cBhvr>
                                    </p:animEffect>
                                  </p:childTnLst>
                                </p:cTn>
                              </p:par>
                              <p:par>
                                <p:cTn id="18" presetID="16" presetClass="entr" presetSubtype="37" fill="hold" nodeType="with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outVertical)">
                                      <p:cBhvr>
                                        <p:cTn id="20" dur="500"/>
                                        <p:tgtEl>
                                          <p:spTgt spid="7">
                                            <p:txEl>
                                              <p:pRg st="0" end="0"/>
                                            </p:txEl>
                                          </p:spTgt>
                                        </p:tgtEl>
                                      </p:cBhvr>
                                    </p:animEffect>
                                  </p:childTnLst>
                                </p:cTn>
                              </p:par>
                              <p:par>
                                <p:cTn id="21" presetID="16" presetClass="entr" presetSubtype="37"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F6752E23-B15A-AE4C-8D57-559A8F5D80CC}" type="slidenum">
              <a:rPr lang="en-US" smtClean="0"/>
              <a:pPr/>
              <a:t>14</a:t>
            </a:fld>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33523"/>
            <a:ext cx="8686800" cy="4047744"/>
          </a:xfrm>
          <a:prstGeom prst="rect">
            <a:avLst/>
          </a:prstGeom>
        </p:spPr>
      </p:pic>
      <p:pic>
        <p:nvPicPr>
          <p:cNvPr id="8" name="Picture 7"/>
          <p:cNvPicPr>
            <a:picLocks noChangeAspect="1"/>
          </p:cNvPicPr>
          <p:nvPr/>
        </p:nvPicPr>
        <p:blipFill>
          <a:blip r:embed="rId4"/>
          <a:stretch>
            <a:fillRect/>
          </a:stretch>
        </p:blipFill>
        <p:spPr>
          <a:xfrm>
            <a:off x="2648527" y="32881"/>
            <a:ext cx="4304149" cy="81083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92" y="4159916"/>
            <a:ext cx="8814816" cy="2298192"/>
          </a:xfrm>
          <a:prstGeom prst="rect">
            <a:avLst/>
          </a:prstGeom>
        </p:spPr>
      </p:pic>
      <p:sp>
        <p:nvSpPr>
          <p:cNvPr id="12" name="Footer Placeholder 3"/>
          <p:cNvSpPr>
            <a:spLocks noGrp="1"/>
          </p:cNvSpPr>
          <p:nvPr>
            <p:ph type="ftr" sz="quarter" idx="12"/>
          </p:nvPr>
        </p:nvSpPr>
        <p:spPr>
          <a:xfrm>
            <a:off x="3480657" y="6536757"/>
            <a:ext cx="4997611" cy="271889"/>
          </a:xfrm>
        </p:spPr>
        <p:txBody>
          <a:bodyPr/>
          <a:lstStyle/>
          <a:p>
            <a:r>
              <a:rPr lang="en-US" dirty="0">
                <a:solidFill>
                  <a:srgbClr val="000000"/>
                </a:solidFill>
                <a:latin typeface="Arial Narrow" panose="020B0606020202030204" pitchFamily="34" charset="0"/>
              </a:rPr>
              <a:t>© National Association of State EMS Officials (NASEMSO). All rights reserved.</a:t>
            </a:r>
            <a:endParaRPr lang="en-US" sz="788" i="1" dirty="0">
              <a:solidFill>
                <a:srgbClr val="000000"/>
              </a:solidFill>
              <a:latin typeface="Arial Narrow" panose="020B0606020202030204" pitchFamily="34" charset="0"/>
            </a:endParaRPr>
          </a:p>
        </p:txBody>
      </p:sp>
    </p:spTree>
    <p:extLst>
      <p:ext uri="{BB962C8B-B14F-4D97-AF65-F5344CB8AC3E}">
        <p14:creationId xmlns:p14="http://schemas.microsoft.com/office/powerpoint/2010/main" val="1910060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3843" name="Rectangle 3"/>
          <p:cNvSpPr>
            <a:spLocks noGrp="1" noChangeArrowheads="1"/>
          </p:cNvSpPr>
          <p:nvPr>
            <p:ph type="body" idx="1"/>
          </p:nvPr>
        </p:nvSpPr>
        <p:spPr>
          <a:xfrm>
            <a:off x="403262" y="890881"/>
            <a:ext cx="8534400" cy="1409408"/>
          </a:xfrm>
        </p:spPr>
        <p:txBody>
          <a:bodyPr>
            <a:normAutofit/>
          </a:bodyPr>
          <a:lstStyle/>
          <a:p>
            <a:pPr marL="182880" indent="-182880">
              <a:spcBef>
                <a:spcPts val="0"/>
              </a:spcBef>
              <a:spcAft>
                <a:spcPts val="0"/>
              </a:spcAft>
              <a:buFont typeface="Arial" charset="0"/>
              <a:buNone/>
            </a:pPr>
            <a:r>
              <a:rPr lang="en-US" altLang="en-US" sz="3200" dirty="0">
                <a:solidFill>
                  <a:schemeClr val="tx2">
                    <a:lumMod val="50000"/>
                  </a:schemeClr>
                </a:solidFill>
                <a:latin typeface="Arial Narrow" pitchFamily="34" charset="0"/>
              </a:rPr>
              <a:t>Upon completion, each participant will do the following with a level of proficiency that meets the standards for their scope of practice:</a:t>
            </a:r>
            <a:endParaRPr lang="en-US" altLang="en-US" sz="3200" b="1" dirty="0">
              <a:solidFill>
                <a:schemeClr val="tx2">
                  <a:lumMod val="50000"/>
                </a:schemeClr>
              </a:solidFill>
              <a:latin typeface="Arial Narrow" pitchFamily="34" charset="0"/>
            </a:endParaRPr>
          </a:p>
        </p:txBody>
      </p:sp>
      <p:graphicFrame>
        <p:nvGraphicFramePr>
          <p:cNvPr id="3" name="Diagram 2"/>
          <p:cNvGraphicFramePr/>
          <p:nvPr>
            <p:extLst>
              <p:ext uri="{D42A27DB-BD31-4B8C-83A1-F6EECF244321}">
                <p14:modId xmlns:p14="http://schemas.microsoft.com/office/powerpoint/2010/main" val="4205991482"/>
              </p:ext>
            </p:extLst>
          </p:nvPr>
        </p:nvGraphicFramePr>
        <p:xfrm>
          <a:off x="381003" y="2412541"/>
          <a:ext cx="8124371" cy="3958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999381" y="203205"/>
            <a:ext cx="6734857" cy="707886"/>
          </a:xfrm>
          <a:prstGeom prst="rect">
            <a:avLst/>
          </a:prstGeom>
          <a:noFill/>
        </p:spPr>
        <p:txBody>
          <a:bodyPr wrap="none" rtlCol="0">
            <a:spAutoFit/>
          </a:bodyPr>
          <a:lstStyle/>
          <a:p>
            <a:pPr algn="ctr"/>
            <a:r>
              <a:rPr lang="en-US" sz="4000" dirty="0">
                <a:solidFill>
                  <a:srgbClr val="002F5D"/>
                </a:solidFill>
                <a:latin typeface="Arial" panose="020B0604020202020204" pitchFamily="34" charset="0"/>
                <a:cs typeface="Arial" panose="020B0604020202020204" pitchFamily="34" charset="0"/>
              </a:rPr>
              <a:t>Education offering objectives</a:t>
            </a:r>
          </a:p>
        </p:txBody>
      </p:sp>
      <p:sp>
        <p:nvSpPr>
          <p:cNvPr id="4" name="Down Arrow 3"/>
          <p:cNvSpPr/>
          <p:nvPr/>
        </p:nvSpPr>
        <p:spPr>
          <a:xfrm>
            <a:off x="7522730" y="2412541"/>
            <a:ext cx="1571199" cy="4089766"/>
          </a:xfrm>
          <a:prstGeom prst="downArrow">
            <a:avLst/>
          </a:prstGeom>
          <a:gradFill>
            <a:gsLst>
              <a:gs pos="0">
                <a:srgbClr val="FFFF99"/>
              </a:gs>
              <a:gs pos="100000">
                <a:srgbClr val="FFC000"/>
              </a:gs>
            </a:gsLst>
            <a:lin ang="5400000" scaled="0"/>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070850" y="6491494"/>
            <a:ext cx="730250" cy="274320"/>
          </a:xfrm>
        </p:spPr>
        <p:txBody>
          <a:bodyPr/>
          <a:lstStyle/>
          <a:p>
            <a:pPr algn="r"/>
            <a:fld id="{FEE9C2EC-C493-E246-9EAB-66C95869FB0F}" type="slidenum">
              <a:rPr lang="en-US" smtClean="0">
                <a:solidFill>
                  <a:srgbClr val="000000"/>
                </a:solidFill>
                <a:latin typeface="Arial" panose="020B0604020202020204" pitchFamily="34" charset="0"/>
                <a:cs typeface="Arial" panose="020B0604020202020204" pitchFamily="34" charset="0"/>
              </a:rPr>
              <a:pPr algn="r"/>
              <a:t>15</a:t>
            </a:fld>
            <a:endParaRPr lang="en-US" dirty="0">
              <a:solidFill>
                <a:srgbClr val="000000"/>
              </a:solidFill>
              <a:latin typeface="Arial" panose="020B0604020202020204" pitchFamily="34" charset="0"/>
              <a:cs typeface="Arial" panose="020B0604020202020204" pitchFamily="34" charset="0"/>
            </a:endParaRPr>
          </a:p>
        </p:txBody>
      </p:sp>
      <p:sp>
        <p:nvSpPr>
          <p:cNvPr id="9" name="Footer Placeholder 3"/>
          <p:cNvSpPr txBox="1">
            <a:spLocks/>
          </p:cNvSpPr>
          <p:nvPr/>
        </p:nvSpPr>
        <p:spPr>
          <a:xfrm>
            <a:off x="3518913" y="6539177"/>
            <a:ext cx="4997611"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000000"/>
                </a:solidFill>
                <a:latin typeface="Arial Narrow" panose="020B0606020202030204" pitchFamily="34" charset="0"/>
              </a:rPr>
              <a:t>© National Association of State EMS Officials (NASEMSO). All rights reserved.</a:t>
            </a:r>
            <a:endParaRPr lang="en-US" sz="788" i="1" dirty="0">
              <a:solidFill>
                <a:srgbClr val="000000"/>
              </a:solidFill>
              <a:latin typeface="Arial Narrow" panose="020B0606020202030204" pitchFamily="34" charset="0"/>
            </a:endParaRPr>
          </a:p>
        </p:txBody>
      </p:sp>
    </p:spTree>
    <p:extLst>
      <p:ext uri="{BB962C8B-B14F-4D97-AF65-F5344CB8AC3E}">
        <p14:creationId xmlns:p14="http://schemas.microsoft.com/office/powerpoint/2010/main" val="1992349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03843">
                                            <p:txEl>
                                              <p:pRg st="0" end="0"/>
                                            </p:txEl>
                                          </p:spTgt>
                                        </p:tgtEl>
                                        <p:attrNameLst>
                                          <p:attrName>style.visibility</p:attrName>
                                        </p:attrNameLst>
                                      </p:cBhvr>
                                      <p:to>
                                        <p:strVal val="visible"/>
                                      </p:to>
                                    </p:set>
                                    <p:animEffect transition="in" filter="wipe(left)">
                                      <p:cBhvr>
                                        <p:cTn id="7" dur="500"/>
                                        <p:tgtEl>
                                          <p:spTgt spid="803843">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a:xfrm>
            <a:off x="8261801" y="6552255"/>
            <a:ext cx="453579" cy="271889"/>
          </a:xfrm>
        </p:spPr>
        <p:txBody>
          <a:bodyPr/>
          <a:lstStyle/>
          <a:p>
            <a:fld id="{FEE9C2EC-C493-E246-9EAB-66C95869FB0F}" type="slidenum">
              <a:rPr lang="en-US" b="0" smtClean="0">
                <a:solidFill>
                  <a:srgbClr val="000000"/>
                </a:solidFill>
              </a:rPr>
              <a:t>16</a:t>
            </a:fld>
            <a:endParaRPr lang="en-US" b="0" dirty="0">
              <a:solidFill>
                <a:srgbClr val="000000"/>
              </a:solidFill>
            </a:endParaRPr>
          </a:p>
        </p:txBody>
      </p:sp>
      <p:sp>
        <p:nvSpPr>
          <p:cNvPr id="5" name="Footer Placeholder 4"/>
          <p:cNvSpPr>
            <a:spLocks noGrp="1"/>
          </p:cNvSpPr>
          <p:nvPr>
            <p:ph type="ftr" sz="quarter" idx="12"/>
          </p:nvPr>
        </p:nvSpPr>
        <p:spPr>
          <a:xfrm>
            <a:off x="3521101" y="6552255"/>
            <a:ext cx="4997611" cy="271889"/>
          </a:xfrm>
        </p:spPr>
        <p:txBody>
          <a:bodyPr/>
          <a:lstStyle/>
          <a:p>
            <a:r>
              <a:rPr lang="en-US" dirty="0">
                <a:solidFill>
                  <a:srgbClr val="000000"/>
                </a:solidFill>
                <a:latin typeface="Arial Narrow" panose="020B0606020202030204" pitchFamily="34" charset="0"/>
              </a:rPr>
              <a:t>© National Association of State EMS Officials (NASEMSO). All rights reserved</a:t>
            </a:r>
            <a:r>
              <a:rPr lang="en-US" dirty="0"/>
              <a:t>.</a:t>
            </a:r>
            <a:endParaRPr lang="en-US" sz="788" i="1" dirty="0"/>
          </a:p>
        </p:txBody>
      </p:sp>
      <p:sp>
        <p:nvSpPr>
          <p:cNvPr id="11" name="Rectangle 10"/>
          <p:cNvSpPr/>
          <p:nvPr/>
        </p:nvSpPr>
        <p:spPr>
          <a:xfrm>
            <a:off x="972457" y="1410346"/>
            <a:ext cx="2815770" cy="3254852"/>
          </a:xfrm>
          <a:prstGeom prst="rect">
            <a:avLst/>
          </a:prstGeom>
          <a:solidFill>
            <a:srgbClr val="000000"/>
          </a:solidFill>
          <a:ln w="15875" cap="flat" cmpd="sng" algn="ctr">
            <a:solidFill>
              <a:srgbClr val="2E2B21">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9" name="Title 1"/>
          <p:cNvSpPr>
            <a:spLocks noGrp="1"/>
          </p:cNvSpPr>
          <p:nvPr>
            <p:ph type="title"/>
          </p:nvPr>
        </p:nvSpPr>
        <p:spPr/>
        <p:txBody>
          <a:bodyPr>
            <a:normAutofit fontScale="90000"/>
          </a:bodyPr>
          <a:lstStyle/>
          <a:p>
            <a:r>
              <a:rPr lang="en-US" sz="4000" dirty="0">
                <a:solidFill>
                  <a:srgbClr val="004386"/>
                </a:solidFill>
              </a:rPr>
              <a:t>PICO Questions &amp; Recommendations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137" y="1225308"/>
            <a:ext cx="2901600" cy="3362400"/>
          </a:xfrm>
          <a:prstGeom prst="rect">
            <a:avLst/>
          </a:prstGeom>
        </p:spPr>
      </p:pic>
      <p:sp>
        <p:nvSpPr>
          <p:cNvPr id="12" name="Content Placeholder 7"/>
          <p:cNvSpPr txBox="1">
            <a:spLocks/>
          </p:cNvSpPr>
          <p:nvPr/>
        </p:nvSpPr>
        <p:spPr>
          <a:xfrm>
            <a:off x="4889113" y="1635489"/>
            <a:ext cx="3660542" cy="4393841"/>
          </a:xfrm>
          <a:prstGeom prst="rect">
            <a:avLst/>
          </a:prstGeom>
          <a:gradFill>
            <a:gsLst>
              <a:gs pos="82500">
                <a:srgbClr val="002F5D"/>
              </a:gs>
              <a:gs pos="0">
                <a:srgbClr val="000000"/>
              </a:gs>
              <a:gs pos="100000">
                <a:srgbClr val="293530"/>
              </a:gs>
            </a:gsLst>
            <a:lin ang="5400000" scaled="1"/>
          </a:gradFill>
          <a:ln w="38100">
            <a:solidFill>
              <a:srgbClr val="3A536E"/>
            </a:solidFill>
          </a:ln>
        </p:spPr>
        <p:txBody>
          <a:bodyPr vert="horz" lIns="45720" tIns="45720" rIns="45720" bIns="45720" rtlCol="0">
            <a:normAutofit lnSpcReduction="10000"/>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L="91440" marR="0" lvl="0" indent="-91440" algn="r" defTabSz="914377" rtl="0" eaLnBrk="1" fontAlgn="auto" latinLnBrk="0" hangingPunct="1">
              <a:lnSpc>
                <a:spcPct val="95000"/>
              </a:lnSpc>
              <a:spcBef>
                <a:spcPts val="0"/>
              </a:spcBef>
              <a:spcAft>
                <a:spcPts val="0"/>
              </a:spcAft>
              <a:buClr>
                <a:srgbClr val="9CBEBD"/>
              </a:buClr>
              <a:buSzPct val="100000"/>
              <a:buFont typeface="Tw Cen MT" panose="020B0602020104020603" pitchFamily="34" charset="0"/>
              <a:buChar char=" "/>
              <a:tabLst/>
              <a:defRPr/>
            </a:pPr>
            <a:endParaRPr kumimoji="0" lang="en-US" sz="2600" b="0" i="0" u="none" strike="noStrike" kern="1200" cap="none" spc="0" normalizeH="0" baseline="0" noProof="0">
              <a:ln>
                <a:noFill/>
              </a:ln>
              <a:solidFill>
                <a:srgbClr val="293A4D"/>
              </a:solidFill>
              <a:effectLst/>
              <a:uLnTx/>
              <a:uFillTx/>
              <a:latin typeface="Arial Narrow" panose="020B0606020202030204" pitchFamily="34" charset="0"/>
              <a:ea typeface="+mn-ea"/>
              <a:cs typeface="+mn-cs"/>
            </a:endParaRPr>
          </a:p>
          <a:p>
            <a:pPr marL="91440" marR="0" lvl="0" indent="-91440" algn="ctr" defTabSz="914377" rtl="0" eaLnBrk="1" fontAlgn="auto" latinLnBrk="0" hangingPunct="1">
              <a:lnSpc>
                <a:spcPct val="95000"/>
              </a:lnSpc>
              <a:spcBef>
                <a:spcPts val="0"/>
              </a:spcBef>
              <a:spcAft>
                <a:spcPts val="0"/>
              </a:spcAft>
              <a:buClr>
                <a:srgbClr val="9CBEBD"/>
              </a:buClr>
              <a:buSzPct val="100000"/>
              <a:buFont typeface="Tw Cen MT" panose="020B0602020104020603" pitchFamily="34" charset="0"/>
              <a:buChar char=" "/>
              <a:tabLst/>
              <a:defRPr/>
            </a:pPr>
            <a:r>
              <a:rPr kumimoji="0" lang="en-US" sz="36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Each question will be presented individually with the strength of the evidence, guideline recommendation, rationales, and caveats </a:t>
            </a:r>
            <a:endParaRPr kumimoji="0" lang="en-US" sz="3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
        <p:nvSpPr>
          <p:cNvPr id="13" name="Text Placeholder 5"/>
          <p:cNvSpPr txBox="1">
            <a:spLocks/>
          </p:cNvSpPr>
          <p:nvPr/>
        </p:nvSpPr>
        <p:spPr>
          <a:xfrm>
            <a:off x="434270" y="4800792"/>
            <a:ext cx="4877961" cy="1730632"/>
          </a:xfrm>
          <a:prstGeom prst="rect">
            <a:avLst/>
          </a:prstGeom>
        </p:spPr>
        <p:txBody>
          <a:bodyPr vert="horz" lIns="91440" tIns="45720" rIns="91440" bIns="45720" rtlCol="0">
            <a:normAutofit/>
          </a:bodyPr>
          <a:lstStyle>
            <a:lvl1pPr marL="0" indent="0" algn="l" defTabSz="914377" rtl="0" eaLnBrk="1" latinLnBrk="0" hangingPunct="1">
              <a:lnSpc>
                <a:spcPct val="108000"/>
              </a:lnSpc>
              <a:spcBef>
                <a:spcPts val="600"/>
              </a:spcBef>
              <a:spcAft>
                <a:spcPts val="200"/>
              </a:spcAft>
              <a:buClr>
                <a:schemeClr val="accent2"/>
              </a:buClr>
              <a:buSzPct val="100000"/>
              <a:buFont typeface="Tw Cen MT" panose="020B0602020104020603" pitchFamily="34" charset="0"/>
              <a:buNone/>
              <a:defRPr sz="1600" kern="1200">
                <a:solidFill>
                  <a:schemeClr val="tx1"/>
                </a:solidFill>
                <a:latin typeface="+mn-lt"/>
                <a:ea typeface="+mn-ea"/>
                <a:cs typeface="+mn-cs"/>
              </a:defRPr>
            </a:lvl1pPr>
            <a:lvl2pPr marL="457189" indent="0" algn="l" defTabSz="914377" rtl="0" eaLnBrk="1" latinLnBrk="0" hangingPunct="1">
              <a:lnSpc>
                <a:spcPct val="90000"/>
              </a:lnSpc>
              <a:spcBef>
                <a:spcPts val="200"/>
              </a:spcBef>
              <a:spcAft>
                <a:spcPts val="400"/>
              </a:spcAft>
              <a:buClr>
                <a:schemeClr val="accent2"/>
              </a:buClr>
              <a:buFont typeface="Wingdings 3" pitchFamily="18" charset="2"/>
              <a:buNone/>
              <a:defRPr sz="1200" kern="1200">
                <a:solidFill>
                  <a:schemeClr val="tx1"/>
                </a:solidFill>
                <a:latin typeface="+mn-lt"/>
                <a:ea typeface="+mn-ea"/>
                <a:cs typeface="+mn-cs"/>
              </a:defRPr>
            </a:lvl2pPr>
            <a:lvl3pPr marL="914377" indent="0" algn="l" defTabSz="914377" rtl="0" eaLnBrk="1" latinLnBrk="0" hangingPunct="1">
              <a:lnSpc>
                <a:spcPct val="90000"/>
              </a:lnSpc>
              <a:spcBef>
                <a:spcPts val="200"/>
              </a:spcBef>
              <a:spcAft>
                <a:spcPts val="400"/>
              </a:spcAft>
              <a:buClr>
                <a:schemeClr val="accent2"/>
              </a:buClr>
              <a:buFont typeface="Wingdings 3" pitchFamily="18" charset="2"/>
              <a:buNone/>
              <a:defRPr sz="1000" kern="1200">
                <a:solidFill>
                  <a:schemeClr val="tx1"/>
                </a:solidFill>
                <a:latin typeface="+mn-lt"/>
                <a:ea typeface="+mn-ea"/>
                <a:cs typeface="+mn-cs"/>
              </a:defRPr>
            </a:lvl3pPr>
            <a:lvl4pPr marL="1371566" indent="0" algn="l" defTabSz="914377" rtl="0" eaLnBrk="1" latinLnBrk="0" hangingPunct="1">
              <a:lnSpc>
                <a:spcPct val="90000"/>
              </a:lnSpc>
              <a:spcBef>
                <a:spcPts val="200"/>
              </a:spcBef>
              <a:spcAft>
                <a:spcPts val="400"/>
              </a:spcAft>
              <a:buClr>
                <a:schemeClr val="accent2"/>
              </a:buClr>
              <a:buFont typeface="Wingdings 3" pitchFamily="18" charset="2"/>
              <a:buNone/>
              <a:defRPr sz="900" kern="1200">
                <a:solidFill>
                  <a:schemeClr val="tx1"/>
                </a:solidFill>
                <a:latin typeface="+mn-lt"/>
                <a:ea typeface="+mn-ea"/>
                <a:cs typeface="+mn-cs"/>
              </a:defRPr>
            </a:lvl4pPr>
            <a:lvl5pPr marL="1828754" indent="0" algn="l" defTabSz="914377" rtl="0" eaLnBrk="1" latinLnBrk="0" hangingPunct="1">
              <a:lnSpc>
                <a:spcPct val="90000"/>
              </a:lnSpc>
              <a:spcBef>
                <a:spcPts val="200"/>
              </a:spcBef>
              <a:spcAft>
                <a:spcPts val="400"/>
              </a:spcAft>
              <a:buClr>
                <a:schemeClr val="accent2"/>
              </a:buClr>
              <a:buFont typeface="Wingdings 3" pitchFamily="18" charset="2"/>
              <a:buNone/>
              <a:defRPr sz="900" kern="1200">
                <a:solidFill>
                  <a:schemeClr val="tx1"/>
                </a:solidFill>
                <a:latin typeface="+mn-lt"/>
                <a:ea typeface="+mn-ea"/>
                <a:cs typeface="+mn-cs"/>
              </a:defRPr>
            </a:lvl5pPr>
            <a:lvl6pPr marL="2285943" indent="0" algn="l" defTabSz="914377" rtl="0" eaLnBrk="1" latinLnBrk="0" hangingPunct="1">
              <a:lnSpc>
                <a:spcPct val="90000"/>
              </a:lnSpc>
              <a:spcBef>
                <a:spcPts val="200"/>
              </a:spcBef>
              <a:spcAft>
                <a:spcPts val="400"/>
              </a:spcAft>
              <a:buClr>
                <a:schemeClr val="accent2"/>
              </a:buClr>
              <a:buFont typeface="Wingdings 3" pitchFamily="18" charset="2"/>
              <a:buNone/>
              <a:defRPr sz="900" kern="1200">
                <a:solidFill>
                  <a:schemeClr val="tx1"/>
                </a:solidFill>
                <a:latin typeface="+mn-lt"/>
                <a:ea typeface="+mn-ea"/>
                <a:cs typeface="+mn-cs"/>
              </a:defRPr>
            </a:lvl6pPr>
            <a:lvl7pPr marL="2743131" indent="0" algn="l" defTabSz="914377" rtl="0" eaLnBrk="1" latinLnBrk="0" hangingPunct="1">
              <a:lnSpc>
                <a:spcPct val="90000"/>
              </a:lnSpc>
              <a:spcBef>
                <a:spcPts val="200"/>
              </a:spcBef>
              <a:spcAft>
                <a:spcPts val="400"/>
              </a:spcAft>
              <a:buClr>
                <a:schemeClr val="accent2"/>
              </a:buClr>
              <a:buFont typeface="Wingdings 3" pitchFamily="18" charset="2"/>
              <a:buNone/>
              <a:defRPr sz="900" kern="1200">
                <a:solidFill>
                  <a:schemeClr val="tx1"/>
                </a:solidFill>
                <a:latin typeface="+mn-lt"/>
                <a:ea typeface="+mn-ea"/>
                <a:cs typeface="+mn-cs"/>
              </a:defRPr>
            </a:lvl7pPr>
            <a:lvl8pPr marL="3200320" indent="0" algn="l" defTabSz="914377" rtl="0" eaLnBrk="1" latinLnBrk="0" hangingPunct="1">
              <a:lnSpc>
                <a:spcPct val="90000"/>
              </a:lnSpc>
              <a:spcBef>
                <a:spcPts val="200"/>
              </a:spcBef>
              <a:spcAft>
                <a:spcPts val="400"/>
              </a:spcAft>
              <a:buClr>
                <a:schemeClr val="accent2"/>
              </a:buClr>
              <a:buFont typeface="Wingdings 3" pitchFamily="18" charset="2"/>
              <a:buNone/>
              <a:defRPr sz="900" kern="1200">
                <a:solidFill>
                  <a:schemeClr val="tx1"/>
                </a:solidFill>
                <a:latin typeface="+mn-lt"/>
                <a:ea typeface="+mn-ea"/>
                <a:cs typeface="+mn-cs"/>
              </a:defRPr>
            </a:lvl8pPr>
            <a:lvl9pPr marL="3657509" indent="0" algn="l" defTabSz="914377" rtl="0" eaLnBrk="1" latinLnBrk="0" hangingPunct="1">
              <a:lnSpc>
                <a:spcPct val="90000"/>
              </a:lnSpc>
              <a:spcBef>
                <a:spcPts val="200"/>
              </a:spcBef>
              <a:spcAft>
                <a:spcPts val="400"/>
              </a:spcAft>
              <a:buClr>
                <a:schemeClr val="accent2"/>
              </a:buClr>
              <a:buFont typeface="Wingdings 3" pitchFamily="18" charset="2"/>
              <a:buNone/>
              <a:defRPr sz="900" kern="1200">
                <a:solidFill>
                  <a:schemeClr val="tx1"/>
                </a:solidFill>
                <a:latin typeface="+mn-lt"/>
                <a:ea typeface="+mn-ea"/>
                <a:cs typeface="+mn-cs"/>
              </a:defRPr>
            </a:lvl9pPr>
          </a:lstStyle>
          <a:p>
            <a:pPr>
              <a:lnSpc>
                <a:spcPct val="90000"/>
              </a:lnSpc>
              <a:spcBef>
                <a:spcPts val="0"/>
              </a:spcBef>
              <a:spcAft>
                <a:spcPts val="0"/>
              </a:spcAft>
            </a:pPr>
            <a:r>
              <a:rPr lang="en-US" sz="3200" dirty="0">
                <a:latin typeface="Arial Narrow" panose="020B0606020202030204" pitchFamily="34" charset="0"/>
              </a:rPr>
              <a:t>Ashish R. Panchal,</a:t>
            </a:r>
            <a:r>
              <a:rPr lang="en-US" sz="2800" dirty="0">
                <a:latin typeface="Arial Narrow" panose="020B0606020202030204" pitchFamily="34" charset="0"/>
              </a:rPr>
              <a:t> MD, PhD</a:t>
            </a:r>
          </a:p>
          <a:p>
            <a:pPr>
              <a:lnSpc>
                <a:spcPct val="90000"/>
              </a:lnSpc>
              <a:spcBef>
                <a:spcPts val="0"/>
              </a:spcBef>
              <a:spcAft>
                <a:spcPts val="0"/>
              </a:spcAft>
            </a:pPr>
            <a:r>
              <a:rPr lang="en-US" sz="2800" dirty="0">
                <a:latin typeface="Arial Narrow" panose="020B0606020202030204" pitchFamily="34" charset="0"/>
              </a:rPr>
              <a:t>NREMT</a:t>
            </a:r>
          </a:p>
          <a:p>
            <a:pPr>
              <a:lnSpc>
                <a:spcPct val="90000"/>
              </a:lnSpc>
              <a:spcBef>
                <a:spcPts val="0"/>
              </a:spcBef>
              <a:spcAft>
                <a:spcPts val="0"/>
              </a:spcAft>
            </a:pPr>
            <a:r>
              <a:rPr lang="en-US" sz="2800" dirty="0">
                <a:latin typeface="Arial Narrow" panose="020B0606020202030204" pitchFamily="34" charset="0"/>
              </a:rPr>
              <a:t>The Ohio State University                   Wexner Medical Center</a:t>
            </a:r>
          </a:p>
          <a:p>
            <a:pPr>
              <a:lnSpc>
                <a:spcPct val="90000"/>
              </a:lnSpc>
              <a:spcBef>
                <a:spcPts val="0"/>
              </a:spcBef>
              <a:spcAft>
                <a:spcPts val="0"/>
              </a:spcAft>
            </a:pPr>
            <a:endParaRPr lang="en-US" sz="2000" dirty="0">
              <a:latin typeface="Arial Narrow" panose="020B0606020202030204" pitchFamily="34" charset="0"/>
            </a:endParaRPr>
          </a:p>
        </p:txBody>
      </p:sp>
    </p:spTree>
    <p:extLst>
      <p:ext uri="{BB962C8B-B14F-4D97-AF65-F5344CB8AC3E}">
        <p14:creationId xmlns:p14="http://schemas.microsoft.com/office/powerpoint/2010/main" val="368211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strips(downLeft)">
                                      <p:cBhvr>
                                        <p:cTn id="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375" b="99251" l="0" r="100000">
                        <a14:foregroundMark x1="5028" y1="51685" x2="14525" y2="82772"/>
                        <a14:foregroundMark x1="30447" y1="94007" x2="49441" y2="89513"/>
                        <a14:foregroundMark x1="89944" y1="36704" x2="84916" y2="51685"/>
                      </a14:backgroundRemoval>
                    </a14:imgEffect>
                  </a14:imgLayer>
                </a14:imgProps>
              </a:ext>
              <a:ext uri="{28A0092B-C50C-407E-A947-70E740481C1C}">
                <a14:useLocalDpi xmlns:a14="http://schemas.microsoft.com/office/drawing/2010/main" val="0"/>
              </a:ext>
            </a:extLst>
          </a:blip>
          <a:stretch>
            <a:fillRect/>
          </a:stretch>
        </p:blipFill>
        <p:spPr>
          <a:xfrm>
            <a:off x="538033" y="2424671"/>
            <a:ext cx="4271482" cy="3185715"/>
          </a:xfrm>
          <a:prstGeom prst="roundRect">
            <a:avLst/>
          </a:prstGeom>
          <a:scene3d>
            <a:camera prst="orthographicFront"/>
            <a:lightRig rig="threePt" dir="t"/>
          </a:scene3d>
          <a:sp3d>
            <a:bevelT/>
          </a:sp3d>
        </p:spPr>
      </p:pic>
      <p:sp>
        <p:nvSpPr>
          <p:cNvPr id="2" name="Slide Number Placeholder 1"/>
          <p:cNvSpPr>
            <a:spLocks noGrp="1"/>
          </p:cNvSpPr>
          <p:nvPr>
            <p:ph type="sldNum" sz="quarter" idx="11"/>
          </p:nvPr>
        </p:nvSpPr>
        <p:spPr>
          <a:xfrm>
            <a:off x="8261798" y="6567752"/>
            <a:ext cx="453579" cy="271889"/>
          </a:xfrm>
        </p:spPr>
        <p:txBody>
          <a:bodyPr/>
          <a:lstStyle/>
          <a:p>
            <a:pPr algn="r"/>
            <a:fld id="{FEE9C2EC-C493-E246-9EAB-66C95869FB0F}" type="slidenum">
              <a:rPr lang="en-US" b="0" smtClean="0">
                <a:solidFill>
                  <a:srgbClr val="000000"/>
                </a:solidFill>
                <a:cs typeface="Arial" panose="020B0604020202020204" pitchFamily="34" charset="0"/>
              </a:rPr>
              <a:pPr algn="r"/>
              <a:t>17</a:t>
            </a:fld>
            <a:endParaRPr lang="en-US" b="0" dirty="0">
              <a:solidFill>
                <a:srgbClr val="000000"/>
              </a:solidFill>
              <a:cs typeface="Arial" panose="020B0604020202020204" pitchFamily="34" charset="0"/>
            </a:endParaRPr>
          </a:p>
        </p:txBody>
      </p:sp>
      <p:sp>
        <p:nvSpPr>
          <p:cNvPr id="4" name="Footer Placeholder 3"/>
          <p:cNvSpPr>
            <a:spLocks noGrp="1"/>
          </p:cNvSpPr>
          <p:nvPr>
            <p:ph type="ftr" sz="quarter" idx="12"/>
          </p:nvPr>
        </p:nvSpPr>
        <p:spPr>
          <a:xfrm>
            <a:off x="3821380" y="6552254"/>
            <a:ext cx="4687883" cy="271889"/>
          </a:xfrm>
        </p:spPr>
        <p:txBody>
          <a:bodyPr/>
          <a:lstStyle/>
          <a:p>
            <a:r>
              <a:rPr lang="en-US" dirty="0">
                <a:solidFill>
                  <a:srgbClr val="001B36"/>
                </a:solidFill>
                <a:latin typeface="Arial Narrow" panose="020B0606020202030204" pitchFamily="34" charset="0"/>
                <a:cs typeface="Arial" panose="020B0604020202020204" pitchFamily="34" charset="0"/>
              </a:rPr>
              <a:t>© National Association of State EMS Officials (NASEMSO). All rights reserved</a:t>
            </a:r>
            <a:r>
              <a:rPr lang="en-US" dirty="0">
                <a:latin typeface="Arial Narrow" panose="020B0606020202030204" pitchFamily="34" charset="0"/>
                <a:cs typeface="Arial" panose="020B0604020202020204" pitchFamily="34" charset="0"/>
              </a:rPr>
              <a:t>.</a:t>
            </a:r>
            <a:endParaRPr lang="en-US" i="1" dirty="0">
              <a:latin typeface="Arial Narrow" panose="020B0606020202030204" pitchFamily="34" charset="0"/>
              <a:cs typeface="Arial" panose="020B0604020202020204" pitchFamily="34" charset="0"/>
            </a:endParaRPr>
          </a:p>
        </p:txBody>
      </p:sp>
      <p:pic>
        <p:nvPicPr>
          <p:cNvPr id="20482" name="Picture 2" descr="C:\Users\CMattera\Documents\Cons Powerpoint\Drugs\Morphine 5d7f9e710303e.ima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2957" y="2402250"/>
            <a:ext cx="2240527" cy="3594909"/>
          </a:xfrm>
          <a:prstGeom prst="round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20484" name="Picture 4"/>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4938780" y="4027347"/>
            <a:ext cx="1016000" cy="696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68610" y="573667"/>
            <a:ext cx="8683661" cy="1560427"/>
          </a:xfrm>
          <a:prstGeom prst="rect">
            <a:avLst/>
          </a:prstGeom>
          <a:gradFill>
            <a:gsLst>
              <a:gs pos="0">
                <a:srgbClr val="000000"/>
              </a:gs>
              <a:gs pos="98000">
                <a:srgbClr val="51706A"/>
              </a:gs>
              <a:gs pos="75000">
                <a:srgbClr val="003366"/>
              </a:gs>
            </a:gsLst>
            <a:lin ang="5400000" scaled="0"/>
          </a:gradFill>
        </p:spPr>
        <p:txBody>
          <a:bodyPr wrap="square" rtlCol="0" anchor="ctr">
            <a:spAutoFit/>
          </a:bodyPr>
          <a:lstStyle/>
          <a:p>
            <a:pPr marL="91440" algn="ctr">
              <a:lnSpc>
                <a:spcPct val="90000"/>
              </a:lnSpc>
              <a:spcBef>
                <a:spcPts val="600"/>
              </a:spcBef>
              <a:spcAft>
                <a:spcPts val="600"/>
              </a:spcAft>
            </a:pPr>
            <a:r>
              <a:rPr lang="en-US" sz="3600" dirty="0">
                <a:solidFill>
                  <a:schemeClr val="bg1"/>
                </a:solidFill>
                <a:latin typeface="Arial Narrow" panose="020B0606020202030204" pitchFamily="34" charset="0"/>
                <a:cs typeface="Arial" panose="020B0604020202020204" pitchFamily="34" charset="0"/>
              </a:rPr>
              <a:t>PICO #1: </a:t>
            </a:r>
            <a:r>
              <a:rPr lang="en-US" sz="3400" dirty="0">
                <a:solidFill>
                  <a:schemeClr val="bg1"/>
                </a:solidFill>
                <a:latin typeface="Arial Narrow" panose="020B0606020202030204" pitchFamily="34" charset="0"/>
                <a:cs typeface="Arial" panose="020B0604020202020204" pitchFamily="34" charset="0"/>
              </a:rPr>
              <a:t>Should</a:t>
            </a:r>
            <a:r>
              <a:rPr lang="en-US" sz="3600" dirty="0">
                <a:solidFill>
                  <a:schemeClr val="bg1"/>
                </a:solidFill>
                <a:latin typeface="Arial Narrow" panose="020B0606020202030204" pitchFamily="34" charset="0"/>
                <a:cs typeface="Arial" panose="020B0604020202020204" pitchFamily="34" charset="0"/>
              </a:rPr>
              <a:t> </a:t>
            </a:r>
            <a:r>
              <a:rPr lang="en-US" sz="3600" b="1" dirty="0">
                <a:solidFill>
                  <a:srgbClr val="FFC000"/>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INTRANASAL FENTANYL </a:t>
            </a:r>
            <a:r>
              <a:rPr lang="en-US" sz="3600" dirty="0">
                <a:solidFill>
                  <a:schemeClr val="bg1"/>
                </a:solidFill>
                <a:latin typeface="Arial Narrow" panose="020B0606020202030204" pitchFamily="34" charset="0"/>
                <a:cs typeface="Arial" panose="020B0604020202020204" pitchFamily="34" charset="0"/>
              </a:rPr>
              <a:t>vs. </a:t>
            </a:r>
            <a:r>
              <a:rPr lang="en-US" sz="3600" b="1" dirty="0">
                <a:solidFill>
                  <a:srgbClr val="FFC000"/>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IV/IM OPIOIDs </a:t>
            </a:r>
            <a:r>
              <a:rPr lang="en-US" sz="3400" dirty="0">
                <a:solidFill>
                  <a:schemeClr val="bg1"/>
                </a:solidFill>
                <a:latin typeface="Arial Narrow" panose="020B0606020202030204" pitchFamily="34" charset="0"/>
                <a:cs typeface="Arial" panose="020B0604020202020204" pitchFamily="34" charset="0"/>
              </a:rPr>
              <a:t>be used for acute onset of moderate to severe pain in children in the prehospital setting?</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7394" y="3368728"/>
            <a:ext cx="1189857" cy="2826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268611" y="6507873"/>
            <a:ext cx="4572000" cy="261610"/>
          </a:xfrm>
          <a:prstGeom prst="rect">
            <a:avLst/>
          </a:prstGeom>
        </p:spPr>
        <p:txBody>
          <a:bodyPr>
            <a:spAutoFit/>
          </a:bodyPr>
          <a:lstStyle/>
          <a:p>
            <a:r>
              <a:rPr lang="en-US" sz="1050" dirty="0">
                <a:solidFill>
                  <a:srgbClr val="000000"/>
                </a:solidFill>
                <a:latin typeface="Tw Cen MT Condensed" panose="020B0606020104020203" pitchFamily="34" charset="0"/>
              </a:rPr>
              <a:t>www.aboutkidshealth.ca/article?contentid=3892&amp;language=english#</a:t>
            </a:r>
          </a:p>
        </p:txBody>
      </p:sp>
    </p:spTree>
    <p:extLst>
      <p:ext uri="{BB962C8B-B14F-4D97-AF65-F5344CB8AC3E}">
        <p14:creationId xmlns:p14="http://schemas.microsoft.com/office/powerpoint/2010/main" val="288091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par>
                                <p:cTn id="8" presetID="55" presetClass="entr" presetSubtype="0" fill="hold" nodeType="withEffect">
                                  <p:stCondLst>
                                    <p:cond delay="0"/>
                                  </p:stCondLst>
                                  <p:childTnLst>
                                    <p:set>
                                      <p:cBhvr>
                                        <p:cTn id="9" dur="1" fill="hold">
                                          <p:stCondLst>
                                            <p:cond delay="0"/>
                                          </p:stCondLst>
                                        </p:cTn>
                                        <p:tgtEl>
                                          <p:spTgt spid="20482"/>
                                        </p:tgtEl>
                                        <p:attrNameLst>
                                          <p:attrName>style.visibility</p:attrName>
                                        </p:attrNameLst>
                                      </p:cBhvr>
                                      <p:to>
                                        <p:strVal val="visible"/>
                                      </p:to>
                                    </p:set>
                                    <p:anim calcmode="lin" valueType="num">
                                      <p:cBhvr>
                                        <p:cTn id="10" dur="1000" fill="hold"/>
                                        <p:tgtEl>
                                          <p:spTgt spid="20482"/>
                                        </p:tgtEl>
                                        <p:attrNameLst>
                                          <p:attrName>ppt_w</p:attrName>
                                        </p:attrNameLst>
                                      </p:cBhvr>
                                      <p:tavLst>
                                        <p:tav tm="0">
                                          <p:val>
                                            <p:strVal val="#ppt_w*0.70"/>
                                          </p:val>
                                        </p:tav>
                                        <p:tav tm="100000">
                                          <p:val>
                                            <p:strVal val="#ppt_w"/>
                                          </p:val>
                                        </p:tav>
                                      </p:tavLst>
                                    </p:anim>
                                    <p:anim calcmode="lin" valueType="num">
                                      <p:cBhvr>
                                        <p:cTn id="11" dur="1000" fill="hold"/>
                                        <p:tgtEl>
                                          <p:spTgt spid="20482"/>
                                        </p:tgtEl>
                                        <p:attrNameLst>
                                          <p:attrName>ppt_h</p:attrName>
                                        </p:attrNameLst>
                                      </p:cBhvr>
                                      <p:tavLst>
                                        <p:tav tm="0">
                                          <p:val>
                                            <p:strVal val="#ppt_h"/>
                                          </p:val>
                                        </p:tav>
                                        <p:tav tm="100000">
                                          <p:val>
                                            <p:strVal val="#ppt_h"/>
                                          </p:val>
                                        </p:tav>
                                      </p:tavLst>
                                    </p:anim>
                                    <p:animEffect transition="in" filter="fade">
                                      <p:cBhvr>
                                        <p:cTn id="12" dur="1000"/>
                                        <p:tgtEl>
                                          <p:spTgt spid="20482"/>
                                        </p:tgtEl>
                                      </p:cBhvr>
                                    </p:animEffect>
                                  </p:child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267804" y="144604"/>
            <a:ext cx="8600458" cy="1026977"/>
          </a:xfrm>
          <a:solidFill>
            <a:schemeClr val="bg1"/>
          </a:solidFill>
        </p:spPr>
        <p:txBody>
          <a:bodyPr>
            <a:normAutofit/>
          </a:bodyPr>
          <a:lstStyle/>
          <a:p>
            <a:pPr marL="91440" indent="-457200"/>
            <a:r>
              <a:rPr lang="en-US" sz="3600" dirty="0">
                <a:solidFill>
                  <a:srgbClr val="002164"/>
                </a:solidFill>
              </a:rPr>
              <a:t>PICO #1 - </a:t>
            </a:r>
            <a:r>
              <a:rPr lang="en-US" sz="3600" dirty="0">
                <a:solidFill>
                  <a:srgbClr val="002164"/>
                </a:solidFill>
                <a:latin typeface="Arial Narrow" panose="020B0606020202030204" pitchFamily="34" charset="0"/>
              </a:rPr>
              <a:t>Strong Recommendation </a:t>
            </a:r>
            <a:br>
              <a:rPr lang="en-US" sz="3600" dirty="0">
                <a:solidFill>
                  <a:srgbClr val="002164"/>
                </a:solidFill>
              </a:rPr>
            </a:br>
            <a:r>
              <a:rPr lang="en-US" b="0" dirty="0">
                <a:solidFill>
                  <a:schemeClr val="tx1"/>
                </a:solidFill>
              </a:rPr>
              <a:t>(Low certainty of evidence)</a:t>
            </a:r>
            <a:endParaRPr lang="en-US" sz="3600" b="0" dirty="0"/>
          </a:p>
        </p:txBody>
      </p:sp>
      <p:sp>
        <p:nvSpPr>
          <p:cNvPr id="13" name="TextBox 12"/>
          <p:cNvSpPr txBox="1"/>
          <p:nvPr/>
        </p:nvSpPr>
        <p:spPr>
          <a:xfrm>
            <a:off x="383340" y="3994739"/>
            <a:ext cx="8401050" cy="1027974"/>
          </a:xfrm>
          <a:prstGeom prst="rect">
            <a:avLst/>
          </a:prstGeom>
          <a:gradFill>
            <a:gsLst>
              <a:gs pos="40000">
                <a:srgbClr val="E5F4D6"/>
              </a:gs>
              <a:gs pos="0">
                <a:srgbClr val="92D050"/>
              </a:gs>
              <a:gs pos="98000">
                <a:schemeClr val="bg1"/>
              </a:gs>
            </a:gsLst>
            <a:lin ang="5400000" scaled="0"/>
          </a:gradFill>
        </p:spPr>
        <p:txBody>
          <a:bodyPr wrap="square" rtlCol="0">
            <a:spAutoFit/>
          </a:bodyPr>
          <a:lstStyle/>
          <a:p>
            <a:pPr>
              <a:lnSpc>
                <a:spcPct val="95000"/>
              </a:lnSpc>
            </a:pPr>
            <a:r>
              <a:rPr lang="en-US" sz="3200" b="1" dirty="0">
                <a:solidFill>
                  <a:srgbClr val="000000"/>
                </a:solidFill>
                <a:latin typeface="Arial Narrow" panose="020B0606020202030204" pitchFamily="34" charset="0"/>
              </a:rPr>
              <a:t>Conditional recommendation</a:t>
            </a:r>
            <a:r>
              <a:rPr lang="en-US" sz="3200" i="1" dirty="0">
                <a:solidFill>
                  <a:srgbClr val="000000"/>
                </a:solidFill>
                <a:latin typeface="Arial Narrow" panose="020B0606020202030204" pitchFamily="34" charset="0"/>
              </a:rPr>
              <a:t>: Either                                    </a:t>
            </a:r>
            <a:r>
              <a:rPr lang="en-US" sz="3200" i="1" dirty="0">
                <a:solidFill>
                  <a:srgbClr val="006699"/>
                </a:solidFill>
                <a:latin typeface="Arial Narrow" panose="020B0606020202030204" pitchFamily="34" charset="0"/>
              </a:rPr>
              <a:t>IN fentanyl or IV opioids </a:t>
            </a:r>
            <a:r>
              <a:rPr lang="en-US" sz="3200" i="1" dirty="0">
                <a:solidFill>
                  <a:srgbClr val="000000"/>
                </a:solidFill>
                <a:latin typeface="Arial Narrow" panose="020B0606020202030204" pitchFamily="34" charset="0"/>
              </a:rPr>
              <a:t>once IV access established</a:t>
            </a:r>
          </a:p>
        </p:txBody>
      </p:sp>
      <p:sp>
        <p:nvSpPr>
          <p:cNvPr id="11" name="Rounded Rectangle 10"/>
          <p:cNvSpPr/>
          <p:nvPr/>
        </p:nvSpPr>
        <p:spPr>
          <a:xfrm>
            <a:off x="6528142" y="772188"/>
            <a:ext cx="2377439" cy="3565152"/>
          </a:xfrm>
          <a:prstGeom prst="roundRect">
            <a:avLst/>
          </a:prstGeom>
          <a:gradFill>
            <a:gsLst>
              <a:gs pos="0">
                <a:schemeClr val="bg1"/>
              </a:gs>
              <a:gs pos="97917">
                <a:srgbClr val="FFFF00"/>
              </a:gs>
            </a:gsLst>
            <a:lin ang="2400000" scaled="0"/>
          </a:gradFill>
          <a:ln>
            <a:solidFill>
              <a:srgbClr val="000F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3" y="897378"/>
            <a:ext cx="8490863" cy="3327846"/>
          </a:xfrm>
          <a:prstGeom prst="rightArrow">
            <a:avLst>
              <a:gd name="adj1" fmla="val 71739"/>
              <a:gd name="adj2" fmla="val 50000"/>
            </a:avLst>
          </a:prstGeom>
          <a:gradFill>
            <a:gsLst>
              <a:gs pos="38000">
                <a:srgbClr val="003300"/>
              </a:gs>
              <a:gs pos="100000">
                <a:srgbClr val="005C00"/>
              </a:gs>
            </a:gsLst>
            <a:lin ang="16200000" scaled="1"/>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5000"/>
              </a:lnSpc>
              <a:spcBef>
                <a:spcPts val="0"/>
              </a:spcBef>
              <a:spcAft>
                <a:spcPts val="1200"/>
              </a:spcAft>
            </a:pPr>
            <a:endParaRPr lang="en-US" sz="3200" i="1" dirty="0">
              <a:solidFill>
                <a:srgbClr val="003366"/>
              </a:solidFill>
              <a:latin typeface="Arial Narrow" panose="020B0606020202030204" pitchFamily="34" charset="0"/>
            </a:endParaRPr>
          </a:p>
        </p:txBody>
      </p:sp>
      <p:sp>
        <p:nvSpPr>
          <p:cNvPr id="3" name="Content Placeholder 2"/>
          <p:cNvSpPr>
            <a:spLocks noGrp="1"/>
          </p:cNvSpPr>
          <p:nvPr>
            <p:ph idx="1"/>
          </p:nvPr>
        </p:nvSpPr>
        <p:spPr>
          <a:xfrm>
            <a:off x="196362" y="1343020"/>
            <a:ext cx="8600458" cy="2381625"/>
          </a:xfrm>
          <a:noFill/>
        </p:spPr>
        <p:txBody>
          <a:bodyPr>
            <a:noAutofit/>
          </a:bodyPr>
          <a:lstStyle/>
          <a:p>
            <a:pPr marL="0" indent="0">
              <a:lnSpc>
                <a:spcPct val="95000"/>
              </a:lnSpc>
              <a:spcBef>
                <a:spcPts val="0"/>
              </a:spcBef>
              <a:buNone/>
            </a:pPr>
            <a:r>
              <a:rPr lang="en-US" sz="3200" b="0" i="1" dirty="0">
                <a:solidFill>
                  <a:srgbClr val="FFFFCC"/>
                </a:solidFill>
                <a:latin typeface="Arial Narrow" panose="020B0606020202030204" pitchFamily="34" charset="0"/>
              </a:rPr>
              <a:t>We recommend in </a:t>
            </a:r>
            <a:r>
              <a:rPr lang="en-US" sz="3400" b="0" i="1" dirty="0">
                <a:solidFill>
                  <a:srgbClr val="FFFF00"/>
                </a:solidFill>
                <a:effectLst>
                  <a:outerShdw blurRad="38100" dist="38100" dir="2700000" algn="tl">
                    <a:srgbClr val="000000">
                      <a:alpha val="43137"/>
                    </a:srgbClr>
                  </a:outerShdw>
                </a:effectLst>
                <a:latin typeface="Arial Narrow" panose="020B0606020202030204" pitchFamily="34" charset="0"/>
              </a:rPr>
              <a:t>favor of IN fentanyl                             </a:t>
            </a:r>
            <a:r>
              <a:rPr lang="en-US" sz="3200" b="0" i="1" dirty="0">
                <a:solidFill>
                  <a:srgbClr val="FFFFCC"/>
                </a:solidFill>
                <a:latin typeface="Arial Narrow" panose="020B0606020202030204" pitchFamily="34" charset="0"/>
              </a:rPr>
              <a:t>over IM or IV opioids in the treatment                            of moderate to severe pain in </a:t>
            </a:r>
            <a:r>
              <a:rPr lang="en-US" sz="3200" b="0" i="1" dirty="0">
                <a:solidFill>
                  <a:srgbClr val="FFFFCC"/>
                </a:solidFill>
                <a:effectLst>
                  <a:outerShdw blurRad="38100" dist="38100" dir="2700000" algn="tl">
                    <a:srgbClr val="000000">
                      <a:alpha val="43137"/>
                    </a:srgbClr>
                  </a:outerShdw>
                </a:effectLst>
                <a:latin typeface="Arial Narrow" panose="020B0606020202030204" pitchFamily="34" charset="0"/>
              </a:rPr>
              <a:t>pediatric</a:t>
            </a:r>
            <a:r>
              <a:rPr lang="en-US" sz="3200" b="0" i="1" dirty="0">
                <a:solidFill>
                  <a:srgbClr val="FFFFCC"/>
                </a:solidFill>
                <a:latin typeface="Arial Narrow" panose="020B0606020202030204" pitchFamily="34" charset="0"/>
              </a:rPr>
              <a:t>                      patients prior to vascular access or                           without (or no indications for) IV access</a:t>
            </a:r>
          </a:p>
        </p:txBody>
      </p:sp>
      <p:sp>
        <p:nvSpPr>
          <p:cNvPr id="6" name="Slide Number Placeholder 5"/>
          <p:cNvSpPr>
            <a:spLocks noGrp="1"/>
          </p:cNvSpPr>
          <p:nvPr>
            <p:ph type="sldNum" sz="quarter" idx="11"/>
          </p:nvPr>
        </p:nvSpPr>
        <p:spPr>
          <a:xfrm>
            <a:off x="8304662" y="6551044"/>
            <a:ext cx="453579" cy="271889"/>
          </a:xfrm>
        </p:spPr>
        <p:txBody>
          <a:bodyPr/>
          <a:lstStyle/>
          <a:p>
            <a:pPr algn="r"/>
            <a:fld id="{FEE9C2EC-C493-E246-9EAB-66C95869FB0F}" type="slidenum">
              <a:rPr lang="en-US" b="0" smtClean="0">
                <a:solidFill>
                  <a:srgbClr val="000000"/>
                </a:solidFill>
                <a:latin typeface="Arial" panose="020B0604020202020204" pitchFamily="34" charset="0"/>
                <a:cs typeface="Arial" panose="020B0604020202020204" pitchFamily="34" charset="0"/>
              </a:rPr>
              <a:pPr algn="r"/>
              <a:t>18</a:t>
            </a:fld>
            <a:endParaRPr lang="en-US" b="0" dirty="0">
              <a:solidFill>
                <a:srgbClr val="000000"/>
              </a:solidFill>
              <a:latin typeface="Arial" panose="020B0604020202020204" pitchFamily="34" charset="0"/>
              <a:cs typeface="Arial" panose="020B0604020202020204" pitchFamily="34" charset="0"/>
            </a:endParaRPr>
          </a:p>
        </p:txBody>
      </p:sp>
      <p:sp>
        <p:nvSpPr>
          <p:cNvPr id="5" name="TextBox 4"/>
          <p:cNvSpPr txBox="1"/>
          <p:nvPr/>
        </p:nvSpPr>
        <p:spPr>
          <a:xfrm>
            <a:off x="383341" y="5205114"/>
            <a:ext cx="8356328" cy="1077218"/>
          </a:xfrm>
          <a:prstGeom prst="rect">
            <a:avLst/>
          </a:prstGeom>
          <a:gradFill>
            <a:gsLst>
              <a:gs pos="0">
                <a:srgbClr val="000F2E"/>
              </a:gs>
              <a:gs pos="98000">
                <a:srgbClr val="003300"/>
              </a:gs>
            </a:gsLst>
            <a:lin ang="5400000" scaled="0"/>
          </a:gradFill>
          <a:ln w="38100">
            <a:solidFill>
              <a:srgbClr val="001B36"/>
            </a:solidFill>
          </a:ln>
          <a:scene3d>
            <a:camera prst="orthographicFront"/>
            <a:lightRig rig="threePt" dir="t"/>
          </a:scene3d>
          <a:sp3d>
            <a:bevelT/>
          </a:sp3d>
        </p:spPr>
        <p:txBody>
          <a:bodyPr wrap="square" rtlCol="0">
            <a:spAutoFit/>
          </a:bodyPr>
          <a:lstStyle/>
          <a:p>
            <a:pPr marL="274320" lvl="1" algn="ctr"/>
            <a:r>
              <a:rPr lang="en-US" sz="3200" dirty="0">
                <a:solidFill>
                  <a:schemeClr val="bg1"/>
                </a:solidFill>
                <a:latin typeface="Arial Narrow" panose="020B0606020202030204" pitchFamily="34" charset="0"/>
              </a:rPr>
              <a:t>Pain mgt in peds challenging, priority of care</a:t>
            </a:r>
          </a:p>
          <a:p>
            <a:pPr marL="274320" lvl="1" algn="ctr"/>
            <a:r>
              <a:rPr lang="en-US" sz="3200" b="1" dirty="0">
                <a:solidFill>
                  <a:srgbClr val="FFFF99"/>
                </a:solidFill>
                <a:latin typeface="Arial" panose="020B0604020202020204" pitchFamily="34" charset="0"/>
                <a:cs typeface="Arial" panose="020B0604020202020204" pitchFamily="34" charset="0"/>
              </a:rPr>
              <a:t>Advantages</a:t>
            </a:r>
            <a:r>
              <a:rPr lang="en-US" sz="3200" dirty="0">
                <a:solidFill>
                  <a:schemeClr val="bg1"/>
                </a:solidFill>
                <a:latin typeface="Arial" panose="020B0604020202020204" pitchFamily="34" charset="0"/>
                <a:cs typeface="Arial" panose="020B0604020202020204" pitchFamily="34" charset="0"/>
              </a:rPr>
              <a:t>: Effectiveness; ease of use</a:t>
            </a:r>
            <a:endParaRPr lang="en-US" sz="3200" dirty="0">
              <a:solidFill>
                <a:schemeClr val="bg1"/>
              </a:solidFill>
              <a:latin typeface="Arial Narrow" panose="020B060602020203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9945" y="1299416"/>
            <a:ext cx="2651670" cy="2468093"/>
          </a:xfrm>
          <a:prstGeom prst="ellipse">
            <a:avLst/>
          </a:prstGeom>
        </p:spPr>
      </p:pic>
      <p:sp>
        <p:nvSpPr>
          <p:cNvPr id="12" name="Footer Placeholder 3"/>
          <p:cNvSpPr txBox="1">
            <a:spLocks/>
          </p:cNvSpPr>
          <p:nvPr/>
        </p:nvSpPr>
        <p:spPr>
          <a:xfrm>
            <a:off x="3884582" y="6552254"/>
            <a:ext cx="4687883"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001B36"/>
                </a:solidFill>
                <a:latin typeface="Arial Narrow" panose="020B0606020202030204" pitchFamily="34" charset="0"/>
                <a:cs typeface="Arial" panose="020B0604020202020204" pitchFamily="34" charset="0"/>
              </a:rPr>
              <a:t>© National Association of State EMS Officials (NASEMSO). All rights reserved</a:t>
            </a:r>
            <a:r>
              <a:rPr lang="en-US" dirty="0">
                <a:latin typeface="Arial Narrow" panose="020B0606020202030204" pitchFamily="34" charset="0"/>
                <a:cs typeface="Arial" panose="020B0604020202020204" pitchFamily="34" charset="0"/>
              </a:rPr>
              <a:t>.</a:t>
            </a:r>
            <a:endParaRPr lang="en-US" i="1"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03784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22" presetClass="entr" presetSubtype="8"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9" grpId="0" animBg="1"/>
      <p:bldP spid="3" grpId="0" build="p"/>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511447" y="2200759"/>
            <a:ext cx="3625595" cy="4085742"/>
          </a:xfrm>
          <a:prstGeom prst="roundRect">
            <a:avLst/>
          </a:prstGeom>
          <a:gradFill flip="none" rotWithShape="1">
            <a:gsLst>
              <a:gs pos="37000">
                <a:srgbClr val="000000"/>
              </a:gs>
              <a:gs pos="99000">
                <a:srgbClr val="99FFCC"/>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1"/>
          </p:nvPr>
        </p:nvSpPr>
        <p:spPr>
          <a:xfrm>
            <a:off x="8306960" y="6567752"/>
            <a:ext cx="453579" cy="271889"/>
          </a:xfrm>
        </p:spPr>
        <p:txBody>
          <a:bodyPr/>
          <a:lstStyle/>
          <a:p>
            <a:pPr algn="r"/>
            <a:fld id="{FEE9C2EC-C493-E246-9EAB-66C95869FB0F}" type="slidenum">
              <a:rPr lang="en-US" b="0" smtClean="0">
                <a:solidFill>
                  <a:srgbClr val="000000"/>
                </a:solidFill>
                <a:latin typeface="Arial" panose="020B0604020202020204" pitchFamily="34" charset="0"/>
                <a:cs typeface="Arial" panose="020B0604020202020204" pitchFamily="34" charset="0"/>
              </a:rPr>
              <a:pPr algn="r"/>
              <a:t>19</a:t>
            </a:fld>
            <a:endParaRPr lang="en-US" sz="700" b="0" dirty="0">
              <a:solidFill>
                <a:srgbClr val="000000"/>
              </a:solidFill>
              <a:latin typeface="Arial" panose="020B0604020202020204" pitchFamily="34" charset="0"/>
              <a:cs typeface="Arial" panose="020B0604020202020204" pitchFamily="34" charset="0"/>
            </a:endParaRPr>
          </a:p>
        </p:txBody>
      </p:sp>
      <p:sp>
        <p:nvSpPr>
          <p:cNvPr id="5" name="TextBox 4"/>
          <p:cNvSpPr txBox="1"/>
          <p:nvPr/>
        </p:nvSpPr>
        <p:spPr>
          <a:xfrm>
            <a:off x="4263480" y="3694057"/>
            <a:ext cx="1133644" cy="923330"/>
          </a:xfrm>
          <a:prstGeom prst="rect">
            <a:avLst/>
          </a:prstGeom>
          <a:noFill/>
        </p:spPr>
        <p:txBody>
          <a:bodyPr wrap="none" rtlCol="0">
            <a:spAutoFit/>
          </a:bodyPr>
          <a:lstStyle/>
          <a:p>
            <a:r>
              <a:rPr lang="en-US" sz="5400" dirty="0">
                <a:solidFill>
                  <a:srgbClr val="000000"/>
                </a:solidFill>
              </a:rPr>
              <a:t>vs.</a:t>
            </a:r>
            <a:r>
              <a:rPr lang="en-US" dirty="0">
                <a:solidFill>
                  <a:srgbClr val="000000"/>
                </a:solidFill>
              </a:rPr>
              <a:t>.</a:t>
            </a:r>
          </a:p>
        </p:txBody>
      </p:sp>
      <p:sp>
        <p:nvSpPr>
          <p:cNvPr id="8" name="TextBox 7"/>
          <p:cNvSpPr txBox="1"/>
          <p:nvPr/>
        </p:nvSpPr>
        <p:spPr>
          <a:xfrm>
            <a:off x="387458" y="369489"/>
            <a:ext cx="8415579" cy="1588127"/>
          </a:xfrm>
          <a:prstGeom prst="rect">
            <a:avLst/>
          </a:prstGeom>
          <a:gradFill>
            <a:gsLst>
              <a:gs pos="78000">
                <a:srgbClr val="003366"/>
              </a:gs>
              <a:gs pos="0">
                <a:srgbClr val="000000"/>
              </a:gs>
              <a:gs pos="100000">
                <a:srgbClr val="537F6E"/>
              </a:gs>
            </a:gsLst>
            <a:lin ang="5400000" scaled="0"/>
          </a:gradFill>
          <a:scene3d>
            <a:camera prst="orthographicFront"/>
            <a:lightRig rig="threePt" dir="t"/>
          </a:scene3d>
          <a:sp3d>
            <a:bevelT/>
          </a:sp3d>
        </p:spPr>
        <p:txBody>
          <a:bodyPr wrap="square" rtlCol="0" anchor="ctr">
            <a:spAutoFit/>
          </a:bodyPr>
          <a:lstStyle/>
          <a:p>
            <a:pPr algn="ctr">
              <a:lnSpc>
                <a:spcPct val="90000"/>
              </a:lnSpc>
              <a:spcBef>
                <a:spcPts val="600"/>
              </a:spcBef>
              <a:spcAft>
                <a:spcPts val="600"/>
              </a:spcAft>
            </a:pPr>
            <a:r>
              <a:rPr lang="en-US" sz="3600" b="1" dirty="0">
                <a:solidFill>
                  <a:schemeClr val="bg1"/>
                </a:solidFill>
                <a:latin typeface="Arial Narrow" panose="020B0606020202030204" pitchFamily="34" charset="0"/>
              </a:rPr>
              <a:t>PICO #2:</a:t>
            </a:r>
            <a:r>
              <a:rPr lang="en-US" sz="3600" dirty="0">
                <a:solidFill>
                  <a:schemeClr val="bg1"/>
                </a:solidFill>
                <a:latin typeface="Arial Narrow" panose="020B0606020202030204" pitchFamily="34" charset="0"/>
              </a:rPr>
              <a:t> Should </a:t>
            </a:r>
            <a:r>
              <a:rPr lang="en-US" sz="3600" b="1" dirty="0">
                <a:solidFill>
                  <a:srgbClr val="FFCD2D"/>
                </a:solidFill>
                <a:effectLst>
                  <a:outerShdw blurRad="38100" dist="38100" dir="2700000" algn="tl">
                    <a:srgbClr val="000000">
                      <a:alpha val="43137"/>
                    </a:srgbClr>
                  </a:outerShdw>
                </a:effectLst>
                <a:latin typeface="Arial Narrow" panose="020B0606020202030204" pitchFamily="34" charset="0"/>
              </a:rPr>
              <a:t>IV ACETAMINOPHEN </a:t>
            </a:r>
            <a:r>
              <a:rPr lang="en-US" sz="3600" dirty="0">
                <a:solidFill>
                  <a:schemeClr val="bg1"/>
                </a:solidFill>
                <a:latin typeface="Arial Narrow" panose="020B0606020202030204" pitchFamily="34" charset="0"/>
              </a:rPr>
              <a:t>vs.                </a:t>
            </a:r>
            <a:r>
              <a:rPr lang="en-US" sz="3600" b="1" dirty="0">
                <a:solidFill>
                  <a:srgbClr val="FFCE33"/>
                </a:solidFill>
                <a:effectLst>
                  <a:outerShdw blurRad="38100" dist="38100" dir="2700000" algn="tl">
                    <a:srgbClr val="000000">
                      <a:alpha val="43137"/>
                    </a:srgbClr>
                  </a:outerShdw>
                </a:effectLst>
                <a:latin typeface="Arial Narrow" panose="020B0606020202030204" pitchFamily="34" charset="0"/>
              </a:rPr>
              <a:t>IV</a:t>
            </a:r>
            <a:r>
              <a:rPr lang="en-US" sz="3600" dirty="0">
                <a:solidFill>
                  <a:srgbClr val="FFCE33"/>
                </a:solidFill>
                <a:effectLst>
                  <a:outerShdw blurRad="38100" dist="38100" dir="2700000" algn="tl">
                    <a:srgbClr val="000000">
                      <a:alpha val="43137"/>
                    </a:srgbClr>
                  </a:outerShdw>
                </a:effectLst>
                <a:latin typeface="Arial Narrow" panose="020B0606020202030204" pitchFamily="34" charset="0"/>
              </a:rPr>
              <a:t> </a:t>
            </a:r>
            <a:r>
              <a:rPr lang="en-US" sz="3600" b="1" dirty="0">
                <a:solidFill>
                  <a:srgbClr val="FFCE33"/>
                </a:solidFill>
                <a:effectLst>
                  <a:outerShdw blurRad="38100" dist="38100" dir="2700000" algn="tl">
                    <a:srgbClr val="000000">
                      <a:alpha val="43137"/>
                    </a:srgbClr>
                  </a:outerShdw>
                </a:effectLst>
                <a:latin typeface="Arial Narrow" panose="020B0606020202030204" pitchFamily="34" charset="0"/>
              </a:rPr>
              <a:t>OPIOIDs</a:t>
            </a:r>
            <a:r>
              <a:rPr lang="en-US" sz="3600" dirty="0">
                <a:solidFill>
                  <a:srgbClr val="FFCE33"/>
                </a:solidFill>
                <a:effectLst>
                  <a:outerShdw blurRad="38100" dist="38100" dir="2700000" algn="tl">
                    <a:srgbClr val="000000">
                      <a:alpha val="43137"/>
                    </a:srgbClr>
                  </a:outerShdw>
                </a:effectLst>
                <a:latin typeface="Arial Narrow" panose="020B0606020202030204" pitchFamily="34" charset="0"/>
              </a:rPr>
              <a:t> </a:t>
            </a:r>
            <a:r>
              <a:rPr lang="en-US" sz="3600" dirty="0">
                <a:solidFill>
                  <a:schemeClr val="bg1"/>
                </a:solidFill>
                <a:latin typeface="Arial Narrow" panose="020B0606020202030204" pitchFamily="34" charset="0"/>
              </a:rPr>
              <a:t>be used to treat moderate to severe pain in the prehospital setting?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3289" y="2183323"/>
            <a:ext cx="3422260" cy="4200047"/>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334" b="99666" l="379" r="100000">
                        <a14:foregroundMark x1="35985" y1="10518" x2="26894" y2="51586"/>
                        <a14:foregroundMark x1="75568" y1="13022" x2="71212" y2="65275"/>
                        <a14:foregroundMark x1="12879" y1="50751" x2="35985" y2="55426"/>
                        <a14:foregroundMark x1="67235" y1="60935" x2="76515" y2="78798"/>
                        <a14:foregroundMark x1="73106" y1="69950" x2="59091" y2="66945"/>
                        <a14:foregroundMark x1="25947" y1="54591" x2="25000" y2="72788"/>
                        <a14:foregroundMark x1="35417" y1="73289" x2="37500" y2="82638"/>
                        <a14:foregroundMark x1="47159" y1="76628" x2="47538" y2="86477"/>
                        <a14:foregroundMark x1="66288" y1="74958" x2="74432" y2="80134"/>
                        <a14:foregroundMark x1="76894" y1="90317" x2="76894" y2="90317"/>
                        <a14:foregroundMark x1="75947" y1="88147" x2="75947" y2="88147"/>
                        <a14:foregroundMark x1="72159" y1="94491" x2="72159" y2="94491"/>
                        <a14:foregroundMark x1="76515" y1="95826" x2="76515" y2="95826"/>
                        <a14:foregroundMark x1="66288" y1="35058" x2="66288" y2="35058"/>
                        <a14:backgroundMark x1="59659" y1="2337" x2="89962" y2="4508"/>
                        <a14:backgroundMark x1="3220" y1="2003" x2="3220" y2="2003"/>
                        <a14:backgroundMark x1="1894" y1="5342" x2="1894" y2="5342"/>
                        <a14:backgroundMark x1="9470" y1="1503" x2="9470" y2="1503"/>
                        <a14:backgroundMark x1="62500" y1="4174" x2="54735" y2="4174"/>
                        <a14:backgroundMark x1="65909" y1="78798" x2="65909" y2="78798"/>
                        <a14:backgroundMark x1="62500" y1="78297" x2="62500" y2="78297"/>
                        <a14:backgroundMark x1="62879" y1="76294" x2="62879" y2="76294"/>
                        <a14:backgroundMark x1="54356" y1="2003" x2="54356" y2="2003"/>
                        <a14:backgroundMark x1="69697" y1="74124" x2="69697" y2="74124"/>
                        <a14:backgroundMark x1="48106" y1="85643" x2="48106" y2="85643"/>
                      </a14:backgroundRemoval>
                    </a14:imgEffect>
                  </a14:imgLayer>
                </a14:imgProps>
              </a:ext>
              <a:ext uri="{28A0092B-C50C-407E-A947-70E740481C1C}">
                <a14:useLocalDpi xmlns:a14="http://schemas.microsoft.com/office/drawing/2010/main" val="0"/>
              </a:ext>
            </a:extLst>
          </a:blip>
          <a:stretch>
            <a:fillRect/>
          </a:stretch>
        </p:blipFill>
        <p:spPr>
          <a:xfrm>
            <a:off x="666427" y="2413128"/>
            <a:ext cx="3377624" cy="3831812"/>
          </a:xfrm>
          <a:prstGeom prst="roundRect">
            <a:avLst/>
          </a:prstGeom>
        </p:spPr>
      </p:pic>
      <p:sp>
        <p:nvSpPr>
          <p:cNvPr id="11" name="Footer Placeholder 3"/>
          <p:cNvSpPr>
            <a:spLocks noGrp="1"/>
          </p:cNvSpPr>
          <p:nvPr>
            <p:ph type="ftr" sz="quarter" idx="12"/>
          </p:nvPr>
        </p:nvSpPr>
        <p:spPr>
          <a:xfrm>
            <a:off x="3850126" y="6567752"/>
            <a:ext cx="4687883" cy="271889"/>
          </a:xfrm>
        </p:spPr>
        <p:txBody>
          <a:bodyPr/>
          <a:lstStyle/>
          <a:p>
            <a:r>
              <a:rPr lang="en-US" dirty="0">
                <a:solidFill>
                  <a:srgbClr val="000000"/>
                </a:solidFill>
                <a:latin typeface="Arial Narrow" panose="020B0606020202030204" pitchFamily="34" charset="0"/>
                <a:cs typeface="Arial" panose="020B0604020202020204" pitchFamily="34" charset="0"/>
              </a:rPr>
              <a:t>© National Association of State EMS Officials (NASEMSO). All rights reserved.</a:t>
            </a:r>
            <a:endParaRPr lang="en-US" i="1" dirty="0">
              <a:solidFill>
                <a:srgbClr val="000000"/>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80396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A79B5A-9AB4-8041-9A0C-351D51A38EC7}"/>
              </a:ext>
            </a:extLst>
          </p:cNvPr>
          <p:cNvSpPr>
            <a:spLocks noGrp="1"/>
          </p:cNvSpPr>
          <p:nvPr>
            <p:ph idx="1"/>
          </p:nvPr>
        </p:nvSpPr>
        <p:spPr>
          <a:xfrm>
            <a:off x="384710" y="1189676"/>
            <a:ext cx="8395067" cy="3426570"/>
          </a:xfrm>
          <a:ln>
            <a:noFill/>
          </a:ln>
        </p:spPr>
        <p:txBody>
          <a:bodyPr>
            <a:noAutofit/>
          </a:bodyPr>
          <a:lstStyle/>
          <a:p>
            <a:pPr marL="0" indent="0">
              <a:spcBef>
                <a:spcPts val="0"/>
              </a:spcBef>
              <a:spcAft>
                <a:spcPts val="0"/>
              </a:spcAft>
              <a:buNone/>
            </a:pPr>
            <a:r>
              <a:rPr lang="en-US" sz="3000" b="0" dirty="0">
                <a:latin typeface="Arial Narrow" panose="020B0606020202030204" pitchFamily="34" charset="0"/>
              </a:rPr>
              <a:t>This presentation was produced with support from the US Department of Transportation (DOT), National Highway Traffic Safety Administration (NHTSA) Office of Emergency Medical Services, and the US Department of Health and Human Services (DHHS) Maternal and Child Health Bureau’s EMS for Children Program through cooperative agreement number 693JJ92050003.</a:t>
            </a:r>
          </a:p>
        </p:txBody>
      </p:sp>
      <p:sp>
        <p:nvSpPr>
          <p:cNvPr id="2" name="Slide Number Placeholder 1"/>
          <p:cNvSpPr>
            <a:spLocks noGrp="1"/>
          </p:cNvSpPr>
          <p:nvPr>
            <p:ph type="sldNum" sz="quarter" idx="11"/>
          </p:nvPr>
        </p:nvSpPr>
        <p:spPr>
          <a:xfrm>
            <a:off x="8233223" y="6551505"/>
            <a:ext cx="453579" cy="271889"/>
          </a:xfrm>
        </p:spPr>
        <p:txBody>
          <a:bodyPr/>
          <a:lstStyle/>
          <a:p>
            <a:pPr algn="r"/>
            <a:fld id="{FEE9C2EC-C493-E246-9EAB-66C95869FB0F}" type="slidenum">
              <a:rPr lang="en-US" b="0" smtClean="0">
                <a:solidFill>
                  <a:srgbClr val="000000"/>
                </a:solidFill>
                <a:latin typeface="Arial" panose="020B0604020202020204" pitchFamily="34" charset="0"/>
                <a:cs typeface="Arial" panose="020B0604020202020204" pitchFamily="34" charset="0"/>
              </a:rPr>
              <a:pPr algn="r"/>
              <a:t>2</a:t>
            </a:fld>
            <a:endParaRPr lang="en-US" b="0" dirty="0">
              <a:solidFill>
                <a:srgbClr val="000000"/>
              </a:solidFill>
              <a:latin typeface="Arial" panose="020B0604020202020204" pitchFamily="34" charset="0"/>
              <a:cs typeface="Arial" panose="020B0604020202020204" pitchFamily="34" charset="0"/>
            </a:endParaRPr>
          </a:p>
        </p:txBody>
      </p:sp>
      <p:sp>
        <p:nvSpPr>
          <p:cNvPr id="5" name="TextBox 4"/>
          <p:cNvSpPr txBox="1"/>
          <p:nvPr/>
        </p:nvSpPr>
        <p:spPr>
          <a:xfrm>
            <a:off x="473198" y="4756636"/>
            <a:ext cx="7984013" cy="1320361"/>
          </a:xfrm>
          <a:prstGeom prst="rect">
            <a:avLst/>
          </a:prstGeom>
          <a:noFill/>
          <a:ln>
            <a:solidFill>
              <a:srgbClr val="004386"/>
            </a:solidFill>
          </a:ln>
        </p:spPr>
        <p:txBody>
          <a:bodyPr wrap="square" rtlCol="0">
            <a:spAutoFit/>
          </a:bodyPr>
          <a:lstStyle/>
          <a:p>
            <a:pPr marL="91440" lvl="0" indent="-91440" algn="ctr" defTabSz="914377">
              <a:lnSpc>
                <a:spcPct val="95000"/>
              </a:lnSpc>
              <a:buClr>
                <a:srgbClr val="9CBEBD"/>
              </a:buClr>
              <a:buSzPct val="100000"/>
              <a:buFont typeface="Tw Cen MT" panose="020B0602020104020603" pitchFamily="34" charset="0"/>
              <a:buChar char=" "/>
            </a:pPr>
            <a:r>
              <a:rPr lang="en-US" sz="2800" dirty="0">
                <a:solidFill>
                  <a:srgbClr val="004386"/>
                </a:solidFill>
                <a:latin typeface="Arial Narrow" panose="020B0606020202030204" pitchFamily="34" charset="0"/>
              </a:rPr>
              <a:t>The contents of this educational module are solely the responsibility of the authors and do not necessarily represent the official views of DOT or DHHS.</a:t>
            </a:r>
          </a:p>
        </p:txBody>
      </p:sp>
      <p:sp>
        <p:nvSpPr>
          <p:cNvPr id="11" name="Title 1"/>
          <p:cNvSpPr txBox="1">
            <a:spLocks/>
          </p:cNvSpPr>
          <p:nvPr/>
        </p:nvSpPr>
        <p:spPr>
          <a:xfrm>
            <a:off x="356294" y="74497"/>
            <a:ext cx="8448492" cy="819176"/>
          </a:xfrm>
          <a:prstGeom prst="rect">
            <a:avLst/>
          </a:prstGeom>
          <a:solidFill>
            <a:srgbClr val="4D8826">
              <a:lumMod val="75000"/>
            </a:srgbClr>
          </a:solidFill>
          <a:scene3d>
            <a:camera prst="orthographicFront"/>
            <a:lightRig rig="threePt" dir="t"/>
          </a:scene3d>
          <a:sp3d>
            <a:bevelT/>
          </a:sp3d>
        </p:spPr>
        <p:txBody>
          <a:bodyPr vert="horz" lIns="0" tIns="45716" rIns="91431" bIns="45716" rtlCol="0" anchor="b" anchorCtr="0">
            <a:noAutofit/>
          </a:bodyPr>
          <a:lstStyle>
            <a:lvl1pPr algn="l" defTabSz="457154" rtl="0" eaLnBrk="1" latinLnBrk="0" hangingPunct="1">
              <a:spcBef>
                <a:spcPct val="0"/>
              </a:spcBef>
              <a:buNone/>
              <a:defRPr sz="7100" b="1" kern="1200">
                <a:solidFill>
                  <a:schemeClr val="bg1"/>
                </a:solidFill>
                <a:latin typeface="Arial"/>
                <a:ea typeface="+mj-ea"/>
                <a:cs typeface="Arial"/>
              </a:defRPr>
            </a:lvl1pPr>
          </a:lstStyle>
          <a:p>
            <a:pPr marL="182880" marR="0" lvl="0" indent="0" algn="ctr" defTabSz="457154" rtl="0" eaLnBrk="1" fontAlgn="auto" latinLnBrk="0" hangingPunct="1">
              <a:lnSpc>
                <a:spcPct val="100000"/>
              </a:lnSpc>
              <a:spcBef>
                <a:spcPct val="0"/>
              </a:spcBef>
              <a:spcAft>
                <a:spcPts val="0"/>
              </a:spcAft>
              <a:buClrTx/>
              <a:buSzTx/>
              <a:buFontTx/>
              <a:buNone/>
              <a:tabLst/>
              <a:defRPr/>
            </a:pPr>
            <a:r>
              <a:rPr lang="en-US" sz="4400" dirty="0">
                <a:solidFill>
                  <a:srgbClr val="FFFFFF"/>
                </a:solidFill>
                <a:latin typeface="Arial Narrow" panose="020B0606020202030204" pitchFamily="34" charset="0"/>
              </a:rPr>
              <a:t>Disclaimer &amp; Disclosure</a:t>
            </a:r>
            <a:endParaRPr kumimoji="0" lang="en-US" sz="4400" b="1" i="0" u="none" strike="noStrike" kern="1200" cap="none" spc="0" normalizeH="0" baseline="0" noProof="0" dirty="0">
              <a:ln>
                <a:noFill/>
              </a:ln>
              <a:solidFill>
                <a:srgbClr val="FFFFFF"/>
              </a:solidFill>
              <a:effectLst/>
              <a:uLnTx/>
              <a:uFillTx/>
              <a:latin typeface="Arial Narrow" panose="020B0606020202030204" pitchFamily="34" charset="0"/>
            </a:endParaRPr>
          </a:p>
        </p:txBody>
      </p:sp>
      <p:sp>
        <p:nvSpPr>
          <p:cNvPr id="6" name="Rectangle 5"/>
          <p:cNvSpPr/>
          <p:nvPr/>
        </p:nvSpPr>
        <p:spPr>
          <a:xfrm>
            <a:off x="4782487" y="6493368"/>
            <a:ext cx="3813865" cy="246221"/>
          </a:xfrm>
          <a:prstGeom prst="rect">
            <a:avLst/>
          </a:prstGeom>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Narrow" panose="020B0606020202030204" pitchFamily="34" charset="0"/>
                <a:cs typeface="Arial" panose="020B0604020202020204" pitchFamily="34" charset="0"/>
              </a:rPr>
              <a:t>© National Association of State EMS Officials (NASEMSO). All rights reserved</a:t>
            </a:r>
            <a:endParaRPr kumimoji="0" lang="en-US" sz="1400" b="0" i="0" u="none" strike="noStrike" kern="0" cap="none" spc="0" normalizeH="0" baseline="0" noProof="0" dirty="0">
              <a:ln>
                <a:noFill/>
              </a:ln>
              <a:solidFill>
                <a:srgbClr val="000000"/>
              </a:solidFill>
              <a:effectLst/>
              <a:uLnTx/>
              <a:uFillTx/>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02554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7804" y="230332"/>
            <a:ext cx="8600458" cy="1042757"/>
          </a:xfrm>
          <a:solidFill>
            <a:schemeClr val="bg1"/>
          </a:solidFill>
        </p:spPr>
        <p:txBody>
          <a:bodyPr>
            <a:normAutofit/>
          </a:bodyPr>
          <a:lstStyle/>
          <a:p>
            <a:pPr marL="182880" indent="-822960"/>
            <a:r>
              <a:rPr lang="en-US" sz="3600" dirty="0">
                <a:solidFill>
                  <a:srgbClr val="002164"/>
                </a:solidFill>
              </a:rPr>
              <a:t>PICO #2 - </a:t>
            </a:r>
            <a:r>
              <a:rPr lang="en-US" sz="3600" dirty="0">
                <a:solidFill>
                  <a:srgbClr val="002164"/>
                </a:solidFill>
                <a:latin typeface="Arial Narrow" panose="020B0606020202030204" pitchFamily="34" charset="0"/>
              </a:rPr>
              <a:t>Conditional Recommendation  </a:t>
            </a:r>
            <a:r>
              <a:rPr lang="en-US" b="0" dirty="0">
                <a:solidFill>
                  <a:schemeClr val="tx1">
                    <a:lumMod val="50000"/>
                  </a:schemeClr>
                </a:solidFill>
              </a:rPr>
              <a:t>(Low certainty of evidence)</a:t>
            </a:r>
          </a:p>
        </p:txBody>
      </p:sp>
      <p:sp>
        <p:nvSpPr>
          <p:cNvPr id="5" name="Slide Number Placeholder 4"/>
          <p:cNvSpPr>
            <a:spLocks noGrp="1"/>
          </p:cNvSpPr>
          <p:nvPr>
            <p:ph type="sldNum" sz="quarter" idx="11"/>
          </p:nvPr>
        </p:nvSpPr>
        <p:spPr>
          <a:xfrm>
            <a:off x="8274164" y="6536756"/>
            <a:ext cx="453579" cy="271889"/>
          </a:xfrm>
        </p:spPr>
        <p:txBody>
          <a:bodyPr/>
          <a:lstStyle/>
          <a:p>
            <a:pPr algn="r"/>
            <a:fld id="{FEE9C2EC-C493-E246-9EAB-66C95869FB0F}" type="slidenum">
              <a:rPr lang="en-US" b="0" smtClean="0">
                <a:solidFill>
                  <a:srgbClr val="000000"/>
                </a:solidFill>
                <a:latin typeface="Arial" panose="020B0604020202020204" pitchFamily="34" charset="0"/>
                <a:cs typeface="Arial" panose="020B0604020202020204" pitchFamily="34" charset="0"/>
              </a:rPr>
              <a:pPr algn="r"/>
              <a:t>20</a:t>
            </a:fld>
            <a:endParaRPr lang="en-US" b="0" dirty="0">
              <a:solidFill>
                <a:srgbClr val="000000"/>
              </a:solidFill>
              <a:latin typeface="Arial" panose="020B0604020202020204" pitchFamily="34" charset="0"/>
              <a:cs typeface="Arial" panose="020B0604020202020204" pitchFamily="34" charset="0"/>
            </a:endParaRPr>
          </a:p>
        </p:txBody>
      </p:sp>
      <p:sp>
        <p:nvSpPr>
          <p:cNvPr id="13" name="Footer Placeholder 3"/>
          <p:cNvSpPr>
            <a:spLocks noGrp="1"/>
          </p:cNvSpPr>
          <p:nvPr>
            <p:ph type="ftr" sz="quarter" idx="12"/>
          </p:nvPr>
        </p:nvSpPr>
        <p:spPr>
          <a:xfrm>
            <a:off x="3521066" y="6550404"/>
            <a:ext cx="4997611" cy="271889"/>
          </a:xfrm>
        </p:spPr>
        <p:txBody>
          <a:bodyPr/>
          <a:lstStyle/>
          <a:p>
            <a:pPr algn="r"/>
            <a:r>
              <a:rPr lang="en-US" dirty="0">
                <a:solidFill>
                  <a:srgbClr val="000000"/>
                </a:solidFill>
                <a:latin typeface="Arial Narrow" panose="020B0606020202030204" pitchFamily="34" charset="0"/>
                <a:cs typeface="Arial" panose="020B0604020202020204" pitchFamily="34" charset="0"/>
              </a:rPr>
              <a:t>© National Association of State EMS Officials (NASEMSO). All rights reserved.</a:t>
            </a:r>
            <a:endParaRPr lang="en-US" i="1" dirty="0">
              <a:solidFill>
                <a:srgbClr val="000000"/>
              </a:solidFill>
              <a:latin typeface="Arial Narrow" panose="020B0606020202030204" pitchFamily="34" charset="0"/>
              <a:cs typeface="Arial" panose="020B0604020202020204" pitchFamily="34" charset="0"/>
            </a:endParaRPr>
          </a:p>
        </p:txBody>
      </p:sp>
      <p:sp>
        <p:nvSpPr>
          <p:cNvPr id="6" name="Rectangle 5"/>
          <p:cNvSpPr/>
          <p:nvPr/>
        </p:nvSpPr>
        <p:spPr>
          <a:xfrm>
            <a:off x="409434" y="3795147"/>
            <a:ext cx="8351806" cy="1572738"/>
          </a:xfrm>
          <a:prstGeom prst="rect">
            <a:avLst/>
          </a:prstGeom>
          <a:gradFill>
            <a:gsLst>
              <a:gs pos="0">
                <a:srgbClr val="001F3E"/>
              </a:gs>
              <a:gs pos="98000">
                <a:srgbClr val="000000"/>
              </a:gs>
            </a:gsLst>
            <a:lin ang="5400000" scaled="0"/>
          </a:gradFill>
          <a:ln w="38100">
            <a:noFill/>
          </a:ln>
        </p:spPr>
        <p:txBody>
          <a:bodyPr wrap="square">
            <a:spAutoFit/>
          </a:bodyPr>
          <a:lstStyle/>
          <a:p>
            <a:pPr>
              <a:lnSpc>
                <a:spcPct val="95000"/>
              </a:lnSpc>
              <a:spcBef>
                <a:spcPts val="0"/>
              </a:spcBef>
              <a:spcAft>
                <a:spcPts val="600"/>
              </a:spcAft>
            </a:pPr>
            <a:r>
              <a:rPr lang="en-US" sz="3200" dirty="0">
                <a:solidFill>
                  <a:srgbClr val="FFFF00"/>
                </a:solidFill>
                <a:latin typeface="Arial Narrow" panose="020B0606020202030204" pitchFamily="34" charset="0"/>
              </a:rPr>
              <a:t>Rationale</a:t>
            </a:r>
            <a:r>
              <a:rPr lang="en-US" sz="3200" dirty="0">
                <a:solidFill>
                  <a:schemeClr val="bg1"/>
                </a:solidFill>
                <a:latin typeface="Arial Narrow" panose="020B0606020202030204" pitchFamily="34" charset="0"/>
              </a:rPr>
              <a:t>: Equivalent pain control, better tolerability</a:t>
            </a:r>
          </a:p>
          <a:p>
            <a:pPr>
              <a:lnSpc>
                <a:spcPct val="95000"/>
              </a:lnSpc>
              <a:spcBef>
                <a:spcPts val="0"/>
              </a:spcBef>
              <a:spcAft>
                <a:spcPts val="1200"/>
              </a:spcAft>
            </a:pPr>
            <a:r>
              <a:rPr lang="en-US" sz="3200" dirty="0">
                <a:solidFill>
                  <a:srgbClr val="FFFF00"/>
                </a:solidFill>
                <a:latin typeface="Arial Narrow" panose="020B0606020202030204" pitchFamily="34" charset="0"/>
              </a:rPr>
              <a:t>Possible disadvantages</a:t>
            </a:r>
            <a:r>
              <a:rPr lang="en-US" sz="3200" dirty="0">
                <a:solidFill>
                  <a:schemeClr val="bg1"/>
                </a:solidFill>
                <a:latin typeface="Arial Narrow" panose="020B0606020202030204" pitchFamily="34" charset="0"/>
              </a:rPr>
              <a:t>: Cost; given by infusion;                 EMS often prefers IVP or rapid delivery routes</a:t>
            </a:r>
          </a:p>
        </p:txBody>
      </p:sp>
      <p:sp>
        <p:nvSpPr>
          <p:cNvPr id="12" name="Rounded Rectangle 11"/>
          <p:cNvSpPr/>
          <p:nvPr/>
        </p:nvSpPr>
        <p:spPr>
          <a:xfrm>
            <a:off x="6865062" y="1014450"/>
            <a:ext cx="1963111" cy="2602213"/>
          </a:xfrm>
          <a:prstGeom prst="roundRect">
            <a:avLst/>
          </a:prstGeom>
          <a:gradFill>
            <a:gsLst>
              <a:gs pos="0">
                <a:schemeClr val="bg1"/>
              </a:gs>
              <a:gs pos="97917">
                <a:srgbClr val="FFFF00"/>
              </a:gs>
            </a:gsLst>
            <a:lin ang="240000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85069" y="1077750"/>
            <a:ext cx="8782140" cy="2416083"/>
          </a:xfrm>
          <a:prstGeom prst="rightArrow">
            <a:avLst>
              <a:gd name="adj1" fmla="val 71739"/>
              <a:gd name="adj2" fmla="val 50000"/>
            </a:avLst>
          </a:prstGeom>
          <a:gradFill flip="none" rotWithShape="1">
            <a:gsLst>
              <a:gs pos="31000">
                <a:srgbClr val="003300"/>
              </a:gs>
              <a:gs pos="98000">
                <a:srgbClr val="005C00"/>
              </a:gs>
            </a:gsLst>
            <a:lin ang="1620000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5000"/>
              </a:lnSpc>
              <a:spcBef>
                <a:spcPts val="0"/>
              </a:spcBef>
              <a:spcAft>
                <a:spcPts val="1200"/>
              </a:spcAft>
            </a:pPr>
            <a:endParaRPr lang="en-US" sz="3200" i="1" dirty="0">
              <a:solidFill>
                <a:srgbClr val="003366"/>
              </a:solidFill>
              <a:latin typeface="Arial Narrow" panose="020B0606020202030204" pitchFamily="34" charset="0"/>
            </a:endParaRPr>
          </a:p>
        </p:txBody>
      </p:sp>
      <p:sp>
        <p:nvSpPr>
          <p:cNvPr id="8" name="TextBox 7"/>
          <p:cNvSpPr txBox="1"/>
          <p:nvPr/>
        </p:nvSpPr>
        <p:spPr>
          <a:xfrm>
            <a:off x="196506" y="1438186"/>
            <a:ext cx="7009512" cy="1661993"/>
          </a:xfrm>
          <a:prstGeom prst="rect">
            <a:avLst/>
          </a:prstGeom>
          <a:noFill/>
        </p:spPr>
        <p:txBody>
          <a:bodyPr wrap="square" rtlCol="0">
            <a:spAutoFit/>
          </a:bodyPr>
          <a:lstStyle/>
          <a:p>
            <a:r>
              <a:rPr lang="en-US" sz="3300" i="1" dirty="0">
                <a:solidFill>
                  <a:schemeClr val="bg1"/>
                </a:solidFill>
                <a:latin typeface="Arial Narrow" panose="020B0606020202030204" pitchFamily="34" charset="0"/>
                <a:cs typeface="Arial" panose="020B0604020202020204" pitchFamily="34" charset="0"/>
              </a:rPr>
              <a:t>We suggest in favor of </a:t>
            </a:r>
            <a:r>
              <a:rPr lang="en-US" sz="3400" b="1" i="1" dirty="0">
                <a:solidFill>
                  <a:srgbClr val="FFFF00"/>
                </a:solidFill>
                <a:latin typeface="Arial Narrow" panose="020B0606020202030204" pitchFamily="34" charset="0"/>
                <a:cs typeface="Arial" panose="020B0604020202020204" pitchFamily="34" charset="0"/>
              </a:rPr>
              <a:t>IV acetaminophen  </a:t>
            </a:r>
            <a:r>
              <a:rPr lang="en-US" sz="3400" i="1" dirty="0">
                <a:solidFill>
                  <a:schemeClr val="bg1"/>
                </a:solidFill>
                <a:latin typeface="Arial Narrow" panose="020B0606020202030204" pitchFamily="34" charset="0"/>
                <a:cs typeface="Arial" panose="020B0604020202020204" pitchFamily="34" charset="0"/>
              </a:rPr>
              <a:t>over IV opioids alone if APAP is available, affordable, &amp; easy to give</a:t>
            </a:r>
          </a:p>
        </p:txBody>
      </p:sp>
      <p:sp>
        <p:nvSpPr>
          <p:cNvPr id="7" name="Rectangle 6"/>
          <p:cNvSpPr/>
          <p:nvPr/>
        </p:nvSpPr>
        <p:spPr>
          <a:xfrm>
            <a:off x="319338" y="6498565"/>
            <a:ext cx="1487908" cy="246221"/>
          </a:xfrm>
          <a:prstGeom prst="rect">
            <a:avLst/>
          </a:prstGeom>
        </p:spPr>
        <p:txBody>
          <a:bodyPr wrap="none">
            <a:spAutoFit/>
          </a:bodyPr>
          <a:lstStyle/>
          <a:p>
            <a:r>
              <a:rPr lang="en-US" sz="1000" dirty="0">
                <a:solidFill>
                  <a:srgbClr val="000000"/>
                </a:solidFill>
                <a:latin typeface="Arial Narrow" panose="020B0606020202030204" pitchFamily="34" charset="0"/>
              </a:rPr>
              <a:t>https://orthoserviceline.com/</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5650" y="1370418"/>
            <a:ext cx="1301295" cy="1956430"/>
          </a:xfrm>
          <a:prstGeom prst="roundRect">
            <a:avLst/>
          </a:prstGeom>
        </p:spPr>
      </p:pic>
      <p:sp>
        <p:nvSpPr>
          <p:cNvPr id="11" name="TextBox 10"/>
          <p:cNvSpPr txBox="1"/>
          <p:nvPr/>
        </p:nvSpPr>
        <p:spPr>
          <a:xfrm>
            <a:off x="409433" y="5573594"/>
            <a:ext cx="8367848" cy="584775"/>
          </a:xfrm>
          <a:prstGeom prst="rect">
            <a:avLst/>
          </a:prstGeom>
          <a:solidFill>
            <a:srgbClr val="003300"/>
          </a:solidFill>
          <a:scene3d>
            <a:camera prst="orthographicFront"/>
            <a:lightRig rig="threePt" dir="t"/>
          </a:scene3d>
          <a:sp3d>
            <a:bevelT/>
          </a:sp3d>
        </p:spPr>
        <p:txBody>
          <a:bodyPr wrap="square" rtlCol="0">
            <a:spAutoFit/>
          </a:bodyPr>
          <a:lstStyle/>
          <a:p>
            <a:pPr algn="ctr"/>
            <a:r>
              <a:rPr lang="en-US" sz="3200" dirty="0">
                <a:solidFill>
                  <a:schemeClr val="bg1"/>
                </a:solidFill>
                <a:latin typeface="Arial" panose="020B0604020202020204" pitchFamily="34" charset="0"/>
                <a:cs typeface="Arial" panose="020B0604020202020204" pitchFamily="34" charset="0"/>
              </a:rPr>
              <a:t>Is this available where you work now?</a:t>
            </a:r>
          </a:p>
        </p:txBody>
      </p:sp>
    </p:spTree>
    <p:extLst>
      <p:ext uri="{BB962C8B-B14F-4D97-AF65-F5344CB8AC3E}">
        <p14:creationId xmlns:p14="http://schemas.microsoft.com/office/powerpoint/2010/main" val="223188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ipe(left)">
                                      <p:cBhvr>
                                        <p:cTn id="10" dur="500"/>
                                        <p:tgtEl>
                                          <p:spTgt spid="8">
                                            <p:txEl>
                                              <p:pRg st="0" end="0"/>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out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342" y="144600"/>
            <a:ext cx="8448418" cy="734191"/>
          </a:xfrm>
          <a:solidFill>
            <a:srgbClr val="003300"/>
          </a:solidFill>
          <a:scene3d>
            <a:camera prst="orthographicFront"/>
            <a:lightRig rig="threePt" dir="t"/>
          </a:scene3d>
          <a:sp3d>
            <a:bevelT/>
          </a:sp3d>
        </p:spPr>
        <p:txBody>
          <a:bodyPr>
            <a:normAutofit/>
          </a:bodyPr>
          <a:lstStyle/>
          <a:p>
            <a:r>
              <a:rPr lang="en-US" sz="3600" b="0" dirty="0">
                <a:solidFill>
                  <a:schemeClr val="bg1"/>
                </a:solidFill>
              </a:rPr>
              <a:t>Considerations re: nausea</a:t>
            </a:r>
          </a:p>
        </p:txBody>
      </p:sp>
      <p:sp>
        <p:nvSpPr>
          <p:cNvPr id="3" name="Content Placeholder 2"/>
          <p:cNvSpPr>
            <a:spLocks noGrp="1"/>
          </p:cNvSpPr>
          <p:nvPr>
            <p:ph idx="1"/>
          </p:nvPr>
        </p:nvSpPr>
        <p:spPr>
          <a:xfrm>
            <a:off x="312050" y="1104187"/>
            <a:ext cx="5218597" cy="2394047"/>
          </a:xfrm>
        </p:spPr>
        <p:txBody>
          <a:bodyPr>
            <a:noAutofit/>
          </a:bodyPr>
          <a:lstStyle/>
          <a:p>
            <a:pPr marL="182880" indent="-182880">
              <a:lnSpc>
                <a:spcPct val="90000"/>
              </a:lnSpc>
              <a:spcBef>
                <a:spcPts val="0"/>
              </a:spcBef>
              <a:spcAft>
                <a:spcPts val="300"/>
              </a:spcAft>
              <a:buNone/>
            </a:pPr>
            <a:r>
              <a:rPr lang="en-US" sz="3200" b="0" dirty="0">
                <a:latin typeface="Arial" panose="020B0604020202020204" pitchFamily="34" charset="0"/>
                <a:cs typeface="Arial" panose="020B0604020202020204" pitchFamily="34" charset="0"/>
              </a:rPr>
              <a:t>APAP may produce less dizziness, nausea and/or   vomiting than opioids</a:t>
            </a:r>
          </a:p>
          <a:p>
            <a:pPr marL="182880" indent="-182880">
              <a:lnSpc>
                <a:spcPct val="95000"/>
              </a:lnSpc>
              <a:spcBef>
                <a:spcPts val="0"/>
              </a:spcBef>
              <a:spcAft>
                <a:spcPts val="600"/>
              </a:spcAft>
              <a:buNone/>
            </a:pPr>
            <a:r>
              <a:rPr lang="en-US" sz="3200" b="0" dirty="0">
                <a:latin typeface="Arial" panose="020B0604020202020204" pitchFamily="34" charset="0"/>
                <a:cs typeface="Arial" panose="020B0604020202020204" pitchFamily="34" charset="0"/>
              </a:rPr>
              <a:t>May avoid concurrent use                   of antiemetic</a:t>
            </a:r>
          </a:p>
        </p:txBody>
      </p:sp>
      <p:sp>
        <p:nvSpPr>
          <p:cNvPr id="7" name="Slide Number Placeholder 6"/>
          <p:cNvSpPr>
            <a:spLocks noGrp="1"/>
          </p:cNvSpPr>
          <p:nvPr>
            <p:ph type="sldNum" sz="quarter" idx="11"/>
          </p:nvPr>
        </p:nvSpPr>
        <p:spPr>
          <a:xfrm>
            <a:off x="8304665" y="6552255"/>
            <a:ext cx="453579" cy="271889"/>
          </a:xfrm>
        </p:spPr>
        <p:txBody>
          <a:bodyPr/>
          <a:lstStyle/>
          <a:p>
            <a:pPr algn="r"/>
            <a:fld id="{FEE9C2EC-C493-E246-9EAB-66C95869FB0F}" type="slidenum">
              <a:rPr lang="en-US" b="0" smtClean="0">
                <a:solidFill>
                  <a:srgbClr val="000000"/>
                </a:solidFill>
                <a:latin typeface="Arial" panose="020B0604020202020204" pitchFamily="34" charset="0"/>
                <a:cs typeface="Arial" panose="020B0604020202020204" pitchFamily="34" charset="0"/>
              </a:rPr>
              <a:pPr algn="r"/>
              <a:t>21</a:t>
            </a:fld>
            <a:endParaRPr lang="en-US" b="0" dirty="0">
              <a:solidFill>
                <a:srgbClr val="000000"/>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2"/>
          </p:nvPr>
        </p:nvSpPr>
        <p:spPr>
          <a:xfrm>
            <a:off x="3519891" y="6552255"/>
            <a:ext cx="4997611" cy="271889"/>
          </a:xfrm>
        </p:spPr>
        <p:txBody>
          <a:bodyPr/>
          <a:lstStyle/>
          <a:p>
            <a:r>
              <a:rPr lang="en-US" dirty="0">
                <a:solidFill>
                  <a:srgbClr val="000000"/>
                </a:solidFill>
                <a:latin typeface="Arial Narrow" panose="020B0606020202030204" pitchFamily="34" charset="0"/>
                <a:cs typeface="Arial" panose="020B0604020202020204" pitchFamily="34" charset="0"/>
              </a:rPr>
              <a:t>© National Association of State EMS Officials (NASEMSO). All rights reserved</a:t>
            </a:r>
            <a:r>
              <a:rPr lang="en-US" dirty="0">
                <a:solidFill>
                  <a:srgbClr val="000000"/>
                </a:solidFill>
                <a:latin typeface="Arial Narrow" panose="020B0606020202030204" pitchFamily="34" charset="0"/>
              </a:rPr>
              <a:t>.</a:t>
            </a:r>
            <a:endParaRPr lang="en-US" sz="700" i="1" dirty="0">
              <a:solidFill>
                <a:srgbClr val="000000"/>
              </a:solidFill>
              <a:latin typeface="Arial Narrow" panose="020B0606020202030204" pitchFamily="34" charset="0"/>
            </a:endParaRPr>
          </a:p>
        </p:txBody>
      </p:sp>
      <p:sp>
        <p:nvSpPr>
          <p:cNvPr id="6" name="TextBox 5"/>
          <p:cNvSpPr txBox="1"/>
          <p:nvPr/>
        </p:nvSpPr>
        <p:spPr>
          <a:xfrm>
            <a:off x="387460" y="3606434"/>
            <a:ext cx="8424299" cy="2779222"/>
          </a:xfrm>
          <a:prstGeom prst="rect">
            <a:avLst/>
          </a:prstGeom>
          <a:gradFill flip="none" rotWithShape="1">
            <a:gsLst>
              <a:gs pos="0">
                <a:srgbClr val="003300"/>
              </a:gs>
              <a:gs pos="100000">
                <a:srgbClr val="000F2E">
                  <a:lumMod val="93000"/>
                  <a:lumOff val="7000"/>
                </a:srgbClr>
              </a:gs>
            </a:gsLst>
            <a:lin ang="5400000" scaled="0"/>
            <a:tileRect/>
          </a:gradFill>
        </p:spPr>
        <p:txBody>
          <a:bodyPr wrap="square" rtlCol="0">
            <a:spAutoFit/>
          </a:bodyPr>
          <a:lstStyle/>
          <a:p>
            <a:pPr>
              <a:lnSpc>
                <a:spcPct val="95000"/>
              </a:lnSpc>
              <a:spcBef>
                <a:spcPts val="0"/>
              </a:spcBef>
              <a:spcAft>
                <a:spcPts val="600"/>
              </a:spcAft>
            </a:pPr>
            <a:r>
              <a:rPr lang="en-US" sz="3200" u="sng" dirty="0">
                <a:solidFill>
                  <a:srgbClr val="FFFF99"/>
                </a:solidFill>
                <a:latin typeface="Arial Narrow" panose="020B0606020202030204" pitchFamily="34" charset="0"/>
                <a:cs typeface="Arial" panose="020B0604020202020204" pitchFamily="34" charset="0"/>
              </a:rPr>
              <a:t>Etiologies of nausea:</a:t>
            </a:r>
          </a:p>
          <a:p>
            <a:pPr marL="347472" indent="-347472">
              <a:lnSpc>
                <a:spcPct val="95000"/>
              </a:lnSpc>
              <a:spcAft>
                <a:spcPts val="600"/>
              </a:spcAft>
              <a:buClr>
                <a:srgbClr val="FFFF00"/>
              </a:buClr>
              <a:buFont typeface="Wingdings" panose="05000000000000000000" pitchFamily="2" charset="2"/>
              <a:buChar char="§"/>
            </a:pPr>
            <a:r>
              <a:rPr lang="en-US" sz="3400" dirty="0">
                <a:solidFill>
                  <a:schemeClr val="bg1"/>
                </a:solidFill>
                <a:latin typeface="Arial Narrow" panose="020B0606020202030204" pitchFamily="34" charset="0"/>
                <a:cs typeface="Arial" panose="020B0604020202020204" pitchFamily="34" charset="0"/>
              </a:rPr>
              <a:t>Pain; anxiety; GI disorders, infection, medications &amp; toxins, CNS, endocrine &amp; metabolic</a:t>
            </a:r>
          </a:p>
          <a:p>
            <a:pPr marL="347472" indent="-347472">
              <a:lnSpc>
                <a:spcPct val="95000"/>
              </a:lnSpc>
              <a:spcAft>
                <a:spcPts val="600"/>
              </a:spcAft>
              <a:buClr>
                <a:srgbClr val="FFFF00"/>
              </a:buClr>
              <a:buFont typeface="Wingdings" panose="05000000000000000000" pitchFamily="2" charset="2"/>
              <a:buChar char="§"/>
            </a:pPr>
            <a:r>
              <a:rPr lang="en-US" sz="3400" dirty="0">
                <a:solidFill>
                  <a:srgbClr val="FFFFCC"/>
                </a:solidFill>
                <a:latin typeface="Arial Narrow" panose="020B0606020202030204" pitchFamily="34" charset="0"/>
                <a:cs typeface="Arial" panose="020B0604020202020204" pitchFamily="34" charset="0"/>
              </a:rPr>
              <a:t>Opioids: </a:t>
            </a:r>
            <a:r>
              <a:rPr lang="en-US" sz="3200" dirty="0">
                <a:solidFill>
                  <a:srgbClr val="FFFFCC"/>
                </a:solidFill>
                <a:latin typeface="Arial Narrow" panose="020B0606020202030204" pitchFamily="34" charset="0"/>
                <a:cs typeface="Arial" panose="020B0604020202020204" pitchFamily="34" charset="0"/>
              </a:rPr>
              <a:t>direct stimulation medulla chemoreceptors</a:t>
            </a:r>
          </a:p>
          <a:p>
            <a:pPr marL="347472" indent="-347472">
              <a:lnSpc>
                <a:spcPct val="95000"/>
              </a:lnSpc>
              <a:spcAft>
                <a:spcPts val="1200"/>
              </a:spcAft>
              <a:buClr>
                <a:srgbClr val="FFFF00"/>
              </a:buClr>
              <a:buFont typeface="Wingdings" panose="05000000000000000000" pitchFamily="2" charset="2"/>
              <a:buChar char="§"/>
            </a:pPr>
            <a:r>
              <a:rPr lang="en-US" sz="3400" dirty="0">
                <a:solidFill>
                  <a:schemeClr val="bg1"/>
                </a:solidFill>
                <a:latin typeface="Arial Narrow" panose="020B0606020202030204" pitchFamily="34" charset="0"/>
                <a:cs typeface="Arial" panose="020B0604020202020204" pitchFamily="34" charset="0"/>
              </a:rPr>
              <a:t>Motion sickness in EMS vehicle </a:t>
            </a:r>
            <a:r>
              <a:rPr lang="en-US" sz="2800" dirty="0">
                <a:solidFill>
                  <a:schemeClr val="bg1"/>
                </a:solidFill>
                <a:latin typeface="Arial Narrow" panose="020B0606020202030204" pitchFamily="34" charset="0"/>
                <a:cs typeface="Arial" panose="020B0604020202020204" pitchFamily="34" charset="0"/>
              </a:rPr>
              <a:t>(Weichenthal)</a:t>
            </a: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881" r="29557"/>
          <a:stretch/>
        </p:blipFill>
        <p:spPr bwMode="auto">
          <a:xfrm>
            <a:off x="5670654" y="612206"/>
            <a:ext cx="3143262" cy="3429000"/>
          </a:xfrm>
          <a:prstGeom prst="ellipse">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87456" y="6464627"/>
            <a:ext cx="1579278" cy="246221"/>
          </a:xfrm>
          <a:prstGeom prst="rect">
            <a:avLst/>
          </a:prstGeom>
        </p:spPr>
        <p:txBody>
          <a:bodyPr wrap="none">
            <a:spAutoFit/>
          </a:bodyPr>
          <a:lstStyle/>
          <a:p>
            <a:r>
              <a:rPr lang="en-US" sz="1000" dirty="0">
                <a:solidFill>
                  <a:srgbClr val="000000"/>
                </a:solidFill>
                <a:latin typeface="Arial Narrow" panose="020B0606020202030204" pitchFamily="34" charset="0"/>
              </a:rPr>
              <a:t>https://www.gettyimages.com</a:t>
            </a:r>
            <a:r>
              <a:rPr lang="en-US" sz="1000" dirty="0"/>
              <a:t>/</a:t>
            </a:r>
          </a:p>
        </p:txBody>
      </p:sp>
    </p:spTree>
    <p:extLst>
      <p:ext uri="{BB962C8B-B14F-4D97-AF65-F5344CB8AC3E}">
        <p14:creationId xmlns:p14="http://schemas.microsoft.com/office/powerpoint/2010/main" val="5821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par>
                                <p:cTn id="8" presetID="18" presetClass="entr" presetSubtype="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trips(downRigh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left)">
                                      <p:cBhvr>
                                        <p:cTn id="18" dur="500"/>
                                        <p:tgtEl>
                                          <p:spTgt spid="6">
                                            <p:txEl>
                                              <p:pRg st="0" end="0"/>
                                            </p:txEl>
                                          </p:spTgt>
                                        </p:tgtEl>
                                      </p:cBhvr>
                                    </p:animEffect>
                                  </p:childTnLst>
                                </p:cTn>
                              </p:par>
                              <p:par>
                                <p:cTn id="19" presetID="42" presetClass="entr"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1000"/>
                                        <p:tgtEl>
                                          <p:spTgt spid="6">
                                            <p:txEl>
                                              <p:pRg st="2" end="2"/>
                                            </p:txEl>
                                          </p:spTgt>
                                        </p:tgtEl>
                                      </p:cBhvr>
                                    </p:animEffect>
                                    <p:anim calcmode="lin" valueType="num">
                                      <p:cBhvr>
                                        <p:cTn id="2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fade">
                                      <p:cBhvr>
                                        <p:cTn id="31" dur="1000"/>
                                        <p:tgtEl>
                                          <p:spTgt spid="6">
                                            <p:txEl>
                                              <p:pRg st="3" end="3"/>
                                            </p:txEl>
                                          </p:spTgt>
                                        </p:tgtEl>
                                      </p:cBhvr>
                                    </p:animEffect>
                                    <p:anim calcmode="lin" valueType="num">
                                      <p:cBhvr>
                                        <p:cTn id="3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318948" y="6567752"/>
            <a:ext cx="453579" cy="271889"/>
          </a:xfrm>
        </p:spPr>
        <p:txBody>
          <a:bodyPr/>
          <a:lstStyle/>
          <a:p>
            <a:pPr algn="r"/>
            <a:fld id="{FEE9C2EC-C493-E246-9EAB-66C95869FB0F}" type="slidenum">
              <a:rPr lang="en-US" b="0" smtClean="0">
                <a:solidFill>
                  <a:srgbClr val="001B36"/>
                </a:solidFill>
                <a:latin typeface="Arial" panose="020B0604020202020204" pitchFamily="34" charset="0"/>
                <a:cs typeface="Arial" panose="020B0604020202020204" pitchFamily="34" charset="0"/>
              </a:rPr>
              <a:pPr algn="r"/>
              <a:t>22</a:t>
            </a:fld>
            <a:endParaRPr lang="en-US" b="0" dirty="0">
              <a:solidFill>
                <a:srgbClr val="001B36"/>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2"/>
          </p:nvPr>
        </p:nvSpPr>
        <p:spPr>
          <a:xfrm>
            <a:off x="3553306" y="6552254"/>
            <a:ext cx="4997611" cy="271889"/>
          </a:xfrm>
        </p:spPr>
        <p:txBody>
          <a:bodyPr/>
          <a:lstStyle/>
          <a:p>
            <a:r>
              <a:rPr lang="en-US" dirty="0">
                <a:solidFill>
                  <a:srgbClr val="000000"/>
                </a:solidFill>
                <a:latin typeface="Arial Narrow" panose="020B0606020202030204" pitchFamily="34" charset="0"/>
              </a:rPr>
              <a:t>© National Association of State EMS Officials (NASEMSO). All rights reserved.</a:t>
            </a:r>
            <a:endParaRPr lang="en-US" sz="700" i="1" dirty="0">
              <a:solidFill>
                <a:srgbClr val="000000"/>
              </a:solidFill>
              <a:latin typeface="Arial Narrow" panose="020B0606020202030204" pitchFamily="34" charset="0"/>
            </a:endParaRPr>
          </a:p>
        </p:txBody>
      </p:sp>
      <p:pic>
        <p:nvPicPr>
          <p:cNvPr id="9" name="Picture 4"/>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4136574" y="3875345"/>
            <a:ext cx="899886" cy="682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71960" y="380043"/>
            <a:ext cx="8446575" cy="1505027"/>
          </a:xfrm>
          <a:prstGeom prst="rect">
            <a:avLst/>
          </a:prstGeom>
          <a:gradFill>
            <a:gsLst>
              <a:gs pos="73000">
                <a:srgbClr val="003366"/>
              </a:gs>
              <a:gs pos="0">
                <a:srgbClr val="000000"/>
              </a:gs>
              <a:gs pos="100000">
                <a:srgbClr val="537F6E"/>
              </a:gs>
            </a:gsLst>
            <a:lin ang="5400000" scaled="0"/>
          </a:gradFill>
          <a:scene3d>
            <a:camera prst="orthographicFront"/>
            <a:lightRig rig="threePt" dir="t"/>
          </a:scene3d>
          <a:sp3d>
            <a:bevelT/>
          </a:sp3d>
        </p:spPr>
        <p:txBody>
          <a:bodyPr wrap="square" rtlCol="0" anchor="ctr">
            <a:spAutoFit/>
          </a:bodyPr>
          <a:lstStyle/>
          <a:p>
            <a:pPr algn="ctr">
              <a:lnSpc>
                <a:spcPct val="85000"/>
              </a:lnSpc>
            </a:pPr>
            <a:r>
              <a:rPr lang="en-US" sz="3600" b="1" dirty="0">
                <a:solidFill>
                  <a:schemeClr val="bg1"/>
                </a:solidFill>
                <a:latin typeface="Arial Narrow" panose="020B0606020202030204" pitchFamily="34" charset="0"/>
              </a:rPr>
              <a:t>PICO #3</a:t>
            </a:r>
            <a:r>
              <a:rPr lang="en-US" sz="3600" dirty="0">
                <a:solidFill>
                  <a:schemeClr val="bg1"/>
                </a:solidFill>
                <a:latin typeface="Arial Narrow" panose="020B0606020202030204" pitchFamily="34" charset="0"/>
              </a:rPr>
              <a:t>:  </a:t>
            </a:r>
            <a:r>
              <a:rPr lang="en-US" sz="3400" dirty="0">
                <a:solidFill>
                  <a:schemeClr val="bg1"/>
                </a:solidFill>
                <a:latin typeface="Arial Narrow" panose="020B0606020202030204" pitchFamily="34" charset="0"/>
              </a:rPr>
              <a:t>Should</a:t>
            </a:r>
            <a:r>
              <a:rPr lang="en-US" sz="3600" dirty="0">
                <a:solidFill>
                  <a:schemeClr val="bg1"/>
                </a:solidFill>
                <a:latin typeface="Arial Narrow" panose="020B0606020202030204" pitchFamily="34" charset="0"/>
              </a:rPr>
              <a:t> </a:t>
            </a:r>
            <a:r>
              <a:rPr lang="en-US" sz="3600" b="1" dirty="0">
                <a:solidFill>
                  <a:srgbClr val="FFC301"/>
                </a:solidFill>
                <a:latin typeface="Arial Narrow" panose="020B0606020202030204" pitchFamily="34" charset="0"/>
              </a:rPr>
              <a:t>IV</a:t>
            </a:r>
            <a:r>
              <a:rPr lang="en-US" sz="3600" dirty="0">
                <a:solidFill>
                  <a:schemeClr val="bg1"/>
                </a:solidFill>
                <a:latin typeface="Arial Narrow" panose="020B0606020202030204" pitchFamily="34" charset="0"/>
              </a:rPr>
              <a:t> </a:t>
            </a:r>
            <a:r>
              <a:rPr lang="en-US" sz="3600" b="1" dirty="0">
                <a:solidFill>
                  <a:srgbClr val="FFC000"/>
                </a:solidFill>
                <a:latin typeface="Arial Narrow" panose="020B0606020202030204" pitchFamily="34" charset="0"/>
              </a:rPr>
              <a:t>NSAIDs</a:t>
            </a:r>
            <a:r>
              <a:rPr lang="en-US" sz="3600" dirty="0">
                <a:solidFill>
                  <a:schemeClr val="bg1"/>
                </a:solidFill>
                <a:latin typeface="Arial Narrow" panose="020B0606020202030204" pitchFamily="34" charset="0"/>
              </a:rPr>
              <a:t>  vs. </a:t>
            </a:r>
            <a:r>
              <a:rPr lang="en-US" sz="3600" b="1" dirty="0">
                <a:solidFill>
                  <a:srgbClr val="FFC301"/>
                </a:solidFill>
                <a:latin typeface="Arial Narrow" panose="020B0606020202030204" pitchFamily="34" charset="0"/>
              </a:rPr>
              <a:t>IV</a:t>
            </a:r>
            <a:r>
              <a:rPr lang="en-US" sz="3600" dirty="0">
                <a:solidFill>
                  <a:schemeClr val="bg1"/>
                </a:solidFill>
                <a:latin typeface="Arial Narrow" panose="020B0606020202030204" pitchFamily="34" charset="0"/>
              </a:rPr>
              <a:t> </a:t>
            </a:r>
            <a:r>
              <a:rPr lang="en-US" sz="3600" b="1" dirty="0">
                <a:solidFill>
                  <a:srgbClr val="FFC000"/>
                </a:solidFill>
                <a:latin typeface="Arial Narrow" panose="020B0606020202030204" pitchFamily="34" charset="0"/>
              </a:rPr>
              <a:t>OPIOIDs           </a:t>
            </a:r>
            <a:r>
              <a:rPr lang="en-US" sz="3600" dirty="0">
                <a:solidFill>
                  <a:schemeClr val="bg1"/>
                </a:solidFill>
                <a:latin typeface="Arial Narrow" panose="020B0606020202030204" pitchFamily="34" charset="0"/>
              </a:rPr>
              <a:t> </a:t>
            </a:r>
            <a:r>
              <a:rPr lang="en-US" sz="3400" dirty="0">
                <a:solidFill>
                  <a:schemeClr val="bg1"/>
                </a:solidFill>
                <a:latin typeface="Arial Narrow" panose="020B0606020202030204" pitchFamily="34" charset="0"/>
              </a:rPr>
              <a:t>be used for treatment of moderate to severe pain              in the prehospital setting?</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922418" y="2157450"/>
            <a:ext cx="3128211" cy="4138863"/>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5157760" y="2188440"/>
            <a:ext cx="2951018" cy="4081346"/>
          </a:xfrm>
          <a:prstGeom prst="rect">
            <a:avLst/>
          </a:prstGeom>
        </p:spPr>
      </p:pic>
    </p:spTree>
    <p:extLst>
      <p:ext uri="{BB962C8B-B14F-4D97-AF65-F5344CB8AC3E}">
        <p14:creationId xmlns:p14="http://schemas.microsoft.com/office/powerpoint/2010/main" val="309871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5431" y="3795076"/>
            <a:ext cx="8244115" cy="1421928"/>
          </a:xfrm>
          <a:prstGeom prst="rect">
            <a:avLst/>
          </a:prstGeom>
          <a:gradFill>
            <a:gsLst>
              <a:gs pos="29000">
                <a:srgbClr val="000F2E"/>
              </a:gs>
              <a:gs pos="98000">
                <a:srgbClr val="003300"/>
              </a:gs>
            </a:gsLst>
            <a:lin ang="5400000" scaled="0"/>
          </a:gradFill>
        </p:spPr>
        <p:txBody>
          <a:bodyPr wrap="square">
            <a:spAutoFit/>
          </a:bodyPr>
          <a:lstStyle/>
          <a:p>
            <a:pPr marL="91440" lvl="0" indent="-91440" algn="ctr" defTabSz="914377">
              <a:lnSpc>
                <a:spcPct val="90000"/>
              </a:lnSpc>
              <a:spcBef>
                <a:spcPts val="1200"/>
              </a:spcBef>
              <a:spcAft>
                <a:spcPts val="200"/>
              </a:spcAft>
              <a:buClr>
                <a:srgbClr val="9CBEBD"/>
              </a:buClr>
              <a:buSzPct val="100000"/>
              <a:buFont typeface="Tw Cen MT" panose="020B0602020104020603" pitchFamily="34" charset="0"/>
              <a:buChar char=" "/>
            </a:pPr>
            <a:r>
              <a:rPr lang="en-US" sz="3200" dirty="0">
                <a:solidFill>
                  <a:schemeClr val="bg1"/>
                </a:solidFill>
                <a:latin typeface="Arial Narrow" panose="020B0606020202030204" pitchFamily="34" charset="0"/>
              </a:rPr>
              <a:t>Insufficient evidence to make a                                 recommendation re: pain severity at 15 minutes, partial or full relief of pain, or time to analgesic effect</a:t>
            </a:r>
          </a:p>
        </p:txBody>
      </p:sp>
      <p:sp>
        <p:nvSpPr>
          <p:cNvPr id="9" name="TextBox 8"/>
          <p:cNvSpPr txBox="1"/>
          <p:nvPr/>
        </p:nvSpPr>
        <p:spPr>
          <a:xfrm>
            <a:off x="435428" y="314325"/>
            <a:ext cx="8379960" cy="1046440"/>
          </a:xfrm>
          <a:prstGeom prst="rect">
            <a:avLst/>
          </a:prstGeom>
          <a:solidFill>
            <a:schemeClr val="bg1"/>
          </a:solidFill>
        </p:spPr>
        <p:txBody>
          <a:bodyPr wrap="square" rtlCol="0">
            <a:spAutoFit/>
          </a:bodyPr>
          <a:lstStyle/>
          <a:p>
            <a:pPr algn="ctr"/>
            <a:r>
              <a:rPr lang="en-US" sz="3400" b="1" dirty="0">
                <a:solidFill>
                  <a:srgbClr val="002164"/>
                </a:solidFill>
                <a:latin typeface="Arial Narrow" panose="020B0606020202030204" pitchFamily="34" charset="0"/>
                <a:cs typeface="Arial" panose="020B0604020202020204" pitchFamily="34" charset="0"/>
              </a:rPr>
              <a:t>PICO #3 – Conditional Recommendation</a:t>
            </a:r>
          </a:p>
          <a:p>
            <a:pPr algn="ctr"/>
            <a:r>
              <a:rPr lang="en-US" sz="2800" dirty="0">
                <a:solidFill>
                  <a:schemeClr val="tx1">
                    <a:lumMod val="75000"/>
                  </a:schemeClr>
                </a:solidFill>
                <a:latin typeface="Arial" panose="020B0604020202020204" pitchFamily="34" charset="0"/>
                <a:cs typeface="Arial" panose="020B0604020202020204" pitchFamily="34" charset="0"/>
              </a:rPr>
              <a:t>(Moderate certainty of evidence)</a:t>
            </a:r>
          </a:p>
        </p:txBody>
      </p:sp>
      <p:sp>
        <p:nvSpPr>
          <p:cNvPr id="6" name="Left-Right Arrow 5"/>
          <p:cNvSpPr/>
          <p:nvPr/>
        </p:nvSpPr>
        <p:spPr>
          <a:xfrm>
            <a:off x="200026" y="972470"/>
            <a:ext cx="8790116" cy="3074361"/>
          </a:xfrm>
          <a:prstGeom prst="leftRightArrow">
            <a:avLst>
              <a:gd name="adj1" fmla="val 66052"/>
              <a:gd name="adj2" fmla="val 50000"/>
            </a:avLst>
          </a:prstGeom>
          <a:gradFill flip="none" rotWithShape="1">
            <a:gsLst>
              <a:gs pos="0">
                <a:srgbClr val="FFC000"/>
              </a:gs>
              <a:gs pos="44600">
                <a:schemeClr val="bg1">
                  <a:lumMod val="95000"/>
                </a:schemeClr>
              </a:gs>
              <a:gs pos="100000">
                <a:srgbClr val="FFFF00"/>
              </a:gs>
            </a:gsLst>
            <a:lin ang="162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785941" y="1685925"/>
            <a:ext cx="5443537" cy="1671638"/>
          </a:xfrm>
          <a:noFill/>
        </p:spPr>
        <p:txBody>
          <a:bodyPr>
            <a:noAutofit/>
          </a:bodyPr>
          <a:lstStyle/>
          <a:p>
            <a:pPr marL="0" indent="0" algn="ctr">
              <a:lnSpc>
                <a:spcPct val="95000"/>
              </a:lnSpc>
              <a:spcBef>
                <a:spcPts val="0"/>
              </a:spcBef>
              <a:buNone/>
            </a:pPr>
            <a:r>
              <a:rPr lang="en-US" sz="3400" b="0" i="1" dirty="0">
                <a:solidFill>
                  <a:srgbClr val="000000"/>
                </a:solidFill>
                <a:latin typeface="Arial Narrow" panose="020B0606020202030204" pitchFamily="34" charset="0"/>
              </a:rPr>
              <a:t>We suggest either                                        </a:t>
            </a:r>
            <a:r>
              <a:rPr lang="en-US" sz="3400" i="1" dirty="0">
                <a:solidFill>
                  <a:srgbClr val="000F2E"/>
                </a:solidFill>
                <a:latin typeface="Arial Narrow" panose="020B0606020202030204" pitchFamily="34" charset="0"/>
              </a:rPr>
              <a:t>IV NSAIDS </a:t>
            </a:r>
            <a:r>
              <a:rPr lang="en-US" sz="3400" b="0" i="1" dirty="0">
                <a:solidFill>
                  <a:srgbClr val="000000"/>
                </a:solidFill>
                <a:latin typeface="Arial Narrow" panose="020B0606020202030204" pitchFamily="34" charset="0"/>
              </a:rPr>
              <a:t>or  </a:t>
            </a:r>
            <a:r>
              <a:rPr lang="en-US" sz="3400" i="1" dirty="0">
                <a:solidFill>
                  <a:srgbClr val="000000"/>
                </a:solidFill>
                <a:latin typeface="Arial Narrow" panose="020B0606020202030204" pitchFamily="34" charset="0"/>
              </a:rPr>
              <a:t>IV Opioids </a:t>
            </a:r>
            <a:r>
              <a:rPr lang="en-US" sz="3400" b="0" i="1" dirty="0">
                <a:solidFill>
                  <a:srgbClr val="000000"/>
                </a:solidFill>
                <a:latin typeface="Arial Narrow" panose="020B0606020202030204" pitchFamily="34" charset="0"/>
              </a:rPr>
              <a:t>for the mgt of moderate to severe pain</a:t>
            </a:r>
          </a:p>
        </p:txBody>
      </p:sp>
      <p:sp>
        <p:nvSpPr>
          <p:cNvPr id="8" name="Slide Number Placeholder 7"/>
          <p:cNvSpPr>
            <a:spLocks noGrp="1"/>
          </p:cNvSpPr>
          <p:nvPr>
            <p:ph type="sldNum" sz="quarter" idx="11"/>
          </p:nvPr>
        </p:nvSpPr>
        <p:spPr>
          <a:xfrm>
            <a:off x="8306963" y="6551505"/>
            <a:ext cx="453579" cy="271889"/>
          </a:xfrm>
        </p:spPr>
        <p:txBody>
          <a:bodyPr/>
          <a:lstStyle/>
          <a:p>
            <a:pPr algn="r"/>
            <a:fld id="{FEE9C2EC-C493-E246-9EAB-66C95869FB0F}" type="slidenum">
              <a:rPr lang="en-US" b="0" smtClean="0">
                <a:solidFill>
                  <a:srgbClr val="000000"/>
                </a:solidFill>
                <a:latin typeface="Arial" panose="020B0604020202020204" pitchFamily="34" charset="0"/>
                <a:cs typeface="Arial" panose="020B0604020202020204" pitchFamily="34" charset="0"/>
              </a:rPr>
              <a:pPr algn="r"/>
              <a:t>23</a:t>
            </a:fld>
            <a:endParaRPr lang="en-US" b="0" dirty="0">
              <a:solidFill>
                <a:srgbClr val="000000"/>
              </a:solidFill>
              <a:latin typeface="Arial" panose="020B0604020202020204" pitchFamily="34" charset="0"/>
              <a:cs typeface="Arial" panose="020B0604020202020204" pitchFamily="34" charset="0"/>
            </a:endParaRPr>
          </a:p>
        </p:txBody>
      </p:sp>
      <p:pic>
        <p:nvPicPr>
          <p:cNvPr id="71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0154" y="1230843"/>
            <a:ext cx="1095585" cy="242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35428" y="5301430"/>
            <a:ext cx="8251374" cy="1004378"/>
          </a:xfrm>
          <a:prstGeom prst="rect">
            <a:avLst/>
          </a:prstGeom>
          <a:solidFill>
            <a:srgbClr val="003300"/>
          </a:solidFill>
          <a:scene3d>
            <a:camera prst="orthographicFront"/>
            <a:lightRig rig="threePt" dir="t"/>
          </a:scene3d>
          <a:sp3d>
            <a:bevelT/>
          </a:sp3d>
        </p:spPr>
        <p:txBody>
          <a:bodyPr wrap="square">
            <a:spAutoFit/>
          </a:bodyPr>
          <a:lstStyle/>
          <a:p>
            <a:pPr marL="91440" lvl="0" indent="-91440" algn="ctr" defTabSz="914377">
              <a:lnSpc>
                <a:spcPct val="90000"/>
              </a:lnSpc>
              <a:spcBef>
                <a:spcPts val="1200"/>
              </a:spcBef>
              <a:spcAft>
                <a:spcPts val="200"/>
              </a:spcAft>
              <a:buClr>
                <a:srgbClr val="9CBEBD"/>
              </a:buClr>
              <a:buSzPct val="100000"/>
              <a:buFont typeface="Tw Cen MT" panose="020B0602020104020603" pitchFamily="34" charset="0"/>
              <a:buChar char=" "/>
            </a:pPr>
            <a:r>
              <a:rPr lang="en-US" sz="3200" b="1" dirty="0">
                <a:solidFill>
                  <a:schemeClr val="bg1"/>
                </a:solidFill>
                <a:latin typeface="Arial Narrow" panose="020B0606020202030204" pitchFamily="34" charset="0"/>
              </a:rPr>
              <a:t>Concerns</a:t>
            </a:r>
            <a:r>
              <a:rPr lang="en-US" sz="3200" dirty="0">
                <a:solidFill>
                  <a:schemeClr val="bg1"/>
                </a:solidFill>
                <a:latin typeface="Arial Narrow" panose="020B0606020202030204" pitchFamily="34" charset="0"/>
              </a:rPr>
              <a:t>: </a:t>
            </a:r>
          </a:p>
          <a:p>
            <a:pPr marL="91440" lvl="0" indent="-91440" algn="ctr" defTabSz="914377">
              <a:lnSpc>
                <a:spcPct val="90000"/>
              </a:lnSpc>
              <a:spcAft>
                <a:spcPts val="200"/>
              </a:spcAft>
              <a:buClr>
                <a:srgbClr val="9CBEBD"/>
              </a:buClr>
              <a:buSzPct val="100000"/>
              <a:buFont typeface="Tw Cen MT" panose="020B0602020104020603" pitchFamily="34" charset="0"/>
              <a:buChar char=" "/>
            </a:pPr>
            <a:r>
              <a:rPr lang="en-US" sz="3200" dirty="0">
                <a:solidFill>
                  <a:schemeClr val="bg1"/>
                </a:solidFill>
                <a:latin typeface="Arial Narrow" panose="020B0606020202030204" pitchFamily="34" charset="0"/>
              </a:rPr>
              <a:t>Sub-therapeutic dose of ketorolac in limited data</a:t>
            </a:r>
          </a:p>
        </p:txBody>
      </p:sp>
      <p:sp>
        <p:nvSpPr>
          <p:cNvPr id="11" name="Footer Placeholder 3"/>
          <p:cNvSpPr txBox="1">
            <a:spLocks/>
          </p:cNvSpPr>
          <p:nvPr/>
        </p:nvSpPr>
        <p:spPr>
          <a:xfrm>
            <a:off x="3865624" y="6552254"/>
            <a:ext cx="4687883"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001B36"/>
                </a:solidFill>
                <a:latin typeface="Arial Narrow" panose="020B0606020202030204" pitchFamily="34" charset="0"/>
                <a:cs typeface="Arial" panose="020B0604020202020204" pitchFamily="34" charset="0"/>
              </a:rPr>
              <a:t>© National Association of State EMS Officials (NASEMSO). All rights reserved</a:t>
            </a:r>
            <a:r>
              <a:rPr lang="en-US" dirty="0">
                <a:latin typeface="Arial Narrow" panose="020B0606020202030204" pitchFamily="34" charset="0"/>
                <a:cs typeface="Arial" panose="020B0604020202020204" pitchFamily="34" charset="0"/>
              </a:rPr>
              <a:t>.</a:t>
            </a:r>
            <a:endParaRPr lang="en-US" i="1" dirty="0">
              <a:latin typeface="Arial Narrow" panose="020B0606020202030204" pitchFamily="34" charset="0"/>
              <a:cs typeface="Arial" panose="020B0604020202020204"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427" y="1030801"/>
            <a:ext cx="1185449" cy="2764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752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outVertical)">
                                      <p:cBhvr>
                                        <p:cTn id="10" dur="500"/>
                                        <p:tgtEl>
                                          <p:spTgt spid="3">
                                            <p:txEl>
                                              <p:pRg st="0" end="0"/>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7175"/>
                                        </p:tgtEl>
                                        <p:attrNameLst>
                                          <p:attrName>style.visibility</p:attrName>
                                        </p:attrNameLst>
                                      </p:cBhvr>
                                      <p:to>
                                        <p:strVal val="visible"/>
                                      </p:to>
                                    </p:set>
                                    <p:animEffect transition="in" filter="wipe(left)">
                                      <p:cBhvr>
                                        <p:cTn id="13" dur="500"/>
                                        <p:tgtEl>
                                          <p:spTgt spid="717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out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788" y="272961"/>
            <a:ext cx="5310917" cy="1624083"/>
          </a:xfrm>
          <a:solidFill>
            <a:schemeClr val="bg1"/>
          </a:solidFill>
        </p:spPr>
        <p:txBody>
          <a:bodyPr>
            <a:noAutofit/>
          </a:bodyPr>
          <a:lstStyle/>
          <a:p>
            <a:pPr marL="91440"/>
            <a:r>
              <a:rPr lang="en-US" sz="4000" dirty="0">
                <a:solidFill>
                  <a:srgbClr val="002850"/>
                </a:solidFill>
              </a:rPr>
              <a:t>PICO #3 - </a:t>
            </a:r>
            <a:r>
              <a:rPr lang="en-US" sz="4000" dirty="0">
                <a:solidFill>
                  <a:srgbClr val="001D3A"/>
                </a:solidFill>
              </a:rPr>
              <a:t>Considerations</a:t>
            </a:r>
          </a:p>
        </p:txBody>
      </p:sp>
      <p:sp>
        <p:nvSpPr>
          <p:cNvPr id="3" name="Content Placeholder 2"/>
          <p:cNvSpPr>
            <a:spLocks noGrp="1"/>
          </p:cNvSpPr>
          <p:nvPr>
            <p:ph idx="1"/>
          </p:nvPr>
        </p:nvSpPr>
        <p:spPr>
          <a:xfrm>
            <a:off x="395785" y="2188339"/>
            <a:ext cx="8364914" cy="3284419"/>
          </a:xfrm>
          <a:gradFill>
            <a:gsLst>
              <a:gs pos="29000">
                <a:srgbClr val="000F2E"/>
              </a:gs>
              <a:gs pos="98000">
                <a:srgbClr val="003300"/>
              </a:gs>
            </a:gsLst>
            <a:lin ang="5400000" scaled="0"/>
          </a:gradFill>
          <a:ln w="38100">
            <a:noFill/>
          </a:ln>
        </p:spPr>
        <p:txBody>
          <a:bodyPr>
            <a:noAutofit/>
          </a:bodyPr>
          <a:lstStyle/>
          <a:p>
            <a:pPr marL="347472" indent="-347472">
              <a:lnSpc>
                <a:spcPct val="95000"/>
              </a:lnSpc>
              <a:spcBef>
                <a:spcPts val="0"/>
              </a:spcBef>
              <a:spcAft>
                <a:spcPts val="600"/>
              </a:spcAft>
              <a:buClr>
                <a:srgbClr val="FFFF00"/>
              </a:buClr>
              <a:buFont typeface="Wingdings" panose="05000000000000000000" pitchFamily="2" charset="2"/>
              <a:buChar char="§"/>
            </a:pPr>
            <a:r>
              <a:rPr lang="en-US" sz="3400" b="0" dirty="0">
                <a:solidFill>
                  <a:schemeClr val="bg1"/>
                </a:solidFill>
                <a:latin typeface="Arial Narrow" panose="020B0606020202030204" pitchFamily="34" charset="0"/>
              </a:rPr>
              <a:t>Cost differential: ketorolac more expensive </a:t>
            </a:r>
          </a:p>
          <a:p>
            <a:pPr marL="347472" indent="-347472">
              <a:lnSpc>
                <a:spcPct val="95000"/>
              </a:lnSpc>
              <a:spcBef>
                <a:spcPts val="0"/>
              </a:spcBef>
              <a:spcAft>
                <a:spcPts val="600"/>
              </a:spcAft>
              <a:buClr>
                <a:srgbClr val="FFFF00"/>
              </a:buClr>
              <a:buFont typeface="Wingdings" panose="05000000000000000000" pitchFamily="2" charset="2"/>
              <a:buChar char="§"/>
            </a:pPr>
            <a:r>
              <a:rPr lang="en-US" sz="3400" b="0" dirty="0">
                <a:solidFill>
                  <a:schemeClr val="bg1"/>
                </a:solidFill>
                <a:latin typeface="Arial Narrow" panose="020B0606020202030204" pitchFamily="34" charset="0"/>
              </a:rPr>
              <a:t>Adverse events may be more common with opioid (morphine) (Rainer)</a:t>
            </a:r>
          </a:p>
          <a:p>
            <a:pPr marL="347472" indent="-347472">
              <a:lnSpc>
                <a:spcPct val="95000"/>
              </a:lnSpc>
              <a:spcBef>
                <a:spcPts val="0"/>
              </a:spcBef>
              <a:spcAft>
                <a:spcPts val="600"/>
              </a:spcAft>
              <a:buClr>
                <a:srgbClr val="FFFF00"/>
              </a:buClr>
              <a:buFont typeface="Wingdings" panose="05000000000000000000" pitchFamily="2" charset="2"/>
              <a:buChar char="§"/>
            </a:pPr>
            <a:r>
              <a:rPr lang="en-US" sz="3400" b="0" dirty="0">
                <a:solidFill>
                  <a:schemeClr val="bg1"/>
                </a:solidFill>
                <a:latin typeface="Arial Narrow" panose="020B0606020202030204" pitchFamily="34" charset="0"/>
              </a:rPr>
              <a:t>IV NSAIDs attractive if patient is opioid tolerant or dependent, claims opioid allergy or intolerance, or prefers drug with lower risk profile</a:t>
            </a:r>
          </a:p>
        </p:txBody>
      </p:sp>
      <p:sp>
        <p:nvSpPr>
          <p:cNvPr id="6" name="Slide Number Placeholder 5"/>
          <p:cNvSpPr>
            <a:spLocks noGrp="1"/>
          </p:cNvSpPr>
          <p:nvPr>
            <p:ph type="sldNum" sz="quarter" idx="11"/>
          </p:nvPr>
        </p:nvSpPr>
        <p:spPr>
          <a:xfrm>
            <a:off x="8290376" y="6536757"/>
            <a:ext cx="453579" cy="271889"/>
          </a:xfrm>
        </p:spPr>
        <p:txBody>
          <a:bodyPr/>
          <a:lstStyle/>
          <a:p>
            <a:pPr algn="r"/>
            <a:fld id="{FEE9C2EC-C493-E246-9EAB-66C95869FB0F}" type="slidenum">
              <a:rPr lang="en-US" b="0" smtClean="0">
                <a:solidFill>
                  <a:srgbClr val="000000"/>
                </a:solidFill>
                <a:latin typeface="Arial" panose="020B0604020202020204" pitchFamily="34" charset="0"/>
                <a:cs typeface="Arial" panose="020B0604020202020204" pitchFamily="34" charset="0"/>
              </a:rPr>
              <a:pPr algn="r"/>
              <a:t>24</a:t>
            </a:fld>
            <a:endParaRPr lang="en-US" sz="700" b="0" dirty="0">
              <a:solidFill>
                <a:srgbClr val="000000"/>
              </a:solidFill>
              <a:latin typeface="Arial" panose="020B0604020202020204" pitchFamily="34" charset="0"/>
              <a:cs typeface="Arial" panose="020B0604020202020204" pitchFamily="34" charset="0"/>
            </a:endParaRPr>
          </a:p>
        </p:txBody>
      </p:sp>
      <p:sp>
        <p:nvSpPr>
          <p:cNvPr id="8" name="Rectangle 7"/>
          <p:cNvSpPr/>
          <p:nvPr/>
        </p:nvSpPr>
        <p:spPr>
          <a:xfrm>
            <a:off x="312883" y="6489487"/>
            <a:ext cx="1606530" cy="246221"/>
          </a:xfrm>
          <a:prstGeom prst="rect">
            <a:avLst/>
          </a:prstGeom>
        </p:spPr>
        <p:txBody>
          <a:bodyPr wrap="none">
            <a:spAutoFit/>
          </a:bodyPr>
          <a:lstStyle/>
          <a:p>
            <a:r>
              <a:rPr lang="en-US" sz="1000" dirty="0">
                <a:solidFill>
                  <a:srgbClr val="000000"/>
                </a:solidFill>
                <a:latin typeface="Arial Narrow" panose="020B0606020202030204" pitchFamily="34" charset="0"/>
              </a:rPr>
              <a:t>https://www.ezgolearning.com/</a:t>
            </a:r>
          </a:p>
        </p:txBody>
      </p:sp>
      <p:sp>
        <p:nvSpPr>
          <p:cNvPr id="7" name="Rectangle 6"/>
          <p:cNvSpPr/>
          <p:nvPr/>
        </p:nvSpPr>
        <p:spPr>
          <a:xfrm>
            <a:off x="395785" y="5656641"/>
            <a:ext cx="8364914" cy="560153"/>
          </a:xfrm>
          <a:prstGeom prst="rect">
            <a:avLst/>
          </a:prstGeom>
          <a:solidFill>
            <a:srgbClr val="003300"/>
          </a:solidFill>
          <a:scene3d>
            <a:camera prst="orthographicFront"/>
            <a:lightRig rig="threePt" dir="t"/>
          </a:scene3d>
          <a:sp3d>
            <a:bevelT/>
          </a:sp3d>
        </p:spPr>
        <p:txBody>
          <a:bodyPr wrap="square">
            <a:spAutoFit/>
          </a:bodyPr>
          <a:lstStyle/>
          <a:p>
            <a:pPr lvl="0" algn="ctr" defTabSz="914377">
              <a:lnSpc>
                <a:spcPct val="95000"/>
              </a:lnSpc>
              <a:spcAft>
                <a:spcPts val="1200"/>
              </a:spcAft>
              <a:buClr>
                <a:srgbClr val="9CBEBD"/>
              </a:buClr>
              <a:buSzPct val="100000"/>
            </a:pPr>
            <a:r>
              <a:rPr lang="en-US" sz="3200" dirty="0">
                <a:solidFill>
                  <a:schemeClr val="bg1"/>
                </a:solidFill>
                <a:latin typeface="Arial" panose="020B0604020202020204" pitchFamily="34" charset="0"/>
                <a:cs typeface="Arial" panose="020B0604020202020204" pitchFamily="34" charset="0"/>
              </a:rPr>
              <a:t>Which do you use now?</a:t>
            </a:r>
          </a:p>
        </p:txBody>
      </p:sp>
      <p:sp>
        <p:nvSpPr>
          <p:cNvPr id="9" name="Footer Placeholder 3"/>
          <p:cNvSpPr txBox="1">
            <a:spLocks/>
          </p:cNvSpPr>
          <p:nvPr/>
        </p:nvSpPr>
        <p:spPr>
          <a:xfrm>
            <a:off x="3872342" y="6533696"/>
            <a:ext cx="4687883"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000000"/>
                </a:solidFill>
                <a:latin typeface="Arial Narrow" panose="020B0606020202030204" pitchFamily="34" charset="0"/>
                <a:cs typeface="Arial" panose="020B0604020202020204" pitchFamily="34" charset="0"/>
              </a:rPr>
              <a:t>© National Association of State EMS Officials (NASEMSO). All rights reserved</a:t>
            </a:r>
            <a:r>
              <a:rPr lang="en-US" dirty="0">
                <a:latin typeface="Arial Narrow" panose="020B0606020202030204" pitchFamily="34" charset="0"/>
                <a:cs typeface="Arial" panose="020B0604020202020204" pitchFamily="34" charset="0"/>
              </a:rPr>
              <a:t>.</a:t>
            </a:r>
            <a:endParaRPr lang="en-US" i="1" dirty="0">
              <a:latin typeface="Arial Narrow" panose="020B060602020203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952" y="134803"/>
            <a:ext cx="3088498" cy="1950294"/>
          </a:xfrm>
          <a:prstGeom prst="rect">
            <a:avLst/>
          </a:prstGeom>
        </p:spPr>
      </p:pic>
    </p:spTree>
    <p:extLst>
      <p:ext uri="{BB962C8B-B14F-4D97-AF65-F5344CB8AC3E}">
        <p14:creationId xmlns:p14="http://schemas.microsoft.com/office/powerpoint/2010/main" val="303906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up)">
                                      <p:cBhvr>
                                        <p:cTn id="10" dur="500"/>
                                        <p:tgtEl>
                                          <p:spTgt spid="3">
                                            <p:txEl>
                                              <p:pRg st="1" end="1"/>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up)">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A Guide to Prehospital Pain Management | JEMS"/>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tretch/>
        </p:blipFill>
        <p:spPr bwMode="auto">
          <a:xfrm>
            <a:off x="5321298" y="2112779"/>
            <a:ext cx="2584938" cy="3956538"/>
          </a:xfrm>
          <a:prstGeom prst="rect">
            <a:avLst/>
          </a:prstGeom>
          <a:noFill/>
          <a:effectLst>
            <a:outerShdw dist="88900" dir="2700000" algn="tl" rotWithShape="0">
              <a:srgbClr val="000000"/>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1"/>
          </p:nvPr>
        </p:nvSpPr>
        <p:spPr>
          <a:xfrm>
            <a:off x="8274167" y="6536757"/>
            <a:ext cx="453579" cy="271889"/>
          </a:xfrm>
        </p:spPr>
        <p:txBody>
          <a:bodyPr/>
          <a:lstStyle/>
          <a:p>
            <a:pPr algn="r"/>
            <a:fld id="{FEE9C2EC-C493-E246-9EAB-66C95869FB0F}" type="slidenum">
              <a:rPr lang="en-US" b="0" smtClean="0">
                <a:solidFill>
                  <a:srgbClr val="000000"/>
                </a:solidFill>
                <a:cs typeface="Arial" panose="020B0604020202020204" pitchFamily="34" charset="0"/>
              </a:rPr>
              <a:pPr algn="r"/>
              <a:t>25</a:t>
            </a:fld>
            <a:endParaRPr lang="en-US" b="0" dirty="0">
              <a:solidFill>
                <a:srgbClr val="000000"/>
              </a:solidFill>
              <a:cs typeface="Arial" panose="020B0604020202020204" pitchFamily="34" charset="0"/>
            </a:endParaRPr>
          </a:p>
        </p:txBody>
      </p:sp>
      <p:sp>
        <p:nvSpPr>
          <p:cNvPr id="4" name="Footer Placeholder 3"/>
          <p:cNvSpPr>
            <a:spLocks noGrp="1"/>
          </p:cNvSpPr>
          <p:nvPr>
            <p:ph type="ftr" sz="quarter" idx="12"/>
          </p:nvPr>
        </p:nvSpPr>
        <p:spPr>
          <a:xfrm>
            <a:off x="3535249" y="6536757"/>
            <a:ext cx="4997611" cy="271889"/>
          </a:xfrm>
        </p:spPr>
        <p:txBody>
          <a:bodyPr/>
          <a:lstStyle/>
          <a:p>
            <a:r>
              <a:rPr lang="en-US" dirty="0">
                <a:solidFill>
                  <a:srgbClr val="000000"/>
                </a:solidFill>
                <a:latin typeface="Arial Narrow" panose="020B0606020202030204" pitchFamily="34" charset="0"/>
              </a:rPr>
              <a:t>© National Association of State EMS Officials (NASEMSO). All rights reserved.</a:t>
            </a:r>
            <a:endParaRPr lang="en-US" sz="788" i="1" dirty="0">
              <a:solidFill>
                <a:srgbClr val="000000"/>
              </a:solidFill>
              <a:latin typeface="Arial Narrow" panose="020B0606020202030204" pitchFamily="34" charset="0"/>
            </a:endParaRP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979482" y="3849271"/>
            <a:ext cx="810706" cy="622170"/>
          </a:xfrm>
          <a:prstGeom prst="rect">
            <a:avLst/>
          </a:prstGeom>
        </p:spPr>
      </p:pic>
      <p:sp>
        <p:nvSpPr>
          <p:cNvPr id="3" name="Rectangle 2"/>
          <p:cNvSpPr/>
          <p:nvPr/>
        </p:nvSpPr>
        <p:spPr>
          <a:xfrm>
            <a:off x="308382" y="6481679"/>
            <a:ext cx="3493674" cy="276999"/>
          </a:xfrm>
          <a:prstGeom prst="rect">
            <a:avLst/>
          </a:prstGeom>
        </p:spPr>
        <p:txBody>
          <a:bodyPr wrap="square">
            <a:spAutoFit/>
          </a:bodyPr>
          <a:lstStyle/>
          <a:p>
            <a:r>
              <a:rPr lang="en-US" sz="1000" dirty="0">
                <a:solidFill>
                  <a:srgbClr val="000000"/>
                </a:solidFill>
                <a:latin typeface="Arial Narrow" panose="020B0606020202030204" pitchFamily="34" charset="0"/>
              </a:rPr>
              <a:t>www.jems.com/patient-care/a-guide-to-prehospital-pain-management</a:t>
            </a:r>
            <a:r>
              <a:rPr lang="en-US" sz="1200" dirty="0">
                <a:solidFill>
                  <a:srgbClr val="000000"/>
                </a:solidFill>
                <a:latin typeface="Tw Cen MT Condensed" panose="020B0606020104020203" pitchFamily="34" charset="0"/>
              </a:rPr>
              <a:t>/</a:t>
            </a:r>
          </a:p>
        </p:txBody>
      </p:sp>
      <p:sp>
        <p:nvSpPr>
          <p:cNvPr id="11" name="TextBox 10"/>
          <p:cNvSpPr txBox="1"/>
          <p:nvPr/>
        </p:nvSpPr>
        <p:spPr>
          <a:xfrm>
            <a:off x="395346" y="277943"/>
            <a:ext cx="8407462" cy="1560427"/>
          </a:xfrm>
          <a:prstGeom prst="rect">
            <a:avLst/>
          </a:prstGeom>
          <a:gradFill>
            <a:gsLst>
              <a:gs pos="66300">
                <a:srgbClr val="003366"/>
              </a:gs>
              <a:gs pos="0">
                <a:srgbClr val="000000"/>
              </a:gs>
              <a:gs pos="100000">
                <a:srgbClr val="537F6E"/>
              </a:gs>
            </a:gsLst>
            <a:lin ang="5400000" scaled="0"/>
          </a:gradFill>
          <a:scene3d>
            <a:camera prst="orthographicFront"/>
            <a:lightRig rig="threePt" dir="t"/>
          </a:scene3d>
          <a:sp3d>
            <a:bevelT/>
          </a:sp3d>
        </p:spPr>
        <p:txBody>
          <a:bodyPr wrap="square" rtlCol="0" anchor="ctr">
            <a:spAutoFit/>
          </a:bodyPr>
          <a:lstStyle/>
          <a:p>
            <a:pPr algn="ctr">
              <a:lnSpc>
                <a:spcPct val="90000"/>
              </a:lnSpc>
              <a:spcBef>
                <a:spcPts val="600"/>
              </a:spcBef>
              <a:spcAft>
                <a:spcPts val="600"/>
              </a:spcAft>
            </a:pPr>
            <a:r>
              <a:rPr lang="en-US" sz="3600" b="1" dirty="0">
                <a:solidFill>
                  <a:schemeClr val="bg1"/>
                </a:solidFill>
                <a:latin typeface="Arial Narrow" panose="020B0606020202030204" pitchFamily="34" charset="0"/>
              </a:rPr>
              <a:t>PICO #4</a:t>
            </a:r>
            <a:r>
              <a:rPr lang="en-US" sz="3600" dirty="0">
                <a:solidFill>
                  <a:schemeClr val="bg1"/>
                </a:solidFill>
                <a:latin typeface="Arial Narrow" panose="020B0606020202030204" pitchFamily="34" charset="0"/>
              </a:rPr>
              <a:t>: </a:t>
            </a:r>
            <a:r>
              <a:rPr lang="en-US" sz="3400" dirty="0">
                <a:solidFill>
                  <a:schemeClr val="bg1"/>
                </a:solidFill>
                <a:latin typeface="Arial Narrow" panose="020B0606020202030204" pitchFamily="34" charset="0"/>
              </a:rPr>
              <a:t>Should</a:t>
            </a:r>
            <a:r>
              <a:rPr lang="en-US" sz="3600" dirty="0">
                <a:solidFill>
                  <a:schemeClr val="bg1"/>
                </a:solidFill>
                <a:latin typeface="Arial Narrow" panose="020B0606020202030204" pitchFamily="34" charset="0"/>
              </a:rPr>
              <a:t> </a:t>
            </a:r>
            <a:r>
              <a:rPr lang="en-US" sz="3600" b="1" dirty="0">
                <a:solidFill>
                  <a:srgbClr val="FFC301"/>
                </a:solidFill>
                <a:latin typeface="Arial Narrow" panose="020B0606020202030204" pitchFamily="34" charset="0"/>
              </a:rPr>
              <a:t>IV</a:t>
            </a:r>
            <a:r>
              <a:rPr lang="en-US" sz="3600" dirty="0">
                <a:solidFill>
                  <a:schemeClr val="bg1"/>
                </a:solidFill>
                <a:latin typeface="Arial Narrow" panose="020B0606020202030204" pitchFamily="34" charset="0"/>
              </a:rPr>
              <a:t> </a:t>
            </a:r>
            <a:r>
              <a:rPr lang="en-US" sz="3600" b="1" dirty="0">
                <a:solidFill>
                  <a:srgbClr val="FFC301"/>
                </a:solidFill>
                <a:latin typeface="Arial Narrow" panose="020B0606020202030204" pitchFamily="34" charset="0"/>
              </a:rPr>
              <a:t>ACETAMINOPHEN</a:t>
            </a:r>
            <a:r>
              <a:rPr lang="en-US" sz="3600" dirty="0">
                <a:solidFill>
                  <a:srgbClr val="FFC301"/>
                </a:solidFill>
                <a:latin typeface="Arial Narrow" panose="020B0606020202030204" pitchFamily="34" charset="0"/>
              </a:rPr>
              <a:t> (</a:t>
            </a:r>
            <a:r>
              <a:rPr lang="en-US" sz="3600" b="1" dirty="0">
                <a:solidFill>
                  <a:srgbClr val="FFC301"/>
                </a:solidFill>
                <a:effectLst>
                  <a:outerShdw blurRad="38100" dist="38100" dir="2700000" algn="tl">
                    <a:srgbClr val="000000">
                      <a:alpha val="43137"/>
                    </a:srgbClr>
                  </a:outerShdw>
                </a:effectLst>
                <a:latin typeface="Arial Narrow" panose="020B0606020202030204" pitchFamily="34" charset="0"/>
              </a:rPr>
              <a:t>APAP</a:t>
            </a:r>
            <a:r>
              <a:rPr lang="en-US" sz="3600" b="1" dirty="0">
                <a:solidFill>
                  <a:srgbClr val="FFC000"/>
                </a:solidFill>
                <a:effectLst>
                  <a:outerShdw blurRad="38100" dist="38100" dir="2700000" algn="tl">
                    <a:srgbClr val="000000">
                      <a:alpha val="43137"/>
                    </a:srgbClr>
                  </a:outerShdw>
                </a:effectLst>
                <a:latin typeface="Arial Narrow" panose="020B0606020202030204" pitchFamily="34" charset="0"/>
              </a:rPr>
              <a:t>)</a:t>
            </a:r>
            <a:r>
              <a:rPr lang="en-US" sz="3600" b="1" dirty="0">
                <a:solidFill>
                  <a:srgbClr val="FFC000"/>
                </a:solidFill>
                <a:latin typeface="Arial Narrow" panose="020B0606020202030204" pitchFamily="34" charset="0"/>
              </a:rPr>
              <a:t> </a:t>
            </a:r>
            <a:r>
              <a:rPr lang="en-US" sz="3600" dirty="0">
                <a:solidFill>
                  <a:schemeClr val="bg1"/>
                </a:solidFill>
                <a:latin typeface="Arial Narrow" panose="020B0606020202030204" pitchFamily="34" charset="0"/>
              </a:rPr>
              <a:t>vs. </a:t>
            </a:r>
            <a:r>
              <a:rPr lang="en-US" sz="3600" b="1" dirty="0">
                <a:solidFill>
                  <a:srgbClr val="FFC301"/>
                </a:solidFill>
                <a:latin typeface="Arial Narrow" panose="020B0606020202030204" pitchFamily="34" charset="0"/>
              </a:rPr>
              <a:t>IV</a:t>
            </a:r>
            <a:r>
              <a:rPr lang="en-US" sz="3600" dirty="0">
                <a:solidFill>
                  <a:schemeClr val="bg1"/>
                </a:solidFill>
                <a:latin typeface="Arial Narrow" panose="020B0606020202030204" pitchFamily="34" charset="0"/>
              </a:rPr>
              <a:t> </a:t>
            </a:r>
            <a:r>
              <a:rPr lang="en-US" sz="3600" b="1" dirty="0">
                <a:solidFill>
                  <a:srgbClr val="FFC000"/>
                </a:solidFill>
                <a:effectLst>
                  <a:outerShdw blurRad="38100" dist="38100" dir="2700000" algn="tl">
                    <a:srgbClr val="000000">
                      <a:alpha val="43137"/>
                    </a:srgbClr>
                  </a:outerShdw>
                </a:effectLst>
                <a:latin typeface="Arial Narrow" panose="020B0606020202030204" pitchFamily="34" charset="0"/>
              </a:rPr>
              <a:t>NSAIDs</a:t>
            </a:r>
            <a:r>
              <a:rPr lang="en-US" sz="3600" b="1" dirty="0">
                <a:solidFill>
                  <a:schemeClr val="bg1"/>
                </a:solidFill>
                <a:latin typeface="Arial Narrow" panose="020B0606020202030204" pitchFamily="34" charset="0"/>
              </a:rPr>
              <a:t> </a:t>
            </a:r>
            <a:r>
              <a:rPr lang="en-US" sz="3400" dirty="0">
                <a:solidFill>
                  <a:schemeClr val="bg1"/>
                </a:solidFill>
                <a:latin typeface="Arial Narrow" panose="020B0606020202030204" pitchFamily="34" charset="0"/>
              </a:rPr>
              <a:t>be used to treat moderate to severe pain in the prehospital setting?</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695" y="2082533"/>
            <a:ext cx="2651760" cy="3986784"/>
          </a:xfrm>
          <a:prstGeom prst="rect">
            <a:avLst/>
          </a:prstGeom>
          <a:solidFill>
            <a:srgbClr val="000000"/>
          </a:solidFill>
          <a:effectLst>
            <a:outerShdw dist="88900" dir="2700000" algn="tl" rotWithShape="0">
              <a:srgbClr val="000000"/>
            </a:outerShdw>
          </a:effec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6019" y="1880126"/>
            <a:ext cx="1403136" cy="327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882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7806" y="299848"/>
            <a:ext cx="8600459" cy="1264476"/>
          </a:xfrm>
          <a:solidFill>
            <a:schemeClr val="bg1"/>
          </a:solidFill>
        </p:spPr>
        <p:txBody>
          <a:bodyPr>
            <a:normAutofit/>
          </a:bodyPr>
          <a:lstStyle/>
          <a:p>
            <a:pPr marL="91440" indent="-914400"/>
            <a:r>
              <a:rPr lang="en-US" sz="3800" dirty="0">
                <a:solidFill>
                  <a:srgbClr val="002164"/>
                </a:solidFill>
              </a:rPr>
              <a:t>PICO #4 - </a:t>
            </a:r>
            <a:r>
              <a:rPr lang="en-US" sz="3800" dirty="0">
                <a:solidFill>
                  <a:srgbClr val="002164"/>
                </a:solidFill>
                <a:latin typeface="Arial Narrow" panose="020B0606020202030204" pitchFamily="34" charset="0"/>
              </a:rPr>
              <a:t>Conditional Recommendation </a:t>
            </a:r>
            <a:r>
              <a:rPr lang="en-US" sz="3100" b="0" dirty="0">
                <a:solidFill>
                  <a:schemeClr val="tx1"/>
                </a:solidFill>
              </a:rPr>
              <a:t>(Low certainty of evidence)</a:t>
            </a:r>
          </a:p>
        </p:txBody>
      </p:sp>
      <p:sp>
        <p:nvSpPr>
          <p:cNvPr id="3" name="Content Placeholder 2"/>
          <p:cNvSpPr>
            <a:spLocks noGrp="1"/>
          </p:cNvSpPr>
          <p:nvPr>
            <p:ph idx="1"/>
          </p:nvPr>
        </p:nvSpPr>
        <p:spPr>
          <a:xfrm>
            <a:off x="296050" y="3970166"/>
            <a:ext cx="8572214" cy="2234660"/>
          </a:xfrm>
          <a:gradFill>
            <a:gsLst>
              <a:gs pos="1250">
                <a:srgbClr val="92D050"/>
              </a:gs>
              <a:gs pos="100000">
                <a:schemeClr val="bg1"/>
              </a:gs>
            </a:gsLst>
            <a:lin ang="5400000" scaled="0"/>
          </a:gradFill>
        </p:spPr>
        <p:txBody>
          <a:bodyPr>
            <a:noAutofit/>
          </a:bodyPr>
          <a:lstStyle/>
          <a:p>
            <a:pPr marL="0" indent="0">
              <a:lnSpc>
                <a:spcPct val="95000"/>
              </a:lnSpc>
              <a:spcBef>
                <a:spcPts val="0"/>
              </a:spcBef>
              <a:spcAft>
                <a:spcPts val="600"/>
              </a:spcAft>
              <a:buNone/>
            </a:pPr>
            <a:r>
              <a:rPr lang="en-US" sz="3200" b="0" i="1" dirty="0">
                <a:latin typeface="Arial" panose="020B0604020202020204" pitchFamily="34" charset="0"/>
                <a:cs typeface="Arial" panose="020B0604020202020204" pitchFamily="34" charset="0"/>
              </a:rPr>
              <a:t>We also recommend in </a:t>
            </a:r>
            <a:r>
              <a:rPr lang="en-US" sz="3200" i="1" dirty="0">
                <a:solidFill>
                  <a:srgbClr val="006699"/>
                </a:solidFill>
                <a:latin typeface="Arial" panose="020B0604020202020204" pitchFamily="34" charset="0"/>
                <a:cs typeface="Arial" panose="020B0604020202020204" pitchFamily="34" charset="0"/>
              </a:rPr>
              <a:t>favor of                        either PO NSAIDs or                          PO ACETAMINOPHEN </a:t>
            </a:r>
            <a:r>
              <a:rPr lang="en-US" sz="3200" b="0" i="1" dirty="0">
                <a:latin typeface="Arial Narrow" panose="020B0606020202030204" pitchFamily="34" charset="0"/>
                <a:cs typeface="Arial" panose="020B0604020202020204" pitchFamily="34" charset="0"/>
              </a:rPr>
              <a:t>for the Initial                           mgt of pain in the prehospital setting</a:t>
            </a:r>
          </a:p>
        </p:txBody>
      </p:sp>
      <p:sp>
        <p:nvSpPr>
          <p:cNvPr id="6" name="Slide Number Placeholder 5"/>
          <p:cNvSpPr>
            <a:spLocks noGrp="1"/>
          </p:cNvSpPr>
          <p:nvPr>
            <p:ph type="sldNum" sz="quarter" idx="11"/>
          </p:nvPr>
        </p:nvSpPr>
        <p:spPr>
          <a:xfrm>
            <a:off x="8304665" y="6550405"/>
            <a:ext cx="453579" cy="271889"/>
          </a:xfrm>
        </p:spPr>
        <p:txBody>
          <a:bodyPr/>
          <a:lstStyle/>
          <a:p>
            <a:pPr algn="r"/>
            <a:fld id="{FEE9C2EC-C493-E246-9EAB-66C95869FB0F}" type="slidenum">
              <a:rPr lang="en-US" b="0" smtClean="0">
                <a:solidFill>
                  <a:srgbClr val="000000"/>
                </a:solidFill>
                <a:latin typeface="Arial" panose="020B0604020202020204" pitchFamily="34" charset="0"/>
                <a:cs typeface="Arial" panose="020B0604020202020204" pitchFamily="34" charset="0"/>
              </a:rPr>
              <a:pPr algn="r"/>
              <a:t>26</a:t>
            </a:fld>
            <a:endParaRPr lang="en-US" b="0" dirty="0">
              <a:solidFill>
                <a:srgbClr val="000000"/>
              </a:solidFill>
              <a:latin typeface="Arial" panose="020B0604020202020204" pitchFamily="34" charset="0"/>
              <a:cs typeface="Arial" panose="020B0604020202020204" pitchFamily="34" charset="0"/>
            </a:endParaRPr>
          </a:p>
        </p:txBody>
      </p:sp>
      <p:sp>
        <p:nvSpPr>
          <p:cNvPr id="11" name="Rounded Rectangle 10"/>
          <p:cNvSpPr/>
          <p:nvPr/>
        </p:nvSpPr>
        <p:spPr>
          <a:xfrm>
            <a:off x="6922048" y="1197646"/>
            <a:ext cx="1963111" cy="2983829"/>
          </a:xfrm>
          <a:prstGeom prst="roundRect">
            <a:avLst/>
          </a:prstGeom>
          <a:gradFill>
            <a:gsLst>
              <a:gs pos="0">
                <a:schemeClr val="bg1"/>
              </a:gs>
              <a:gs pos="97917">
                <a:srgbClr val="FFFF00"/>
              </a:gs>
            </a:gsLst>
            <a:lin ang="240000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1" y="1294772"/>
            <a:ext cx="8686802" cy="2758190"/>
          </a:xfrm>
          <a:prstGeom prst="rightArrow">
            <a:avLst>
              <a:gd name="adj1" fmla="val 71739"/>
              <a:gd name="adj2" fmla="val 50000"/>
            </a:avLst>
          </a:prstGeom>
          <a:gradFill>
            <a:gsLst>
              <a:gs pos="0">
                <a:srgbClr val="003300"/>
              </a:gs>
              <a:gs pos="100000">
                <a:srgbClr val="005C00"/>
              </a:gs>
            </a:gsLst>
            <a:lin ang="16200000" scaled="1"/>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lnSpc>
                <a:spcPct val="95000"/>
              </a:lnSpc>
              <a:spcBef>
                <a:spcPts val="0"/>
              </a:spcBef>
              <a:spcAft>
                <a:spcPts val="1200"/>
              </a:spcAft>
            </a:pPr>
            <a:r>
              <a:rPr lang="en-US" sz="3400" i="1" dirty="0">
                <a:solidFill>
                  <a:schemeClr val="bg1"/>
                </a:solidFill>
                <a:latin typeface="Arial Narrow" panose="020B0606020202030204" pitchFamily="34" charset="0"/>
              </a:rPr>
              <a:t>We suggest in </a:t>
            </a:r>
            <a:r>
              <a:rPr lang="en-US" sz="3400" b="1" i="1" dirty="0">
                <a:solidFill>
                  <a:srgbClr val="FFCD2F"/>
                </a:solidFill>
                <a:latin typeface="Arial Narrow" panose="020B0606020202030204" pitchFamily="34" charset="0"/>
              </a:rPr>
              <a:t>favor of IV NSAIDS                     </a:t>
            </a:r>
            <a:r>
              <a:rPr lang="en-US" sz="3400" i="1" dirty="0">
                <a:solidFill>
                  <a:schemeClr val="bg1"/>
                </a:solidFill>
                <a:latin typeface="Arial Narrow" panose="020B0606020202030204" pitchFamily="34" charset="0"/>
              </a:rPr>
              <a:t>over IV APAP for the initial mgt of moderate               to severe pain in the prehospital setting </a:t>
            </a:r>
          </a:p>
        </p:txBody>
      </p:sp>
      <p:sp>
        <p:nvSpPr>
          <p:cNvPr id="14" name="Footer Placeholder 3"/>
          <p:cNvSpPr txBox="1">
            <a:spLocks/>
          </p:cNvSpPr>
          <p:nvPr/>
        </p:nvSpPr>
        <p:spPr>
          <a:xfrm>
            <a:off x="3544825" y="6552799"/>
            <a:ext cx="4997611"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000000"/>
                </a:solidFill>
                <a:latin typeface="Arial Narrow" panose="020B0606020202030204" pitchFamily="34" charset="0"/>
              </a:rPr>
              <a:t>© National Association of State EMS Officials (NASEMSO). All rights reserved.</a:t>
            </a:r>
            <a:endParaRPr lang="en-US" sz="788" i="1" dirty="0">
              <a:solidFill>
                <a:srgbClr val="000000"/>
              </a:solidFill>
              <a:latin typeface="Arial Narrow" panose="020B060602020203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6543" y="4397266"/>
            <a:ext cx="2239406" cy="1881468"/>
          </a:xfrm>
          <a:prstGeom prst="roundRect">
            <a:avLst/>
          </a:prstGeom>
          <a:scene3d>
            <a:camera prst="orthographicFront"/>
            <a:lightRig rig="threePt" dir="t"/>
          </a:scene3d>
          <a:sp3d>
            <a:bevelT/>
          </a:sp3d>
        </p:spPr>
      </p:pic>
      <p:sp>
        <p:nvSpPr>
          <p:cNvPr id="10" name="Rectangle 9"/>
          <p:cNvSpPr/>
          <p:nvPr/>
        </p:nvSpPr>
        <p:spPr>
          <a:xfrm>
            <a:off x="296048" y="6501284"/>
            <a:ext cx="1582484" cy="246221"/>
          </a:xfrm>
          <a:prstGeom prst="rect">
            <a:avLst/>
          </a:prstGeom>
        </p:spPr>
        <p:txBody>
          <a:bodyPr wrap="none">
            <a:spAutoFit/>
          </a:bodyPr>
          <a:lstStyle/>
          <a:p>
            <a:r>
              <a:rPr lang="en-US" sz="1000" dirty="0">
                <a:solidFill>
                  <a:srgbClr val="000000"/>
                </a:solidFill>
                <a:latin typeface="Arial Narrow" panose="020B0606020202030204" pitchFamily="34" charset="0"/>
              </a:rPr>
              <a:t>https://www.crspecialists.com/</a:t>
            </a:r>
          </a:p>
        </p:txBody>
      </p:sp>
      <p:pic>
        <p:nvPicPr>
          <p:cNvPr id="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9429" y="1308010"/>
            <a:ext cx="1185449" cy="2764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650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Effect transition="in" filter="wipe(up)">
                                      <p:cBhvr>
                                        <p:cTn id="15" dur="500"/>
                                        <p:tgtEl>
                                          <p:spTgt spid="3">
                                            <p:bg/>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up)">
                                      <p:cBhvr>
                                        <p:cTn id="18" dur="500"/>
                                        <p:tgtEl>
                                          <p:spTgt spid="3">
                                            <p:txEl>
                                              <p:pRg st="0" end="0"/>
                                            </p:txEl>
                                          </p:spTgt>
                                        </p:tgtEl>
                                      </p:cBhvr>
                                    </p:animEffect>
                                  </p:childTnLst>
                                </p:cTn>
                              </p:par>
                              <p:par>
                                <p:cTn id="19" presetID="22" presetClass="entr" presetSubtype="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11"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988" y="649576"/>
            <a:ext cx="8466762" cy="734191"/>
          </a:xfrm>
          <a:solidFill>
            <a:schemeClr val="bg1"/>
          </a:solidFill>
        </p:spPr>
        <p:txBody>
          <a:bodyPr>
            <a:normAutofit/>
          </a:bodyPr>
          <a:lstStyle/>
          <a:p>
            <a:r>
              <a:rPr lang="en-US" sz="4000" dirty="0">
                <a:solidFill>
                  <a:srgbClr val="293A4D"/>
                </a:solidFill>
              </a:rPr>
              <a:t>PICO #4 - Rationale</a:t>
            </a:r>
            <a:endParaRPr lang="en-US" sz="3200" dirty="0">
              <a:solidFill>
                <a:srgbClr val="293A4D"/>
              </a:solidFill>
            </a:endParaRPr>
          </a:p>
        </p:txBody>
      </p:sp>
      <p:sp>
        <p:nvSpPr>
          <p:cNvPr id="3" name="Content Placeholder 2"/>
          <p:cNvSpPr>
            <a:spLocks noGrp="1"/>
          </p:cNvSpPr>
          <p:nvPr>
            <p:ph idx="1"/>
          </p:nvPr>
        </p:nvSpPr>
        <p:spPr>
          <a:xfrm>
            <a:off x="477674" y="1806320"/>
            <a:ext cx="8189457" cy="3516307"/>
          </a:xfrm>
          <a:gradFill>
            <a:gsLst>
              <a:gs pos="0">
                <a:srgbClr val="000000"/>
              </a:gs>
              <a:gs pos="98000">
                <a:srgbClr val="003300"/>
              </a:gs>
              <a:gs pos="73000">
                <a:srgbClr val="002850"/>
              </a:gs>
            </a:gsLst>
            <a:lin ang="5400000" scaled="0"/>
          </a:gradFill>
        </p:spPr>
        <p:txBody>
          <a:bodyPr anchor="ctr">
            <a:normAutofit fontScale="92500" lnSpcReduction="10000"/>
          </a:bodyPr>
          <a:lstStyle/>
          <a:p>
            <a:pPr>
              <a:lnSpc>
                <a:spcPct val="100000"/>
              </a:lnSpc>
              <a:spcBef>
                <a:spcPts val="0"/>
              </a:spcBef>
              <a:spcAft>
                <a:spcPts val="1200"/>
              </a:spcAft>
              <a:buClr>
                <a:srgbClr val="FFFF00"/>
              </a:buClr>
              <a:buFont typeface="Wingdings" panose="05000000000000000000" pitchFamily="2" charset="2"/>
              <a:buChar char="§"/>
            </a:pPr>
            <a:r>
              <a:rPr lang="en-US" sz="3600" dirty="0">
                <a:solidFill>
                  <a:srgbClr val="FFFF99"/>
                </a:solidFill>
                <a:latin typeface="Arial" panose="020B0604020202020204" pitchFamily="34" charset="0"/>
                <a:cs typeface="Arial" panose="020B0604020202020204" pitchFamily="34" charset="0"/>
              </a:rPr>
              <a:t>IV route</a:t>
            </a:r>
            <a:r>
              <a:rPr lang="en-US" sz="3600" dirty="0">
                <a:solidFill>
                  <a:schemeClr val="bg1"/>
                </a:solidFill>
                <a:latin typeface="Arial" panose="020B0604020202020204" pitchFamily="34" charset="0"/>
                <a:cs typeface="Arial" panose="020B0604020202020204" pitchFamily="34" charset="0"/>
              </a:rPr>
              <a:t>: </a:t>
            </a:r>
            <a:r>
              <a:rPr lang="en-US" sz="3600" b="0" dirty="0">
                <a:solidFill>
                  <a:schemeClr val="bg1"/>
                </a:solidFill>
                <a:latin typeface="Arial" panose="020B0604020202020204" pitchFamily="34" charset="0"/>
                <a:cs typeface="Arial" panose="020B0604020202020204" pitchFamily="34" charset="0"/>
              </a:rPr>
              <a:t>Little difference in pain severity at 30 or 60 min or in partial or complete pain relief</a:t>
            </a:r>
          </a:p>
          <a:p>
            <a:pPr>
              <a:lnSpc>
                <a:spcPct val="100000"/>
              </a:lnSpc>
              <a:spcBef>
                <a:spcPts val="0"/>
              </a:spcBef>
              <a:spcAft>
                <a:spcPts val="1200"/>
              </a:spcAft>
              <a:buClr>
                <a:srgbClr val="FFFF00"/>
              </a:buClr>
              <a:buFont typeface="Wingdings" panose="05000000000000000000" pitchFamily="2" charset="2"/>
              <a:buChar char="§"/>
            </a:pPr>
            <a:r>
              <a:rPr lang="en-US" sz="3600" dirty="0">
                <a:solidFill>
                  <a:srgbClr val="FFFF99"/>
                </a:solidFill>
                <a:latin typeface="Arial" panose="020B0604020202020204" pitchFamily="34" charset="0"/>
                <a:cs typeface="Arial" panose="020B0604020202020204" pitchFamily="34" charset="0"/>
              </a:rPr>
              <a:t>Adverse events</a:t>
            </a:r>
            <a:r>
              <a:rPr lang="en-US" sz="3600" dirty="0">
                <a:solidFill>
                  <a:srgbClr val="FFFFCC"/>
                </a:solidFill>
                <a:latin typeface="Arial" panose="020B0604020202020204" pitchFamily="34" charset="0"/>
                <a:cs typeface="Arial" panose="020B0604020202020204" pitchFamily="34" charset="0"/>
              </a:rPr>
              <a:t>: </a:t>
            </a:r>
            <a:r>
              <a:rPr lang="en-US" sz="3600" b="0" dirty="0">
                <a:solidFill>
                  <a:schemeClr val="bg1"/>
                </a:solidFill>
                <a:latin typeface="Arial" panose="020B0604020202020204" pitchFamily="34" charset="0"/>
                <a:cs typeface="Arial" panose="020B0604020202020204" pitchFamily="34" charset="0"/>
              </a:rPr>
              <a:t>Comparable</a:t>
            </a:r>
          </a:p>
          <a:p>
            <a:pPr>
              <a:lnSpc>
                <a:spcPct val="100000"/>
              </a:lnSpc>
              <a:spcBef>
                <a:spcPts val="0"/>
              </a:spcBef>
              <a:spcAft>
                <a:spcPts val="1200"/>
              </a:spcAft>
              <a:buClr>
                <a:srgbClr val="FFFF00"/>
              </a:buClr>
              <a:buFont typeface="Wingdings" panose="05000000000000000000" pitchFamily="2" charset="2"/>
              <a:buChar char="§"/>
            </a:pPr>
            <a:r>
              <a:rPr lang="en-US" sz="3600" dirty="0">
                <a:solidFill>
                  <a:srgbClr val="FFFF99"/>
                </a:solidFill>
                <a:latin typeface="Arial" panose="020B0604020202020204" pitchFamily="34" charset="0"/>
                <a:cs typeface="Arial" panose="020B0604020202020204" pitchFamily="34" charset="0"/>
              </a:rPr>
              <a:t>Cost &amp; feasibility</a:t>
            </a:r>
            <a:r>
              <a:rPr lang="en-US" sz="3600" dirty="0">
                <a:solidFill>
                  <a:srgbClr val="FFFFCC"/>
                </a:solidFill>
                <a:latin typeface="Arial" panose="020B0604020202020204" pitchFamily="34" charset="0"/>
                <a:cs typeface="Arial" panose="020B0604020202020204" pitchFamily="34" charset="0"/>
              </a:rPr>
              <a:t>: </a:t>
            </a:r>
            <a:r>
              <a:rPr lang="en-US" sz="3600" b="0" dirty="0">
                <a:solidFill>
                  <a:schemeClr val="bg1"/>
                </a:solidFill>
                <a:latin typeface="Arial" panose="020B0604020202020204" pitchFamily="34" charset="0"/>
                <a:cs typeface="Arial" panose="020B0604020202020204" pitchFamily="34" charset="0"/>
              </a:rPr>
              <a:t>Favors IV NSAIDs</a:t>
            </a:r>
          </a:p>
          <a:p>
            <a:pPr>
              <a:lnSpc>
                <a:spcPct val="100000"/>
              </a:lnSpc>
              <a:spcBef>
                <a:spcPts val="0"/>
              </a:spcBef>
              <a:spcAft>
                <a:spcPts val="1200"/>
              </a:spcAft>
              <a:buClr>
                <a:srgbClr val="FFFF00"/>
              </a:buClr>
              <a:buFont typeface="Wingdings" panose="05000000000000000000" pitchFamily="2" charset="2"/>
              <a:buChar char="§"/>
            </a:pPr>
            <a:r>
              <a:rPr lang="en-US" sz="3600" b="0" dirty="0">
                <a:solidFill>
                  <a:schemeClr val="bg1"/>
                </a:solidFill>
                <a:latin typeface="Arial" panose="020B0604020202020204" pitchFamily="34" charset="0"/>
                <a:cs typeface="Arial" panose="020B0604020202020204" pitchFamily="34" charset="0"/>
              </a:rPr>
              <a:t>Consider oral, non-opioid analgesics </a:t>
            </a:r>
          </a:p>
        </p:txBody>
      </p:sp>
      <p:sp>
        <p:nvSpPr>
          <p:cNvPr id="7" name="Slide Number Placeholder 6"/>
          <p:cNvSpPr>
            <a:spLocks noGrp="1"/>
          </p:cNvSpPr>
          <p:nvPr>
            <p:ph type="sldNum" sz="quarter" idx="11"/>
          </p:nvPr>
        </p:nvSpPr>
        <p:spPr>
          <a:xfrm>
            <a:off x="8290376" y="6536757"/>
            <a:ext cx="453579" cy="271889"/>
          </a:xfrm>
        </p:spPr>
        <p:txBody>
          <a:bodyPr/>
          <a:lstStyle/>
          <a:p>
            <a:pPr algn="r"/>
            <a:fld id="{FEE9C2EC-C493-E246-9EAB-66C95869FB0F}" type="slidenum">
              <a:rPr lang="en-US" b="0" smtClean="0">
                <a:solidFill>
                  <a:srgbClr val="000000"/>
                </a:solidFill>
                <a:latin typeface="Arial" panose="020B0604020202020204" pitchFamily="34" charset="0"/>
                <a:cs typeface="Arial" panose="020B0604020202020204" pitchFamily="34" charset="0"/>
              </a:rPr>
              <a:pPr algn="r"/>
              <a:t>27</a:t>
            </a:fld>
            <a:endParaRPr lang="en-US" b="0" dirty="0">
              <a:solidFill>
                <a:srgbClr val="000000"/>
              </a:solidFill>
              <a:latin typeface="Arial" panose="020B0604020202020204" pitchFamily="34" charset="0"/>
              <a:cs typeface="Arial" panose="020B0604020202020204" pitchFamily="34" charset="0"/>
            </a:endParaRPr>
          </a:p>
        </p:txBody>
      </p:sp>
      <p:sp>
        <p:nvSpPr>
          <p:cNvPr id="6" name="Rectangle 5"/>
          <p:cNvSpPr/>
          <p:nvPr/>
        </p:nvSpPr>
        <p:spPr>
          <a:xfrm>
            <a:off x="455368" y="6504845"/>
            <a:ext cx="1266693" cy="246221"/>
          </a:xfrm>
          <a:prstGeom prst="rect">
            <a:avLst/>
          </a:prstGeom>
        </p:spPr>
        <p:txBody>
          <a:bodyPr wrap="none">
            <a:spAutoFit/>
          </a:bodyPr>
          <a:lstStyle/>
          <a:p>
            <a:r>
              <a:rPr lang="en-US" sz="1000" dirty="0">
                <a:latin typeface="Arial Narrow" panose="020B0606020202030204" pitchFamily="34" charset="0"/>
              </a:rPr>
              <a:t>https://smartegies.com/</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3929" y="50672"/>
            <a:ext cx="2743200" cy="1755648"/>
          </a:xfrm>
          <a:prstGeom prst="rect">
            <a:avLst/>
          </a:prstGeom>
        </p:spPr>
      </p:pic>
      <p:sp>
        <p:nvSpPr>
          <p:cNvPr id="9" name="Footer Placeholder 3"/>
          <p:cNvSpPr txBox="1">
            <a:spLocks/>
          </p:cNvSpPr>
          <p:nvPr/>
        </p:nvSpPr>
        <p:spPr>
          <a:xfrm>
            <a:off x="3523521" y="6536757"/>
            <a:ext cx="4997611"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000000"/>
                </a:solidFill>
                <a:latin typeface="Arial Narrow" panose="020B0606020202030204" pitchFamily="34" charset="0"/>
              </a:rPr>
              <a:t>© National Association of State EMS Officials (NASEMSO). All rights reserved.</a:t>
            </a:r>
            <a:endParaRPr lang="en-US" sz="788" i="1" dirty="0">
              <a:solidFill>
                <a:srgbClr val="000000"/>
              </a:solidFill>
              <a:latin typeface="Arial Narrow" panose="020B0606020202030204" pitchFamily="34" charset="0"/>
            </a:endParaRPr>
          </a:p>
        </p:txBody>
      </p:sp>
      <p:sp>
        <p:nvSpPr>
          <p:cNvPr id="5" name="TextBox 4"/>
          <p:cNvSpPr txBox="1"/>
          <p:nvPr/>
        </p:nvSpPr>
        <p:spPr>
          <a:xfrm>
            <a:off x="477674" y="5486403"/>
            <a:ext cx="8189457" cy="646331"/>
          </a:xfrm>
          <a:prstGeom prst="rect">
            <a:avLst/>
          </a:prstGeom>
          <a:solidFill>
            <a:srgbClr val="003300"/>
          </a:solidFill>
        </p:spPr>
        <p:txBody>
          <a:bodyPr wrap="square" rtlCol="0">
            <a:spAutoFit/>
          </a:bodyPr>
          <a:lstStyle/>
          <a:p>
            <a:pPr marL="91440" lvl="0" indent="-91440" algn="ctr" defTabSz="914377">
              <a:spcAft>
                <a:spcPts val="600"/>
              </a:spcAft>
              <a:buClr>
                <a:srgbClr val="9CBEBD"/>
              </a:buClr>
              <a:buSzPct val="100000"/>
              <a:buFont typeface="Tw Cen MT" panose="020B0602020104020603" pitchFamily="34" charset="0"/>
              <a:buChar char=" "/>
            </a:pPr>
            <a:r>
              <a:rPr lang="en-US" sz="3600" dirty="0">
                <a:solidFill>
                  <a:srgbClr val="FFFF66"/>
                </a:solidFill>
                <a:latin typeface="Arial Narrow" panose="020B0606020202030204" pitchFamily="34" charset="0"/>
              </a:rPr>
              <a:t>All evidence</a:t>
            </a:r>
            <a:r>
              <a:rPr lang="en-US" sz="3600" dirty="0">
                <a:solidFill>
                  <a:srgbClr val="FFFFCC"/>
                </a:solidFill>
                <a:latin typeface="Arial Narrow" panose="020B0606020202030204" pitchFamily="34" charset="0"/>
              </a:rPr>
              <a:t>: </a:t>
            </a:r>
            <a:r>
              <a:rPr lang="en-US" sz="3600" dirty="0">
                <a:solidFill>
                  <a:srgbClr val="FFFFFF"/>
                </a:solidFill>
                <a:latin typeface="Arial Narrow" panose="020B0606020202030204" pitchFamily="34" charset="0"/>
              </a:rPr>
              <a:t>Non-graded; ED based</a:t>
            </a:r>
          </a:p>
        </p:txBody>
      </p:sp>
    </p:spTree>
    <p:extLst>
      <p:ext uri="{BB962C8B-B14F-4D97-AF65-F5344CB8AC3E}">
        <p14:creationId xmlns:p14="http://schemas.microsoft.com/office/powerpoint/2010/main" val="71501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up)">
                                      <p:cBhvr>
                                        <p:cTn id="10" dur="500"/>
                                        <p:tgtEl>
                                          <p:spTgt spid="3">
                                            <p:txEl>
                                              <p:pRg st="1" end="1"/>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up)">
                                      <p:cBhvr>
                                        <p:cTn id="13" dur="500"/>
                                        <p:tgtEl>
                                          <p:spTgt spid="3">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out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611853" y="3316714"/>
            <a:ext cx="4186988" cy="3140241"/>
          </a:xfrm>
          <a:prstGeom prst="rect">
            <a:avLst/>
          </a:prstGeom>
          <a:gradFill>
            <a:gsLst>
              <a:gs pos="0">
                <a:schemeClr val="tx1">
                  <a:lumMod val="50000"/>
                  <a:lumOff val="50000"/>
                  <a:alpha val="50000"/>
                </a:schemeClr>
              </a:gs>
              <a:gs pos="100000">
                <a:srgbClr val="996633">
                  <a:alpha val="50000"/>
                </a:srgbClr>
              </a:gs>
            </a:gsLst>
            <a:lin ang="2700000" scaled="1"/>
          </a:gradFill>
          <a:scene3d>
            <a:camera prst="orthographicFront"/>
            <a:lightRig rig="threePt" dir="t"/>
          </a:scene3d>
          <a:sp3d>
            <a:bevelT/>
          </a:sp3d>
        </p:spPr>
      </p:pic>
      <p:sp>
        <p:nvSpPr>
          <p:cNvPr id="2" name="Title 1"/>
          <p:cNvSpPr>
            <a:spLocks noGrp="1"/>
          </p:cNvSpPr>
          <p:nvPr>
            <p:ph type="title"/>
          </p:nvPr>
        </p:nvSpPr>
        <p:spPr>
          <a:xfrm>
            <a:off x="385012" y="144600"/>
            <a:ext cx="8414084" cy="734191"/>
          </a:xfrm>
          <a:solidFill>
            <a:schemeClr val="tx2">
              <a:lumMod val="90000"/>
              <a:lumOff val="10000"/>
            </a:schemeClr>
          </a:solidFill>
          <a:scene3d>
            <a:camera prst="orthographicFront"/>
            <a:lightRig rig="threePt" dir="t"/>
          </a:scene3d>
          <a:sp3d>
            <a:bevelT/>
          </a:sp3d>
        </p:spPr>
        <p:txBody>
          <a:bodyPr>
            <a:noAutofit/>
          </a:bodyPr>
          <a:lstStyle/>
          <a:p>
            <a:pPr algn="ctr"/>
            <a:r>
              <a:rPr lang="en-US" sz="4000" b="0" dirty="0">
                <a:solidFill>
                  <a:schemeClr val="bg1"/>
                </a:solidFill>
                <a:effectLst>
                  <a:outerShdw blurRad="38100" dist="38100" dir="2700000" algn="tl">
                    <a:srgbClr val="000000">
                      <a:alpha val="43137"/>
                    </a:srgbClr>
                  </a:outerShdw>
                </a:effectLst>
              </a:rPr>
              <a:t>PICO #4 – Caveats</a:t>
            </a:r>
          </a:p>
        </p:txBody>
      </p:sp>
      <p:sp>
        <p:nvSpPr>
          <p:cNvPr id="3" name="Content Placeholder 2"/>
          <p:cNvSpPr>
            <a:spLocks noGrp="1"/>
          </p:cNvSpPr>
          <p:nvPr>
            <p:ph idx="1"/>
          </p:nvPr>
        </p:nvSpPr>
        <p:spPr>
          <a:xfrm>
            <a:off x="267805" y="1114258"/>
            <a:ext cx="8531036" cy="4667115"/>
          </a:xfrm>
          <a:noFill/>
        </p:spPr>
        <p:txBody>
          <a:bodyPr>
            <a:noAutofit/>
          </a:bodyPr>
          <a:lstStyle/>
          <a:p>
            <a:pPr marL="347472" indent="-347472" defTabSz="228600">
              <a:lnSpc>
                <a:spcPct val="95000"/>
              </a:lnSpc>
              <a:spcBef>
                <a:spcPts val="0"/>
              </a:spcBef>
              <a:spcAft>
                <a:spcPts val="1200"/>
              </a:spcAft>
              <a:buFont typeface="Wingdings" panose="05000000000000000000" pitchFamily="2" charset="2"/>
              <a:buChar char="§"/>
            </a:pPr>
            <a:r>
              <a:rPr lang="en-US" sz="3200" b="0" dirty="0">
                <a:latin typeface="Arial" panose="020B0604020202020204" pitchFamily="34" charset="0"/>
                <a:cs typeface="Arial" panose="020B0604020202020204" pitchFamily="34" charset="0"/>
              </a:rPr>
              <a:t>All are candidates for pain mgt &amp; comfort               measures regardless of transport interval</a:t>
            </a:r>
          </a:p>
          <a:p>
            <a:pPr marL="347472" indent="-347472" defTabSz="228600">
              <a:lnSpc>
                <a:spcPct val="95000"/>
              </a:lnSpc>
              <a:spcBef>
                <a:spcPts val="0"/>
              </a:spcBef>
              <a:spcAft>
                <a:spcPts val="1200"/>
              </a:spcAft>
              <a:buFont typeface="Wingdings" panose="05000000000000000000" pitchFamily="2" charset="2"/>
              <a:buChar char="§"/>
            </a:pPr>
            <a:r>
              <a:rPr lang="en-US" sz="3200" b="0" dirty="0">
                <a:solidFill>
                  <a:srgbClr val="00264C"/>
                </a:solidFill>
                <a:latin typeface="Arial" panose="020B0604020202020204" pitchFamily="34" charset="0"/>
                <a:cs typeface="Arial" panose="020B0604020202020204" pitchFamily="34" charset="0"/>
              </a:rPr>
              <a:t>Do not assume fast analgesic Rx at ED -                  may have significant delays</a:t>
            </a:r>
            <a:r>
              <a:rPr lang="en-US" sz="3200" b="0" dirty="0">
                <a:latin typeface="Arial" panose="020B0604020202020204" pitchFamily="34" charset="0"/>
                <a:cs typeface="Arial" panose="020B0604020202020204" pitchFamily="34" charset="0"/>
              </a:rPr>
              <a:t> </a:t>
            </a:r>
            <a:r>
              <a:rPr lang="en-US" sz="2800" b="0" dirty="0">
                <a:latin typeface="Arial Narrow" panose="020B0606020202030204" pitchFamily="34" charset="0"/>
                <a:cs typeface="Arial" panose="020B0604020202020204" pitchFamily="34" charset="0"/>
              </a:rPr>
              <a:t>(Woolner, Patrick)</a:t>
            </a:r>
            <a:endParaRPr lang="en-US" sz="3200" b="0" dirty="0">
              <a:latin typeface="Arial Narrow" panose="020B0606020202030204" pitchFamily="34" charset="0"/>
              <a:cs typeface="Arial" panose="020B0604020202020204" pitchFamily="34" charset="0"/>
            </a:endParaRPr>
          </a:p>
          <a:p>
            <a:pPr marL="347472" indent="-347472" defTabSz="228600">
              <a:lnSpc>
                <a:spcPct val="95000"/>
              </a:lnSpc>
              <a:spcBef>
                <a:spcPts val="0"/>
              </a:spcBef>
              <a:spcAft>
                <a:spcPts val="600"/>
              </a:spcAft>
              <a:buFont typeface="Wingdings" panose="05000000000000000000" pitchFamily="2" charset="2"/>
              <a:buChar char="§"/>
            </a:pPr>
            <a:r>
              <a:rPr lang="en-US" sz="3200" b="0" dirty="0">
                <a:latin typeface="Arial" panose="020B0604020202020204" pitchFamily="34" charset="0"/>
                <a:cs typeface="Arial" panose="020B0604020202020204" pitchFamily="34" charset="0"/>
              </a:rPr>
              <a:t>Any EMS analgesics                                             (including PO) may                                                   markedly improve                                                   pain relief well into                                                              ED stay</a:t>
            </a:r>
          </a:p>
        </p:txBody>
      </p:sp>
      <p:sp>
        <p:nvSpPr>
          <p:cNvPr id="7" name="Slide Number Placeholder 6"/>
          <p:cNvSpPr>
            <a:spLocks noGrp="1"/>
          </p:cNvSpPr>
          <p:nvPr>
            <p:ph type="sldNum" sz="quarter" idx="11"/>
          </p:nvPr>
        </p:nvSpPr>
        <p:spPr>
          <a:xfrm>
            <a:off x="8345519" y="6552799"/>
            <a:ext cx="453579" cy="271889"/>
          </a:xfrm>
        </p:spPr>
        <p:txBody>
          <a:bodyPr/>
          <a:lstStyle/>
          <a:p>
            <a:pPr algn="r"/>
            <a:fld id="{FEE9C2EC-C493-E246-9EAB-66C95869FB0F}" type="slidenum">
              <a:rPr lang="en-US" b="0" smtClean="0">
                <a:solidFill>
                  <a:srgbClr val="000000"/>
                </a:solidFill>
                <a:cs typeface="Arial" panose="020B0604020202020204" pitchFamily="34" charset="0"/>
              </a:rPr>
              <a:pPr algn="r"/>
              <a:t>28</a:t>
            </a:fld>
            <a:endParaRPr lang="en-US" sz="1200" b="0" dirty="0">
              <a:solidFill>
                <a:srgbClr val="000000"/>
              </a:solidFill>
              <a:cs typeface="Arial" panose="020B0604020202020204" pitchFamily="34" charset="0"/>
            </a:endParaRPr>
          </a:p>
        </p:txBody>
      </p:sp>
      <p:sp>
        <p:nvSpPr>
          <p:cNvPr id="4" name="Footer Placeholder 3"/>
          <p:cNvSpPr>
            <a:spLocks noGrp="1"/>
          </p:cNvSpPr>
          <p:nvPr>
            <p:ph type="ftr" sz="quarter" idx="12"/>
          </p:nvPr>
        </p:nvSpPr>
        <p:spPr>
          <a:xfrm>
            <a:off x="3589421" y="6552799"/>
            <a:ext cx="4997611" cy="271889"/>
          </a:xfrm>
        </p:spPr>
        <p:txBody>
          <a:bodyPr/>
          <a:lstStyle/>
          <a:p>
            <a:r>
              <a:rPr lang="en-US" dirty="0">
                <a:solidFill>
                  <a:srgbClr val="000000"/>
                </a:solidFill>
                <a:latin typeface="Arial Narrow" panose="020B0606020202030204" pitchFamily="34" charset="0"/>
              </a:rPr>
              <a:t>© National Association of State EMS Officials (NASEMSO). All rights reserved</a:t>
            </a:r>
            <a:r>
              <a:rPr lang="en-US" dirty="0">
                <a:solidFill>
                  <a:schemeClr val="bg1"/>
                </a:solidFill>
              </a:rPr>
              <a:t>.</a:t>
            </a:r>
            <a:endParaRPr lang="en-US" sz="788" i="1" dirty="0">
              <a:solidFill>
                <a:schemeClr val="bg1"/>
              </a:solidFill>
            </a:endParaRPr>
          </a:p>
        </p:txBody>
      </p:sp>
      <p:sp>
        <p:nvSpPr>
          <p:cNvPr id="8" name="Rectangle 7"/>
          <p:cNvSpPr/>
          <p:nvPr/>
        </p:nvSpPr>
        <p:spPr>
          <a:xfrm>
            <a:off x="303965" y="6498881"/>
            <a:ext cx="1576072" cy="246221"/>
          </a:xfrm>
          <a:prstGeom prst="rect">
            <a:avLst/>
          </a:prstGeom>
        </p:spPr>
        <p:txBody>
          <a:bodyPr wrap="none">
            <a:spAutoFit/>
          </a:bodyPr>
          <a:lstStyle/>
          <a:p>
            <a:r>
              <a:rPr lang="en-US" sz="1000" dirty="0">
                <a:solidFill>
                  <a:srgbClr val="000000"/>
                </a:solidFill>
                <a:latin typeface="Arial Narrow" panose="020B0606020202030204" pitchFamily="34" charset="0"/>
              </a:rPr>
              <a:t>https://www.bostonglobe.com/</a:t>
            </a:r>
          </a:p>
        </p:txBody>
      </p:sp>
    </p:spTree>
    <p:extLst>
      <p:ext uri="{BB962C8B-B14F-4D97-AF65-F5344CB8AC3E}">
        <p14:creationId xmlns:p14="http://schemas.microsoft.com/office/powerpoint/2010/main" val="248102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315111" y="6583251"/>
            <a:ext cx="453579" cy="271889"/>
          </a:xfrm>
        </p:spPr>
        <p:txBody>
          <a:bodyPr/>
          <a:lstStyle/>
          <a:p>
            <a:pPr algn="r"/>
            <a:fld id="{FEE9C2EC-C493-E246-9EAB-66C95869FB0F}" type="slidenum">
              <a:rPr lang="en-US" b="0" smtClean="0">
                <a:solidFill>
                  <a:srgbClr val="000000"/>
                </a:solidFill>
                <a:cs typeface="Arial" panose="020B0604020202020204" pitchFamily="34" charset="0"/>
              </a:rPr>
              <a:pPr algn="r"/>
              <a:t>29</a:t>
            </a:fld>
            <a:endParaRPr lang="en-US" b="0" dirty="0">
              <a:solidFill>
                <a:srgbClr val="000000"/>
              </a:solidFill>
              <a:cs typeface="Arial" panose="020B0604020202020204" pitchFamily="34" charset="0"/>
            </a:endParaRPr>
          </a:p>
        </p:txBody>
      </p:sp>
      <p:sp>
        <p:nvSpPr>
          <p:cNvPr id="4" name="Footer Placeholder 3"/>
          <p:cNvSpPr>
            <a:spLocks noGrp="1"/>
          </p:cNvSpPr>
          <p:nvPr>
            <p:ph type="ftr" sz="quarter" idx="12"/>
          </p:nvPr>
        </p:nvSpPr>
        <p:spPr>
          <a:xfrm>
            <a:off x="3591691" y="6567753"/>
            <a:ext cx="4997611" cy="271889"/>
          </a:xfrm>
        </p:spPr>
        <p:txBody>
          <a:bodyPr/>
          <a:lstStyle/>
          <a:p>
            <a:r>
              <a:rPr lang="en-US" dirty="0">
                <a:solidFill>
                  <a:srgbClr val="000000"/>
                </a:solidFill>
                <a:latin typeface="Arial Narrow" panose="020B0606020202030204" pitchFamily="34" charset="0"/>
              </a:rPr>
              <a:t>© National Association of State EMS Officials (NASEMSO). All rights reserved.</a:t>
            </a:r>
            <a:endParaRPr lang="en-US" sz="788" i="1" dirty="0">
              <a:solidFill>
                <a:srgbClr val="000000"/>
              </a:solidFill>
              <a:latin typeface="Arial Narrow" panose="020B0606020202030204" pitchFamily="34" charset="0"/>
            </a:endParaRPr>
          </a:p>
        </p:txBody>
      </p:sp>
      <p:sp>
        <p:nvSpPr>
          <p:cNvPr id="9" name="TextBox 8"/>
          <p:cNvSpPr txBox="1"/>
          <p:nvPr/>
        </p:nvSpPr>
        <p:spPr>
          <a:xfrm>
            <a:off x="313900" y="199008"/>
            <a:ext cx="8516202" cy="1588127"/>
          </a:xfrm>
          <a:prstGeom prst="rect">
            <a:avLst/>
          </a:prstGeom>
          <a:gradFill>
            <a:gsLst>
              <a:gs pos="70000">
                <a:srgbClr val="003366"/>
              </a:gs>
              <a:gs pos="0">
                <a:srgbClr val="000000"/>
              </a:gs>
              <a:gs pos="100000">
                <a:srgbClr val="537F6E"/>
              </a:gs>
            </a:gsLst>
            <a:lin ang="5400000" scaled="0"/>
          </a:gradFill>
          <a:scene3d>
            <a:camera prst="orthographicFront"/>
            <a:lightRig rig="threePt" dir="t"/>
          </a:scene3d>
          <a:sp3d>
            <a:bevelT/>
          </a:sp3d>
        </p:spPr>
        <p:txBody>
          <a:bodyPr wrap="square" rtlCol="0" anchor="ctr">
            <a:spAutoFit/>
          </a:bodyPr>
          <a:lstStyle/>
          <a:p>
            <a:pPr algn="ctr">
              <a:lnSpc>
                <a:spcPct val="90000"/>
              </a:lnSpc>
              <a:spcBef>
                <a:spcPts val="600"/>
              </a:spcBef>
              <a:spcAft>
                <a:spcPts val="600"/>
              </a:spcAft>
            </a:pPr>
            <a:r>
              <a:rPr lang="en-US" sz="3600" b="1" dirty="0">
                <a:solidFill>
                  <a:schemeClr val="bg1"/>
                </a:solidFill>
                <a:latin typeface="Arial Narrow" panose="020B0606020202030204" pitchFamily="34" charset="0"/>
              </a:rPr>
              <a:t>PICO #5:</a:t>
            </a:r>
            <a:r>
              <a:rPr lang="en-US" sz="3600" dirty="0">
                <a:solidFill>
                  <a:schemeClr val="bg1"/>
                </a:solidFill>
                <a:latin typeface="Arial Narrow" panose="020B0606020202030204" pitchFamily="34" charset="0"/>
              </a:rPr>
              <a:t>  Should </a:t>
            </a:r>
            <a:r>
              <a:rPr lang="en-US" sz="3600" b="1" dirty="0">
                <a:solidFill>
                  <a:srgbClr val="FFC301"/>
                </a:solidFill>
                <a:latin typeface="Arial Narrow" panose="020B0606020202030204" pitchFamily="34" charset="0"/>
              </a:rPr>
              <a:t>IV</a:t>
            </a:r>
            <a:r>
              <a:rPr lang="en-US" sz="3600" dirty="0">
                <a:solidFill>
                  <a:schemeClr val="bg1"/>
                </a:solidFill>
                <a:latin typeface="Arial Narrow" panose="020B0606020202030204" pitchFamily="34" charset="0"/>
              </a:rPr>
              <a:t> </a:t>
            </a:r>
            <a:r>
              <a:rPr lang="en-US" sz="3600" b="1" dirty="0">
                <a:solidFill>
                  <a:srgbClr val="FFC000"/>
                </a:solidFill>
                <a:effectLst>
                  <a:outerShdw blurRad="38100" dist="38100" dir="2700000" algn="tl">
                    <a:srgbClr val="000000">
                      <a:alpha val="43137"/>
                    </a:srgbClr>
                  </a:outerShdw>
                </a:effectLst>
                <a:latin typeface="Arial Narrow" panose="020B0606020202030204" pitchFamily="34" charset="0"/>
              </a:rPr>
              <a:t>KETAMINE</a:t>
            </a:r>
            <a:r>
              <a:rPr lang="en-US" sz="3600" b="1" dirty="0">
                <a:solidFill>
                  <a:srgbClr val="FFC000"/>
                </a:solidFill>
                <a:latin typeface="Arial Narrow" panose="020B0606020202030204" pitchFamily="34" charset="0"/>
              </a:rPr>
              <a:t> </a:t>
            </a:r>
            <a:r>
              <a:rPr lang="en-US" sz="3600" dirty="0">
                <a:solidFill>
                  <a:schemeClr val="bg1"/>
                </a:solidFill>
                <a:latin typeface="Arial Narrow" panose="020B0606020202030204" pitchFamily="34" charset="0"/>
              </a:rPr>
              <a:t>vs. </a:t>
            </a:r>
            <a:r>
              <a:rPr lang="en-US" sz="3600" b="1" dirty="0">
                <a:solidFill>
                  <a:srgbClr val="FFC301"/>
                </a:solidFill>
                <a:latin typeface="Arial Narrow" panose="020B0606020202030204" pitchFamily="34" charset="0"/>
              </a:rPr>
              <a:t>IV</a:t>
            </a:r>
            <a:r>
              <a:rPr lang="en-US" sz="3600" dirty="0">
                <a:solidFill>
                  <a:schemeClr val="bg1"/>
                </a:solidFill>
                <a:latin typeface="Arial Narrow" panose="020B0606020202030204" pitchFamily="34" charset="0"/>
              </a:rPr>
              <a:t> </a:t>
            </a:r>
            <a:r>
              <a:rPr lang="en-US" sz="3600" b="1" dirty="0">
                <a:solidFill>
                  <a:srgbClr val="FFC000"/>
                </a:solidFill>
                <a:effectLst>
                  <a:outerShdw blurRad="38100" dist="38100" dir="2700000" algn="tl">
                    <a:srgbClr val="000000">
                      <a:alpha val="43137"/>
                    </a:srgbClr>
                  </a:outerShdw>
                </a:effectLst>
                <a:latin typeface="Arial Narrow" panose="020B0606020202030204" pitchFamily="34" charset="0"/>
              </a:rPr>
              <a:t>NSAIDs</a:t>
            </a:r>
            <a:r>
              <a:rPr lang="en-US" sz="3600" dirty="0">
                <a:solidFill>
                  <a:schemeClr val="bg1"/>
                </a:solidFill>
                <a:effectLst>
                  <a:outerShdw blurRad="38100" dist="38100" dir="2700000" algn="tl">
                    <a:srgbClr val="000000">
                      <a:alpha val="43137"/>
                    </a:srgbClr>
                  </a:outerShdw>
                </a:effectLst>
                <a:latin typeface="Arial Narrow" panose="020B0606020202030204" pitchFamily="34" charset="0"/>
              </a:rPr>
              <a:t>             </a:t>
            </a:r>
            <a:r>
              <a:rPr lang="en-US" sz="3600" dirty="0">
                <a:solidFill>
                  <a:schemeClr val="bg1"/>
                </a:solidFill>
                <a:latin typeface="Arial Narrow" panose="020B0606020202030204" pitchFamily="34" charset="0"/>
              </a:rPr>
              <a:t> be used to treat moderate to severe pain in              the prehospital setting?</a:t>
            </a:r>
          </a:p>
        </p:txBody>
      </p:sp>
      <p:pic>
        <p:nvPicPr>
          <p:cNvPr id="22533" name="Picture 5"/>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4122051" y="3831755"/>
            <a:ext cx="827314" cy="754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157" y="2105146"/>
            <a:ext cx="3005328" cy="4133088"/>
          </a:xfrm>
          <a:prstGeom prst="rect">
            <a:avLst/>
          </a:prstGeom>
          <a:effectLst/>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0899" y1="8376" x2="59551" y2="11168"/>
                        <a14:foregroundMark x1="26966" y1="14975" x2="70787" y2="18274"/>
                        <a14:foregroundMark x1="24719" y1="7868" x2="64607" y2="7868"/>
                        <a14:foregroundMark x1="34270" y1="5584" x2="70787" y2="4061"/>
                        <a14:foregroundMark x1="35393" y1="95178" x2="61236" y2="95178"/>
                        <a14:foregroundMark x1="19663" y1="95178" x2="19663" y2="95178"/>
                        <a14:foregroundMark x1="14045" y1="93655" x2="14045" y2="93655"/>
                      </a14:backgroundRemoval>
                    </a14:imgEffect>
                  </a14:imgLayer>
                </a14:imgProps>
              </a:ext>
              <a:ext uri="{28A0092B-C50C-407E-A947-70E740481C1C}">
                <a14:useLocalDpi xmlns:a14="http://schemas.microsoft.com/office/drawing/2010/main" val="0"/>
              </a:ext>
            </a:extLst>
          </a:blip>
          <a:stretch>
            <a:fillRect/>
          </a:stretch>
        </p:blipFill>
        <p:spPr>
          <a:xfrm>
            <a:off x="1682472" y="2660909"/>
            <a:ext cx="1401690" cy="3102617"/>
          </a:xfrm>
          <a:prstGeom prst="rect">
            <a:avLst/>
          </a:prstGeom>
          <a:effec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7138" y="2074253"/>
            <a:ext cx="3127375" cy="414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623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par>
                          <p:cTn id="15" fill="hold">
                            <p:stCondLst>
                              <p:cond delay="1000"/>
                            </p:stCondLst>
                            <p:childTnLst>
                              <p:par>
                                <p:cTn id="16" presetID="55" presetClass="entr" presetSubtype="0" fill="hold" nodeType="afterEffect">
                                  <p:stCondLst>
                                    <p:cond delay="0"/>
                                  </p:stCondLst>
                                  <p:childTnLst>
                                    <p:set>
                                      <p:cBhvr>
                                        <p:cTn id="17" dur="1" fill="hold">
                                          <p:stCondLst>
                                            <p:cond delay="0"/>
                                          </p:stCondLst>
                                        </p:cTn>
                                        <p:tgtEl>
                                          <p:spTgt spid="3074"/>
                                        </p:tgtEl>
                                        <p:attrNameLst>
                                          <p:attrName>style.visibility</p:attrName>
                                        </p:attrNameLst>
                                      </p:cBhvr>
                                      <p:to>
                                        <p:strVal val="visible"/>
                                      </p:to>
                                    </p:set>
                                    <p:anim calcmode="lin" valueType="num">
                                      <p:cBhvr>
                                        <p:cTn id="18" dur="1000" fill="hold"/>
                                        <p:tgtEl>
                                          <p:spTgt spid="3074"/>
                                        </p:tgtEl>
                                        <p:attrNameLst>
                                          <p:attrName>ppt_w</p:attrName>
                                        </p:attrNameLst>
                                      </p:cBhvr>
                                      <p:tavLst>
                                        <p:tav tm="0">
                                          <p:val>
                                            <p:strVal val="#ppt_w*0.70"/>
                                          </p:val>
                                        </p:tav>
                                        <p:tav tm="100000">
                                          <p:val>
                                            <p:strVal val="#ppt_w"/>
                                          </p:val>
                                        </p:tav>
                                      </p:tavLst>
                                    </p:anim>
                                    <p:anim calcmode="lin" valueType="num">
                                      <p:cBhvr>
                                        <p:cTn id="19" dur="1000" fill="hold"/>
                                        <p:tgtEl>
                                          <p:spTgt spid="3074"/>
                                        </p:tgtEl>
                                        <p:attrNameLst>
                                          <p:attrName>ppt_h</p:attrName>
                                        </p:attrNameLst>
                                      </p:cBhvr>
                                      <p:tavLst>
                                        <p:tav tm="0">
                                          <p:val>
                                            <p:strVal val="#ppt_h"/>
                                          </p:val>
                                        </p:tav>
                                        <p:tav tm="100000">
                                          <p:val>
                                            <p:strVal val="#ppt_h"/>
                                          </p:val>
                                        </p:tav>
                                      </p:tavLst>
                                    </p:anim>
                                    <p:animEffect transition="in" filter="fade">
                                      <p:cBhvr>
                                        <p:cTn id="20"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6"/>
            <a:ext cx="9144000" cy="1682496"/>
          </a:xfrm>
          <a:prstGeom prst="rect">
            <a:avLst/>
          </a:prstGeom>
        </p:spPr>
      </p:pic>
      <p:sp>
        <p:nvSpPr>
          <p:cNvPr id="8" name="Parallelogram 7"/>
          <p:cNvSpPr/>
          <p:nvPr/>
        </p:nvSpPr>
        <p:spPr>
          <a:xfrm>
            <a:off x="-14280" y="-14288"/>
            <a:ext cx="5791200" cy="1685926"/>
          </a:xfrm>
          <a:prstGeom prst="parallelogram">
            <a:avLst>
              <a:gd name="adj" fmla="val 42723"/>
            </a:avLst>
          </a:prstGeom>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lIns="91431" tIns="45716" rIns="91431" bIns="45716" rtlCol="0" anchor="ctr"/>
          <a:lstStyle/>
          <a:p>
            <a:pPr algn="ctr" defTabSz="914309"/>
            <a:endParaRPr lang="en-US" sz="1900">
              <a:solidFill>
                <a:srgbClr val="FFFFFF"/>
              </a:solidFill>
            </a:endParaRPr>
          </a:p>
        </p:txBody>
      </p:sp>
      <p:sp>
        <p:nvSpPr>
          <p:cNvPr id="4" name="Title 3"/>
          <p:cNvSpPr>
            <a:spLocks noGrp="1"/>
          </p:cNvSpPr>
          <p:nvPr>
            <p:ph type="title"/>
          </p:nvPr>
        </p:nvSpPr>
        <p:spPr>
          <a:xfrm>
            <a:off x="636507" y="162232"/>
            <a:ext cx="5130104" cy="1268362"/>
          </a:xfrm>
        </p:spPr>
        <p:txBody>
          <a:bodyPr>
            <a:noAutofit/>
          </a:bodyPr>
          <a:lstStyle/>
          <a:p>
            <a:r>
              <a:rPr lang="en-US" sz="4000" dirty="0">
                <a:solidFill>
                  <a:schemeClr val="bg1"/>
                </a:solidFill>
                <a:effectLst>
                  <a:outerShdw blurRad="38100" dist="38100" dir="2700000" algn="tl">
                    <a:srgbClr val="000000">
                      <a:alpha val="43137"/>
                    </a:srgbClr>
                  </a:outerShdw>
                </a:effectLst>
              </a:rPr>
              <a:t>	</a:t>
            </a:r>
            <a:r>
              <a:rPr lang="en-US" sz="4400" dirty="0">
                <a:solidFill>
                  <a:schemeClr val="bg1"/>
                </a:solidFill>
                <a:effectLst>
                  <a:outerShdw blurRad="38100" dist="38100" dir="2700000" algn="tl">
                    <a:srgbClr val="000000">
                      <a:alpha val="43137"/>
                    </a:srgbClr>
                  </a:outerShdw>
                </a:effectLst>
              </a:rPr>
              <a:t>Collaborating Organizations</a:t>
            </a:r>
          </a:p>
        </p:txBody>
      </p:sp>
      <p:sp>
        <p:nvSpPr>
          <p:cNvPr id="2" name="Slide Number Placeholder 1"/>
          <p:cNvSpPr>
            <a:spLocks noGrp="1"/>
          </p:cNvSpPr>
          <p:nvPr>
            <p:ph type="sldNum" sz="quarter" idx="11"/>
          </p:nvPr>
        </p:nvSpPr>
        <p:spPr/>
        <p:txBody>
          <a:bodyPr/>
          <a:lstStyle/>
          <a:p>
            <a:fld id="{F6752E23-B15A-AE4C-8D57-559A8F5D80CC}" type="slidenum">
              <a:rPr lang="en-US" b="0" smtClean="0">
                <a:solidFill>
                  <a:srgbClr val="000000"/>
                </a:solidFill>
                <a:latin typeface="Arial" panose="020B0604020202020204" pitchFamily="34" charset="0"/>
                <a:cs typeface="Arial" panose="020B0604020202020204" pitchFamily="34" charset="0"/>
              </a:rPr>
              <a:pPr/>
              <a:t>3</a:t>
            </a:fld>
            <a:endParaRPr lang="en-US" b="0" dirty="0">
              <a:solidFill>
                <a:srgbClr val="000000"/>
              </a:solidFill>
              <a:latin typeface="Arial" panose="020B0604020202020204" pitchFamily="34" charset="0"/>
              <a:cs typeface="Arial" panose="020B0604020202020204" pitchFamily="34" charset="0"/>
            </a:endParaRPr>
          </a:p>
        </p:txBody>
      </p:sp>
      <p:sp>
        <p:nvSpPr>
          <p:cNvPr id="6" name="Rectangle 5"/>
          <p:cNvSpPr/>
          <p:nvPr/>
        </p:nvSpPr>
        <p:spPr>
          <a:xfrm>
            <a:off x="381000" y="2040672"/>
            <a:ext cx="4572000" cy="3933384"/>
          </a:xfrm>
          <a:prstGeom prst="rect">
            <a:avLst/>
          </a:prstGeom>
        </p:spPr>
        <p:txBody>
          <a:bodyPr>
            <a:spAutoFit/>
          </a:bodyPr>
          <a:lstStyle/>
          <a:p>
            <a:pPr>
              <a:lnSpc>
                <a:spcPct val="95000"/>
              </a:lnSpc>
            </a:pPr>
            <a:r>
              <a:rPr lang="en-US" sz="2800" dirty="0">
                <a:solidFill>
                  <a:srgbClr val="002164"/>
                </a:solidFill>
              </a:rPr>
              <a:t>PRINCIPAL INVESTIGATOR:</a:t>
            </a:r>
          </a:p>
          <a:p>
            <a:pPr>
              <a:lnSpc>
                <a:spcPct val="95000"/>
              </a:lnSpc>
              <a:spcBef>
                <a:spcPts val="600"/>
              </a:spcBef>
              <a:spcAft>
                <a:spcPts val="1200"/>
              </a:spcAft>
            </a:pPr>
            <a:r>
              <a:rPr lang="en-US" sz="2400" dirty="0"/>
              <a:t>National Association of State EMS Officials (NASEMSO)</a:t>
            </a:r>
          </a:p>
          <a:p>
            <a:pPr>
              <a:lnSpc>
                <a:spcPct val="95000"/>
              </a:lnSpc>
            </a:pPr>
            <a:r>
              <a:rPr lang="en-US" sz="2800" dirty="0">
                <a:solidFill>
                  <a:srgbClr val="002060"/>
                </a:solidFill>
              </a:rPr>
              <a:t>CO-INVESTIGATORS: </a:t>
            </a:r>
            <a:r>
              <a:rPr lang="en-US" sz="2400" dirty="0"/>
              <a:t>American College of  Emergency Physicians (ACEP</a:t>
            </a:r>
            <a:r>
              <a:rPr lang="en-US" sz="2400" baseline="30000" dirty="0"/>
              <a:t>®</a:t>
            </a:r>
            <a:r>
              <a:rPr lang="en-US" sz="2400" dirty="0"/>
              <a:t>)</a:t>
            </a:r>
          </a:p>
          <a:p>
            <a:pPr>
              <a:lnSpc>
                <a:spcPct val="95000"/>
              </a:lnSpc>
            </a:pPr>
            <a:r>
              <a:rPr lang="en-US" sz="2400" dirty="0"/>
              <a:t>National Association of EMS Physicians (NAEMSP</a:t>
            </a:r>
            <a:r>
              <a:rPr lang="en-US" sz="2400" baseline="30000" dirty="0"/>
              <a:t>®</a:t>
            </a:r>
            <a:r>
              <a:rPr lang="en-US" sz="2400" dirty="0"/>
              <a:t>)</a:t>
            </a:r>
          </a:p>
          <a:p>
            <a:pPr>
              <a:spcAft>
                <a:spcPts val="300"/>
              </a:spcAft>
            </a:pPr>
            <a:r>
              <a:rPr lang="en-US" dirty="0"/>
              <a:t>For more information: </a:t>
            </a:r>
            <a:endParaRPr lang="en-US" sz="1400" dirty="0">
              <a:solidFill>
                <a:srgbClr val="0070C0"/>
              </a:solidFill>
            </a:endParaRPr>
          </a:p>
        </p:txBody>
      </p:sp>
      <p:sp>
        <p:nvSpPr>
          <p:cNvPr id="9" name="TextBox 8"/>
          <p:cNvSpPr txBox="1"/>
          <p:nvPr/>
        </p:nvSpPr>
        <p:spPr>
          <a:xfrm>
            <a:off x="428622" y="5839619"/>
            <a:ext cx="3186113" cy="584775"/>
          </a:xfrm>
          <a:prstGeom prst="rect">
            <a:avLst/>
          </a:prstGeom>
          <a:noFill/>
        </p:spPr>
        <p:txBody>
          <a:bodyPr wrap="square" rtlCol="0">
            <a:spAutoFit/>
          </a:bodyPr>
          <a:lstStyle/>
          <a:p>
            <a:r>
              <a:rPr lang="en-US" sz="1600" dirty="0">
                <a:solidFill>
                  <a:srgbClr val="244450"/>
                </a:solidFill>
                <a:latin typeface="Arial Narrow" panose="020B0606020202030204" pitchFamily="34" charset="0"/>
                <a:hlinkClick r:id="rId4"/>
              </a:rPr>
              <a:t>https://nasemso.org/projects/prehospital-pain-management-ebg</a:t>
            </a:r>
            <a:r>
              <a:rPr lang="en-US" sz="1600" dirty="0">
                <a:solidFill>
                  <a:srgbClr val="244450"/>
                </a:solidFill>
                <a:latin typeface="Arial Narrow" panose="020B0606020202030204" pitchFamily="34" charset="0"/>
              </a:rPr>
              <a:t> </a:t>
            </a:r>
          </a:p>
        </p:txBody>
      </p:sp>
      <p:sp>
        <p:nvSpPr>
          <p:cNvPr id="12" name="Rectangle 11"/>
          <p:cNvSpPr/>
          <p:nvPr/>
        </p:nvSpPr>
        <p:spPr>
          <a:xfrm>
            <a:off x="4793220" y="6494553"/>
            <a:ext cx="3813865" cy="246221"/>
          </a:xfrm>
          <a:prstGeom prst="rect">
            <a:avLst/>
          </a:prstGeom>
        </p:spPr>
        <p:txBody>
          <a:bodyPr wrap="none">
            <a:spAutoFit/>
          </a:bodyPr>
          <a:lstStyle/>
          <a:p>
            <a:pPr algn="r" defTabSz="914400"/>
            <a:r>
              <a:rPr lang="en-US" sz="1000" kern="0" dirty="0">
                <a:solidFill>
                  <a:srgbClr val="2E2B21"/>
                </a:solidFill>
                <a:latin typeface="Arial Narrow" panose="020B0606020202030204" pitchFamily="34" charset="0"/>
                <a:cs typeface="Arial" panose="020B0604020202020204" pitchFamily="34" charset="0"/>
              </a:rPr>
              <a:t>© National Association of State EMS Officials (NASEMSO). All rights reserved</a:t>
            </a:r>
            <a:endParaRPr lang="en-US" sz="1400" kern="0" dirty="0">
              <a:solidFill>
                <a:srgbClr val="2E2B21"/>
              </a:solidFill>
              <a:latin typeface="Arial Narrow" panose="020B0606020202030204" pitchFamily="34" charset="0"/>
              <a:cs typeface="Arial" panose="020B0604020202020204"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6556" y="2040678"/>
            <a:ext cx="1998094" cy="236038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3463" y="2535755"/>
            <a:ext cx="1920240" cy="2313432"/>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89072" y="4998032"/>
            <a:ext cx="3949262" cy="1198179"/>
          </a:xfrm>
          <a:prstGeom prst="rect">
            <a:avLst/>
          </a:prstGeom>
        </p:spPr>
      </p:pic>
    </p:spTree>
    <p:extLst>
      <p:ext uri="{BB962C8B-B14F-4D97-AF65-F5344CB8AC3E}">
        <p14:creationId xmlns:p14="http://schemas.microsoft.com/office/powerpoint/2010/main" val="355412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rctx="PPT">
                                        <p:cTn id="6" dur="indefinite"/>
                                        <p:tgtEl>
                                          <p:spTgt spid="8"/>
                                        </p:tgtEl>
                                        <p:attrNameLst>
                                          <p:attrName>style.opacity</p:attrName>
                                        </p:attrNameLst>
                                      </p:cBhvr>
                                      <p:to>
                                        <p:strVal val="0.5"/>
                                      </p:to>
                                    </p:set>
                                    <p:animEffect filter="image" prLst="opacity: 0.5">
                                      <p:cBhvr rctx="IE">
                                        <p:cTn id="7"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338761" y="3634546"/>
            <a:ext cx="8348042" cy="1963614"/>
          </a:xfrm>
          <a:prstGeom prst="rect">
            <a:avLst/>
          </a:prstGeom>
          <a:gradFill>
            <a:gsLst>
              <a:gs pos="0">
                <a:srgbClr val="000F2E"/>
              </a:gs>
              <a:gs pos="98000">
                <a:srgbClr val="003300"/>
              </a:gs>
            </a:gsLst>
            <a:lin ang="5400000" scaled="0"/>
          </a:gradFill>
        </p:spPr>
        <p:txBody>
          <a:bodyPr wrap="square" rtlCol="0">
            <a:spAutoFit/>
          </a:bodyPr>
          <a:lstStyle/>
          <a:p>
            <a:pPr algn="ctr">
              <a:lnSpc>
                <a:spcPct val="95000"/>
              </a:lnSpc>
              <a:spcAft>
                <a:spcPts val="600"/>
              </a:spcAft>
            </a:pPr>
            <a:r>
              <a:rPr lang="en-US" sz="3200" dirty="0">
                <a:solidFill>
                  <a:schemeClr val="bg1"/>
                </a:solidFill>
                <a:latin typeface="Arial Narrow" panose="020B0606020202030204" pitchFamily="34" charset="0"/>
              </a:rPr>
              <a:t>Single study found significant pain                                   relief at 30 min after ketorolac compared to ketamine, but no significant differences at 15 or 60 min, time to analgesic effect, pain relief, or pain memory</a:t>
            </a:r>
          </a:p>
        </p:txBody>
      </p:sp>
      <p:sp>
        <p:nvSpPr>
          <p:cNvPr id="2" name="Title 1"/>
          <p:cNvSpPr>
            <a:spLocks noGrp="1"/>
          </p:cNvSpPr>
          <p:nvPr>
            <p:ph type="title"/>
          </p:nvPr>
        </p:nvSpPr>
        <p:spPr>
          <a:xfrm>
            <a:off x="267806" y="301774"/>
            <a:ext cx="8600459" cy="947785"/>
          </a:xfrm>
          <a:solidFill>
            <a:schemeClr val="bg1"/>
          </a:solidFill>
        </p:spPr>
        <p:txBody>
          <a:bodyPr>
            <a:normAutofit fontScale="90000"/>
          </a:bodyPr>
          <a:lstStyle/>
          <a:p>
            <a:pPr algn="ctr"/>
            <a:r>
              <a:rPr lang="en-US" sz="4000" b="0" dirty="0">
                <a:solidFill>
                  <a:srgbClr val="002164"/>
                </a:solidFill>
              </a:rPr>
              <a:t>PICO #5 - </a:t>
            </a:r>
            <a:r>
              <a:rPr lang="en-US" sz="4000" dirty="0">
                <a:solidFill>
                  <a:srgbClr val="002164"/>
                </a:solidFill>
                <a:latin typeface="Arial Narrow" panose="020B0606020202030204" pitchFamily="34" charset="0"/>
              </a:rPr>
              <a:t>Conditional Recommendation           </a:t>
            </a:r>
            <a:r>
              <a:rPr lang="en-US" sz="3100" b="0" dirty="0">
                <a:solidFill>
                  <a:schemeClr val="tx1"/>
                </a:solidFill>
                <a:latin typeface="Arial Narrow" panose="020B0606020202030204" pitchFamily="34" charset="0"/>
              </a:rPr>
              <a:t>(Very low certainty of evidence)</a:t>
            </a:r>
          </a:p>
        </p:txBody>
      </p:sp>
      <p:sp>
        <p:nvSpPr>
          <p:cNvPr id="6" name="Left-Right Arrow 5"/>
          <p:cNvSpPr/>
          <p:nvPr/>
        </p:nvSpPr>
        <p:spPr>
          <a:xfrm>
            <a:off x="214070" y="935217"/>
            <a:ext cx="8574375" cy="2865018"/>
          </a:xfrm>
          <a:prstGeom prst="leftRightArrow">
            <a:avLst>
              <a:gd name="adj1" fmla="val 63696"/>
              <a:gd name="adj2" fmla="val 49025"/>
            </a:avLst>
          </a:prstGeom>
          <a:gradFill flip="none" rotWithShape="1">
            <a:gsLst>
              <a:gs pos="0">
                <a:srgbClr val="FFC000"/>
              </a:gs>
              <a:gs pos="44600">
                <a:schemeClr val="bg1">
                  <a:lumMod val="95000"/>
                </a:schemeClr>
              </a:gs>
              <a:gs pos="100000">
                <a:srgbClr val="FFFF00"/>
              </a:gs>
            </a:gsLst>
            <a:lin ang="162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328742" y="1580429"/>
            <a:ext cx="6254809" cy="1619973"/>
          </a:xfrm>
          <a:noFill/>
        </p:spPr>
        <p:txBody>
          <a:bodyPr>
            <a:noAutofit/>
          </a:bodyPr>
          <a:lstStyle/>
          <a:p>
            <a:pPr marL="0" indent="0" algn="ctr">
              <a:lnSpc>
                <a:spcPct val="100000"/>
              </a:lnSpc>
              <a:spcBef>
                <a:spcPts val="0"/>
              </a:spcBef>
              <a:spcAft>
                <a:spcPts val="0"/>
              </a:spcAft>
              <a:buNone/>
            </a:pPr>
            <a:r>
              <a:rPr lang="en-US" sz="3200" b="0" i="1" dirty="0">
                <a:solidFill>
                  <a:srgbClr val="000000"/>
                </a:solidFill>
                <a:latin typeface="Arial Narrow" panose="020B0606020202030204" pitchFamily="34" charset="0"/>
              </a:rPr>
              <a:t>We suggest </a:t>
            </a:r>
            <a:r>
              <a:rPr lang="en-US" sz="3200" i="1" dirty="0">
                <a:solidFill>
                  <a:srgbClr val="003366"/>
                </a:solidFill>
                <a:latin typeface="Arial Narrow" panose="020B0606020202030204" pitchFamily="34" charset="0"/>
              </a:rPr>
              <a:t>either</a:t>
            </a:r>
            <a:r>
              <a:rPr lang="en-US" sz="3400" i="1" dirty="0">
                <a:solidFill>
                  <a:srgbClr val="003366"/>
                </a:solidFill>
                <a:latin typeface="Arial Narrow" panose="020B0606020202030204" pitchFamily="34" charset="0"/>
              </a:rPr>
              <a:t> </a:t>
            </a:r>
            <a:r>
              <a:rPr lang="en-US" sz="3300" i="1" dirty="0">
                <a:solidFill>
                  <a:srgbClr val="003366"/>
                </a:solidFill>
                <a:latin typeface="Arial Narrow" panose="020B0606020202030204" pitchFamily="34" charset="0"/>
              </a:rPr>
              <a:t>IV ketamine </a:t>
            </a:r>
            <a:r>
              <a:rPr lang="en-US" sz="3200" b="0" i="1" dirty="0">
                <a:solidFill>
                  <a:srgbClr val="003366"/>
                </a:solidFill>
                <a:latin typeface="Arial Narrow" panose="020B0606020202030204" pitchFamily="34" charset="0"/>
              </a:rPr>
              <a:t>or                          </a:t>
            </a:r>
            <a:r>
              <a:rPr lang="en-US" sz="3200" i="1" dirty="0">
                <a:solidFill>
                  <a:srgbClr val="003366"/>
                </a:solidFill>
                <a:latin typeface="Arial Narrow" panose="020B0606020202030204" pitchFamily="34" charset="0"/>
              </a:rPr>
              <a:t>IV NSAIDs </a:t>
            </a:r>
            <a:r>
              <a:rPr lang="en-US" sz="3200" b="0" i="1" dirty="0">
                <a:solidFill>
                  <a:srgbClr val="000000"/>
                </a:solidFill>
                <a:latin typeface="Arial Narrow" panose="020B0606020202030204" pitchFamily="34" charset="0"/>
              </a:rPr>
              <a:t>for the initial mgt of moderate to severe pain in the prehospital setting</a:t>
            </a:r>
          </a:p>
        </p:txBody>
      </p:sp>
      <p:sp>
        <p:nvSpPr>
          <p:cNvPr id="8" name="Slide Number Placeholder 7"/>
          <p:cNvSpPr>
            <a:spLocks noGrp="1"/>
          </p:cNvSpPr>
          <p:nvPr>
            <p:ph type="sldNum" sz="quarter" idx="11"/>
          </p:nvPr>
        </p:nvSpPr>
        <p:spPr/>
        <p:txBody>
          <a:bodyPr/>
          <a:lstStyle/>
          <a:p>
            <a:pPr algn="r"/>
            <a:fld id="{FEE9C2EC-C493-E246-9EAB-66C95869FB0F}" type="slidenum">
              <a:rPr lang="en-US" b="0" smtClean="0">
                <a:solidFill>
                  <a:srgbClr val="000000"/>
                </a:solidFill>
                <a:latin typeface="Arial" panose="020B0604020202020204" pitchFamily="34" charset="0"/>
                <a:cs typeface="Arial" panose="020B0604020202020204" pitchFamily="34" charset="0"/>
              </a:rPr>
              <a:pPr algn="r"/>
              <a:t>30</a:t>
            </a:fld>
            <a:endParaRPr lang="en-US" b="0" dirty="0">
              <a:solidFill>
                <a:srgbClr val="000000"/>
              </a:solidFill>
              <a:latin typeface="Arial" panose="020B0604020202020204" pitchFamily="34" charset="0"/>
              <a:cs typeface="Arial" panose="020B0604020202020204" pitchFamily="34" charset="0"/>
            </a:endParaRPr>
          </a:p>
        </p:txBody>
      </p:sp>
      <p:pic>
        <p:nvPicPr>
          <p:cNvPr id="7" name="Picture 4" descr="C:\Users\CMattera\Documents\Cons Powerpoint\Drugs\ketamine - from PHARM.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0" b="98807" l="2646" r="98942"/>
                    </a14:imgEffect>
                  </a14:imgLayer>
                </a14:imgProps>
              </a:ext>
              <a:ext uri="{28A0092B-C50C-407E-A947-70E740481C1C}">
                <a14:useLocalDpi xmlns:a14="http://schemas.microsoft.com/office/drawing/2010/main" val="0"/>
              </a:ext>
            </a:extLst>
          </a:blip>
          <a:srcRect/>
          <a:stretch/>
        </p:blipFill>
        <p:spPr bwMode="auto">
          <a:xfrm>
            <a:off x="338762" y="1072400"/>
            <a:ext cx="1084345" cy="240604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38759" y="5722869"/>
            <a:ext cx="8348043" cy="584775"/>
          </a:xfrm>
          <a:prstGeom prst="rect">
            <a:avLst/>
          </a:prstGeom>
          <a:solidFill>
            <a:srgbClr val="003300"/>
          </a:solidFill>
        </p:spPr>
        <p:txBody>
          <a:bodyPr wrap="square">
            <a:spAutoFit/>
          </a:bodyPr>
          <a:lstStyle/>
          <a:p>
            <a:pPr algn="ctr"/>
            <a:r>
              <a:rPr lang="en-US" sz="3200" dirty="0">
                <a:solidFill>
                  <a:schemeClr val="bg1"/>
                </a:solidFill>
                <a:latin typeface="Arial Narrow" panose="020B0606020202030204" pitchFamily="34" charset="0"/>
                <a:cs typeface="Arial" panose="020B0604020202020204" pitchFamily="34" charset="0"/>
              </a:rPr>
              <a:t>SE higher with ketamine – not clinically significant</a:t>
            </a:r>
          </a:p>
        </p:txBody>
      </p:sp>
      <p:pic>
        <p:nvPicPr>
          <p:cNvPr id="10" name="Picture 9"/>
          <p:cNvPicPr>
            <a:picLocks noChangeAspect="1"/>
          </p:cNvPicPr>
          <p:nvPr/>
        </p:nvPicPr>
        <p:blipFill rotWithShape="1">
          <a:blip r:embed="rId5">
            <a:extLst>
              <a:ext uri="{BEBA8EAE-BF5A-486C-A8C5-ECC9F3942E4B}">
                <a14:imgProps xmlns:a14="http://schemas.microsoft.com/office/drawing/2010/main">
                  <a14:imgLayer r:embed="rId6">
                    <a14:imgEffect>
                      <a14:backgroundRemoval t="7658" b="89985" l="11111" r="89864"/>
                    </a14:imgEffect>
                  </a14:imgLayer>
                </a14:imgProps>
              </a:ext>
              <a:ext uri="{28A0092B-C50C-407E-A947-70E740481C1C}">
                <a14:useLocalDpi xmlns:a14="http://schemas.microsoft.com/office/drawing/2010/main" val="0"/>
              </a:ext>
            </a:extLst>
          </a:blip>
          <a:srcRect l="24371" t="6620" r="27347" b="8254"/>
          <a:stretch/>
        </p:blipFill>
        <p:spPr>
          <a:xfrm>
            <a:off x="7540683" y="1024073"/>
            <a:ext cx="1065718" cy="2486937"/>
          </a:xfrm>
          <a:prstGeom prst="rect">
            <a:avLst/>
          </a:prstGeom>
        </p:spPr>
      </p:pic>
      <p:sp>
        <p:nvSpPr>
          <p:cNvPr id="12" name="Footer Placeholder 3"/>
          <p:cNvSpPr txBox="1">
            <a:spLocks/>
          </p:cNvSpPr>
          <p:nvPr/>
        </p:nvSpPr>
        <p:spPr>
          <a:xfrm>
            <a:off x="3444691" y="6536757"/>
            <a:ext cx="4997611"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000000"/>
                </a:solidFill>
                <a:latin typeface="Arial Narrow" panose="020B0606020202030204" pitchFamily="34" charset="0"/>
              </a:rPr>
              <a:t>© National Association of State EMS Officials (NASEMSO). All rights reserved.</a:t>
            </a:r>
            <a:endParaRPr lang="en-US" sz="788" i="1" dirty="0">
              <a:solidFill>
                <a:srgbClr val="000000"/>
              </a:solidFill>
              <a:latin typeface="Arial Narrow" panose="020B0606020202030204" pitchFamily="34" charset="0"/>
            </a:endParaRPr>
          </a:p>
        </p:txBody>
      </p:sp>
    </p:spTree>
    <p:extLst>
      <p:ext uri="{BB962C8B-B14F-4D97-AF65-F5344CB8AC3E}">
        <p14:creationId xmlns:p14="http://schemas.microsoft.com/office/powerpoint/2010/main" val="379421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par>
                                <p:cTn id="11" presetID="22" presetClass="entr" presetSubtype="2"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right)">
                                      <p:cBhvr>
                                        <p:cTn id="13" dur="500"/>
                                        <p:tgtEl>
                                          <p:spTgt spid="7"/>
                                        </p:tgtEl>
                                      </p:cBhvr>
                                    </p:animEffect>
                                  </p:childTnLst>
                                </p:cTn>
                              </p:par>
                              <p:par>
                                <p:cTn id="14" presetID="22" presetClass="entr" presetSubtype="8"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7"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5304523" y="2098754"/>
            <a:ext cx="2859314" cy="4090988"/>
          </a:xfrm>
          <a:prstGeom prst="ellipse">
            <a:avLst/>
          </a:prstGeom>
          <a:gradFill>
            <a:gsLst>
              <a:gs pos="3000">
                <a:srgbClr val="97BADD"/>
              </a:gs>
              <a:gs pos="17000">
                <a:srgbClr val="CCCCFF"/>
              </a:gs>
              <a:gs pos="99000">
                <a:schemeClr val="bg1"/>
              </a:gs>
            </a:gsLst>
            <a:lin ang="5400000" scaled="0"/>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1"/>
          </p:nvPr>
        </p:nvSpPr>
        <p:spPr/>
        <p:txBody>
          <a:bodyPr/>
          <a:lstStyle/>
          <a:p>
            <a:pPr algn="r"/>
            <a:fld id="{FEE9C2EC-C493-E246-9EAB-66C95869FB0F}" type="slidenum">
              <a:rPr lang="en-US" b="0" smtClean="0">
                <a:solidFill>
                  <a:srgbClr val="000000"/>
                </a:solidFill>
                <a:cs typeface="Arial" panose="020B0604020202020204" pitchFamily="34" charset="0"/>
              </a:rPr>
              <a:pPr algn="r"/>
              <a:t>31</a:t>
            </a:fld>
            <a:endParaRPr lang="en-US" b="0" dirty="0">
              <a:solidFill>
                <a:srgbClr val="000000"/>
              </a:solidFill>
              <a:cs typeface="Arial" panose="020B0604020202020204" pitchFamily="34" charset="0"/>
            </a:endParaRPr>
          </a:p>
        </p:txBody>
      </p:sp>
      <p:sp>
        <p:nvSpPr>
          <p:cNvPr id="4" name="Footer Placeholder 3"/>
          <p:cNvSpPr>
            <a:spLocks noGrp="1"/>
          </p:cNvSpPr>
          <p:nvPr>
            <p:ph type="ftr" sz="quarter" idx="12"/>
          </p:nvPr>
        </p:nvSpPr>
        <p:spPr>
          <a:xfrm>
            <a:off x="3465159" y="6536757"/>
            <a:ext cx="4997611" cy="271889"/>
          </a:xfrm>
        </p:spPr>
        <p:txBody>
          <a:bodyPr/>
          <a:lstStyle/>
          <a:p>
            <a:r>
              <a:rPr lang="en-US" dirty="0">
                <a:solidFill>
                  <a:srgbClr val="000000"/>
                </a:solidFill>
                <a:latin typeface="Arial Narrow" panose="020B0606020202030204" pitchFamily="34" charset="0"/>
              </a:rPr>
              <a:t>© National Association of State EMS Officials (NASEMSO). All rights reserved.</a:t>
            </a:r>
            <a:endParaRPr lang="en-US" sz="788" i="1" dirty="0">
              <a:solidFill>
                <a:srgbClr val="000000"/>
              </a:solidFill>
              <a:latin typeface="Arial Narrow" panose="020B0606020202030204" pitchFamily="34" charset="0"/>
            </a:endParaRPr>
          </a:p>
        </p:txBody>
      </p:sp>
      <p:sp>
        <p:nvSpPr>
          <p:cNvPr id="9" name="Oval 8"/>
          <p:cNvSpPr/>
          <p:nvPr/>
        </p:nvSpPr>
        <p:spPr>
          <a:xfrm>
            <a:off x="943429" y="2052260"/>
            <a:ext cx="2859314" cy="4090988"/>
          </a:xfrm>
          <a:prstGeom prst="ellipse">
            <a:avLst/>
          </a:prstGeom>
          <a:gradFill>
            <a:gsLst>
              <a:gs pos="3000">
                <a:srgbClr val="97BADD"/>
              </a:gs>
              <a:gs pos="17000">
                <a:srgbClr val="CCCCFF"/>
              </a:gs>
              <a:gs pos="99000">
                <a:schemeClr val="bg1"/>
              </a:gs>
            </a:gsLst>
            <a:lin ang="5400000" scaled="0"/>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C:\Users\CMattera\Documents\Cons Powerpoint\Drugs\ketamine - from PHARM.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ackgroundRemoval t="0" b="98807" l="2646" r="98942"/>
                    </a14:imgEffect>
                  </a14:imgLayer>
                </a14:imgProps>
              </a:ext>
              <a:ext uri="{28A0092B-C50C-407E-A947-70E740481C1C}">
                <a14:useLocalDpi xmlns:a14="http://schemas.microsoft.com/office/drawing/2010/main" val="0"/>
              </a:ext>
            </a:extLst>
          </a:blip>
          <a:srcRect/>
          <a:stretch/>
        </p:blipFill>
        <p:spPr bwMode="auto">
          <a:xfrm>
            <a:off x="1610276" y="2408547"/>
            <a:ext cx="1575816" cy="349655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33955" y="253635"/>
            <a:ext cx="8252849" cy="1478866"/>
          </a:xfrm>
          <a:prstGeom prst="rect">
            <a:avLst/>
          </a:prstGeom>
          <a:gradFill>
            <a:gsLst>
              <a:gs pos="80000">
                <a:srgbClr val="003366"/>
              </a:gs>
              <a:gs pos="0">
                <a:srgbClr val="000000"/>
              </a:gs>
              <a:gs pos="100000">
                <a:srgbClr val="537F6E"/>
              </a:gs>
            </a:gsLst>
            <a:lin ang="5400000" scaled="0"/>
          </a:gradFill>
        </p:spPr>
        <p:txBody>
          <a:bodyPr wrap="square" rtlCol="0" anchor="ctr">
            <a:spAutoFit/>
          </a:bodyPr>
          <a:lstStyle/>
          <a:p>
            <a:pPr algn="ctr">
              <a:lnSpc>
                <a:spcPct val="85000"/>
              </a:lnSpc>
              <a:spcBef>
                <a:spcPts val="600"/>
              </a:spcBef>
              <a:spcAft>
                <a:spcPts val="600"/>
              </a:spcAft>
            </a:pPr>
            <a:r>
              <a:rPr lang="en-US" sz="3600" b="1" dirty="0">
                <a:solidFill>
                  <a:schemeClr val="bg1"/>
                </a:solidFill>
                <a:latin typeface="Arial Narrow" panose="020B0606020202030204" pitchFamily="34" charset="0"/>
              </a:rPr>
              <a:t>PICO #6:</a:t>
            </a:r>
            <a:r>
              <a:rPr lang="en-US" sz="3600" dirty="0">
                <a:solidFill>
                  <a:schemeClr val="bg1"/>
                </a:solidFill>
                <a:latin typeface="Arial Narrow" panose="020B0606020202030204" pitchFamily="34" charset="0"/>
              </a:rPr>
              <a:t>  </a:t>
            </a:r>
            <a:r>
              <a:rPr lang="en-US" sz="3400" dirty="0">
                <a:solidFill>
                  <a:schemeClr val="bg1"/>
                </a:solidFill>
                <a:latin typeface="Arial Narrow" panose="020B0606020202030204" pitchFamily="34" charset="0"/>
              </a:rPr>
              <a:t>Should </a:t>
            </a:r>
            <a:r>
              <a:rPr lang="en-US" sz="3400" b="1" dirty="0">
                <a:solidFill>
                  <a:srgbClr val="FFC000"/>
                </a:solidFill>
                <a:latin typeface="Arial Narrow" panose="020B0606020202030204" pitchFamily="34" charset="0"/>
              </a:rPr>
              <a:t>IV</a:t>
            </a:r>
            <a:r>
              <a:rPr lang="en-US" sz="3400" dirty="0">
                <a:solidFill>
                  <a:schemeClr val="bg1"/>
                </a:solidFill>
                <a:latin typeface="Arial Narrow" panose="020B0606020202030204" pitchFamily="34" charset="0"/>
              </a:rPr>
              <a:t> </a:t>
            </a:r>
            <a:r>
              <a:rPr lang="en-US" sz="3600" b="1" dirty="0">
                <a:solidFill>
                  <a:srgbClr val="FFC000"/>
                </a:solidFill>
                <a:effectLst>
                  <a:outerShdw blurRad="38100" dist="38100" dir="2700000" algn="tl">
                    <a:srgbClr val="000000">
                      <a:alpha val="43137"/>
                    </a:srgbClr>
                  </a:outerShdw>
                </a:effectLst>
                <a:latin typeface="Arial Narrow" panose="020B0606020202030204" pitchFamily="34" charset="0"/>
              </a:rPr>
              <a:t>KETAMINE</a:t>
            </a:r>
            <a:r>
              <a:rPr lang="en-US" sz="3600" b="1" dirty="0">
                <a:solidFill>
                  <a:srgbClr val="FFC000"/>
                </a:solidFill>
                <a:latin typeface="Arial Narrow" panose="020B0606020202030204" pitchFamily="34" charset="0"/>
              </a:rPr>
              <a:t> </a:t>
            </a:r>
            <a:r>
              <a:rPr lang="en-US" sz="3600" dirty="0">
                <a:solidFill>
                  <a:schemeClr val="bg1"/>
                </a:solidFill>
                <a:latin typeface="Arial Narrow" panose="020B0606020202030204" pitchFamily="34" charset="0"/>
              </a:rPr>
              <a:t>vs.                       </a:t>
            </a:r>
            <a:r>
              <a:rPr lang="en-US" sz="3600" b="1" dirty="0">
                <a:solidFill>
                  <a:srgbClr val="FFC000"/>
                </a:solidFill>
                <a:effectLst>
                  <a:outerShdw blurRad="38100" dist="38100" dir="2700000" algn="tl">
                    <a:srgbClr val="000000">
                      <a:alpha val="43137"/>
                    </a:srgbClr>
                  </a:outerShdw>
                </a:effectLst>
                <a:latin typeface="Arial Narrow" panose="020B0606020202030204" pitchFamily="34" charset="0"/>
              </a:rPr>
              <a:t>IV OPIOIDs</a:t>
            </a:r>
            <a:r>
              <a:rPr lang="en-US" sz="3600" dirty="0">
                <a:solidFill>
                  <a:srgbClr val="FFC000"/>
                </a:solidFill>
                <a:effectLst>
                  <a:outerShdw blurRad="38100" dist="38100" dir="2700000" algn="tl">
                    <a:srgbClr val="000000">
                      <a:alpha val="43137"/>
                    </a:srgbClr>
                  </a:outerShdw>
                </a:effectLst>
                <a:latin typeface="Arial Narrow" panose="020B0606020202030204" pitchFamily="34" charset="0"/>
              </a:rPr>
              <a:t> </a:t>
            </a:r>
            <a:r>
              <a:rPr lang="en-US" sz="3400" dirty="0">
                <a:solidFill>
                  <a:schemeClr val="bg1"/>
                </a:solidFill>
                <a:latin typeface="Arial Narrow" panose="020B0606020202030204" pitchFamily="34" charset="0"/>
              </a:rPr>
              <a:t>be used to treat moderate to severe pain in the prehospital setting?</a:t>
            </a:r>
          </a:p>
        </p:txBody>
      </p:sp>
      <p:pic>
        <p:nvPicPr>
          <p:cNvPr id="235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0691" y="3725158"/>
            <a:ext cx="8286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1380" y="2464495"/>
            <a:ext cx="1381597" cy="32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279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500"/>
                                        <p:tgtEl>
                                          <p:spTgt spid="10"/>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out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30600"/>
            <a:ext cx="9144000" cy="6796800"/>
          </a:xfrm>
          <a:prstGeom prst="rect">
            <a:avLst/>
          </a:prstGeom>
        </p:spPr>
      </p:pic>
      <p:sp>
        <p:nvSpPr>
          <p:cNvPr id="7" name="Left-Right Arrow 6"/>
          <p:cNvSpPr/>
          <p:nvPr/>
        </p:nvSpPr>
        <p:spPr>
          <a:xfrm>
            <a:off x="149900" y="1210369"/>
            <a:ext cx="8574375" cy="2865018"/>
          </a:xfrm>
          <a:prstGeom prst="leftRightArrow">
            <a:avLst>
              <a:gd name="adj1" fmla="val 63696"/>
              <a:gd name="adj2" fmla="val 49025"/>
            </a:avLst>
          </a:prstGeom>
          <a:gradFill flip="none" rotWithShape="1">
            <a:gsLst>
              <a:gs pos="0">
                <a:srgbClr val="FFC000"/>
              </a:gs>
              <a:gs pos="44600">
                <a:schemeClr val="bg1">
                  <a:lumMod val="95000"/>
                </a:schemeClr>
              </a:gs>
              <a:gs pos="100000">
                <a:srgbClr val="FFFF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8096" y="435321"/>
            <a:ext cx="7290054" cy="1153643"/>
          </a:xfrm>
        </p:spPr>
        <p:txBody>
          <a:bodyPr>
            <a:normAutofit fontScale="90000"/>
          </a:bodyPr>
          <a:lstStyle/>
          <a:p>
            <a:pPr algn="ctr"/>
            <a:r>
              <a:rPr lang="en-US" dirty="0">
                <a:solidFill>
                  <a:schemeClr val="bg1"/>
                </a:solidFill>
              </a:rPr>
              <a:t>Pico #6 - conditional recommendation                           </a:t>
            </a:r>
            <a:r>
              <a:rPr lang="en-US" sz="3600" dirty="0">
                <a:solidFill>
                  <a:schemeClr val="bg1"/>
                </a:solidFill>
              </a:rPr>
              <a:t>(Very low certainty of evidence)</a:t>
            </a:r>
          </a:p>
        </p:txBody>
      </p:sp>
      <p:sp>
        <p:nvSpPr>
          <p:cNvPr id="3" name="Content Placeholder 2"/>
          <p:cNvSpPr>
            <a:spLocks noGrp="1"/>
          </p:cNvSpPr>
          <p:nvPr>
            <p:ph idx="1"/>
          </p:nvPr>
        </p:nvSpPr>
        <p:spPr>
          <a:xfrm>
            <a:off x="1289160" y="1789636"/>
            <a:ext cx="6053617" cy="1714816"/>
          </a:xfrm>
          <a:noFill/>
        </p:spPr>
        <p:txBody>
          <a:bodyPr>
            <a:noAutofit/>
          </a:bodyPr>
          <a:lstStyle/>
          <a:p>
            <a:pPr algn="ctr">
              <a:lnSpc>
                <a:spcPct val="100000"/>
              </a:lnSpc>
              <a:spcBef>
                <a:spcPts val="0"/>
              </a:spcBef>
              <a:spcAft>
                <a:spcPts val="0"/>
              </a:spcAft>
            </a:pPr>
            <a:r>
              <a:rPr lang="en-US" sz="3400" i="1" dirty="0">
                <a:solidFill>
                  <a:srgbClr val="000000"/>
                </a:solidFill>
                <a:latin typeface="Arial Narrow" panose="020B0606020202030204" pitchFamily="34" charset="0"/>
              </a:rPr>
              <a:t>We suggest </a:t>
            </a:r>
            <a:r>
              <a:rPr lang="en-US" sz="3400" b="1" i="1" dirty="0">
                <a:solidFill>
                  <a:srgbClr val="003366"/>
                </a:solidFill>
                <a:latin typeface="Arial Narrow" panose="020B0606020202030204" pitchFamily="34" charset="0"/>
              </a:rPr>
              <a:t>either IV ketamine or                     IV opioids</a:t>
            </a:r>
            <a:r>
              <a:rPr lang="en-US" sz="3400" i="1" dirty="0">
                <a:solidFill>
                  <a:srgbClr val="003366"/>
                </a:solidFill>
                <a:latin typeface="Arial Narrow" panose="020B0606020202030204" pitchFamily="34" charset="0"/>
              </a:rPr>
              <a:t> </a:t>
            </a:r>
            <a:r>
              <a:rPr lang="en-US" sz="3400" i="1" dirty="0">
                <a:solidFill>
                  <a:srgbClr val="000000"/>
                </a:solidFill>
                <a:latin typeface="Arial Narrow" panose="020B0606020202030204" pitchFamily="34" charset="0"/>
              </a:rPr>
              <a:t>for the initial mgt of moderate to severe pain  </a:t>
            </a:r>
          </a:p>
        </p:txBody>
      </p:sp>
      <p:sp>
        <p:nvSpPr>
          <p:cNvPr id="6" name="TextBox 5"/>
          <p:cNvSpPr txBox="1"/>
          <p:nvPr/>
        </p:nvSpPr>
        <p:spPr>
          <a:xfrm>
            <a:off x="272249" y="3942662"/>
            <a:ext cx="8409477" cy="2205219"/>
          </a:xfrm>
          <a:prstGeom prst="rect">
            <a:avLst/>
          </a:prstGeom>
          <a:noFill/>
        </p:spPr>
        <p:txBody>
          <a:bodyPr wrap="square" rtlCol="0">
            <a:spAutoFit/>
          </a:bodyPr>
          <a:lstStyle/>
          <a:p>
            <a:pPr algn="ctr">
              <a:lnSpc>
                <a:spcPct val="95000"/>
              </a:lnSpc>
              <a:spcAft>
                <a:spcPts val="1200"/>
              </a:spcAft>
            </a:pPr>
            <a:r>
              <a:rPr lang="en-US" sz="3400" dirty="0">
                <a:solidFill>
                  <a:srgbClr val="FFFFCC"/>
                </a:solidFill>
                <a:latin typeface="Arial Narrow" panose="020B0606020202030204" pitchFamily="34" charset="0"/>
              </a:rPr>
              <a:t>No clinically significant difference                                      in pain at 15, 30, or 60 min, in partial or complete pain relief, or time to analgesia effect  </a:t>
            </a:r>
          </a:p>
          <a:p>
            <a:pPr algn="ctr">
              <a:lnSpc>
                <a:spcPct val="95000"/>
              </a:lnSpc>
            </a:pPr>
            <a:r>
              <a:rPr lang="en-US" sz="3200" dirty="0">
                <a:solidFill>
                  <a:schemeClr val="bg1"/>
                </a:solidFill>
                <a:latin typeface="Arial Narrow" panose="020B0606020202030204" pitchFamily="34" charset="0"/>
              </a:rPr>
              <a:t>Small sample size; difficult for pts to quantify</a:t>
            </a:r>
          </a:p>
        </p:txBody>
      </p:sp>
      <p:pic>
        <p:nvPicPr>
          <p:cNvPr id="8" name="Picture 4" descr="C:\Users\CMattera\Documents\Cons Powerpoint\Drugs\ketamine - from PHARM.jpg"/>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0" b="98807" l="2646" r="98942"/>
                    </a14:imgEffect>
                  </a14:imgLayer>
                </a14:imgProps>
              </a:ext>
              <a:ext uri="{28A0092B-C50C-407E-A947-70E740481C1C}">
                <a14:useLocalDpi xmlns:a14="http://schemas.microsoft.com/office/drawing/2010/main" val="0"/>
              </a:ext>
            </a:extLst>
          </a:blip>
          <a:srcRect/>
          <a:stretch/>
        </p:blipFill>
        <p:spPr bwMode="auto">
          <a:xfrm>
            <a:off x="316408" y="1349900"/>
            <a:ext cx="1084345" cy="24060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7510325" y="1454503"/>
            <a:ext cx="949209" cy="2263500"/>
          </a:xfrm>
          <a:prstGeom prst="rect">
            <a:avLst/>
          </a:prstGeom>
        </p:spPr>
      </p:pic>
      <p:sp>
        <p:nvSpPr>
          <p:cNvPr id="10" name="Slide Number Placeholder 9"/>
          <p:cNvSpPr>
            <a:spLocks noGrp="1"/>
          </p:cNvSpPr>
          <p:nvPr>
            <p:ph type="sldNum" sz="quarter" idx="12"/>
          </p:nvPr>
        </p:nvSpPr>
        <p:spPr>
          <a:xfrm>
            <a:off x="8031748" y="6486746"/>
            <a:ext cx="730250" cy="274320"/>
          </a:xfrm>
        </p:spPr>
        <p:txBody>
          <a:bodyPr/>
          <a:lstStyle/>
          <a:p>
            <a:pPr algn="r"/>
            <a:fld id="{FEE9C2EC-C493-E246-9EAB-66C95869FB0F}" type="slidenum">
              <a:rPr lang="en-US" smtClean="0">
                <a:solidFill>
                  <a:schemeClr val="bg1"/>
                </a:solidFill>
                <a:latin typeface="Arial" panose="020B0604020202020204" pitchFamily="34" charset="0"/>
                <a:cs typeface="Arial" panose="020B0604020202020204" pitchFamily="34" charset="0"/>
              </a:rPr>
              <a:pPr algn="r"/>
              <a:t>32</a:t>
            </a:fld>
            <a:endParaRPr lang="en-US"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163431" y="6419936"/>
            <a:ext cx="1173719" cy="369332"/>
          </a:xfrm>
          <a:prstGeom prst="rect">
            <a:avLst/>
          </a:prstGeom>
        </p:spPr>
        <p:txBody>
          <a:bodyPr wrap="none">
            <a:spAutoFit/>
          </a:bodyPr>
          <a:lstStyle/>
          <a:p>
            <a:r>
              <a:rPr lang="en-US" sz="1200" dirty="0">
                <a:solidFill>
                  <a:schemeClr val="bg1"/>
                </a:solidFill>
                <a:latin typeface="Arial Narrow" panose="020B0606020202030204" pitchFamily="34" charset="0"/>
              </a:rPr>
              <a:t>/</a:t>
            </a:r>
            <a:r>
              <a:rPr lang="en-US" sz="1100" dirty="0">
                <a:solidFill>
                  <a:schemeClr val="bg1"/>
                </a:solidFill>
                <a:latin typeface="+mj-lt"/>
              </a:rPr>
              <a:t>www.thepainpt.com</a:t>
            </a:r>
            <a:r>
              <a:rPr lang="en-US" dirty="0"/>
              <a:t>/</a:t>
            </a:r>
          </a:p>
        </p:txBody>
      </p:sp>
      <p:sp>
        <p:nvSpPr>
          <p:cNvPr id="12" name="Footer Placeholder 3"/>
          <p:cNvSpPr txBox="1">
            <a:spLocks/>
          </p:cNvSpPr>
          <p:nvPr/>
        </p:nvSpPr>
        <p:spPr>
          <a:xfrm>
            <a:off x="3480657" y="6536757"/>
            <a:ext cx="4997611"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Arial Narrow" panose="020B0606020202030204" pitchFamily="34" charset="0"/>
              </a:rPr>
              <a:t>© National Association of State EMS Officials (NASEMSO). All rights reserved</a:t>
            </a:r>
            <a:r>
              <a:rPr lang="en-US" dirty="0">
                <a:solidFill>
                  <a:srgbClr val="000000"/>
                </a:solidFill>
                <a:latin typeface="Arial Narrow" panose="020B0606020202030204" pitchFamily="34" charset="0"/>
              </a:rPr>
              <a:t>.</a:t>
            </a:r>
            <a:endParaRPr lang="en-US" sz="788" i="1" dirty="0">
              <a:solidFill>
                <a:srgbClr val="000000"/>
              </a:solidFill>
              <a:latin typeface="Arial Narrow" panose="020B0606020202030204" pitchFamily="34" charset="0"/>
            </a:endParaRPr>
          </a:p>
        </p:txBody>
      </p:sp>
    </p:spTree>
    <p:extLst>
      <p:ext uri="{BB962C8B-B14F-4D97-AF65-F5344CB8AC3E}">
        <p14:creationId xmlns:p14="http://schemas.microsoft.com/office/powerpoint/2010/main" val="117129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18" presetClass="entr" presetSubtype="6"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strips(downRight)">
                                      <p:cBhvr>
                                        <p:cTn id="10" dur="500"/>
                                        <p:tgtEl>
                                          <p:spTgt spid="3">
                                            <p:txEl>
                                              <p:pRg st="0" end="0"/>
                                            </p:txEl>
                                          </p:spTgt>
                                        </p:tgtEl>
                                      </p:cBhvr>
                                    </p:animEffect>
                                  </p:childTnLst>
                                </p:cTn>
                              </p:par>
                              <p:par>
                                <p:cTn id="11" presetID="55"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strVal val="#ppt_w*0.70"/>
                                          </p:val>
                                        </p:tav>
                                        <p:tav tm="100000">
                                          <p:val>
                                            <p:strVal val="#ppt_w"/>
                                          </p:val>
                                        </p:tav>
                                      </p:tavLst>
                                    </p:anim>
                                    <p:anim calcmode="lin" valueType="num">
                                      <p:cBhvr>
                                        <p:cTn id="14" dur="1000" fill="hold"/>
                                        <p:tgtEl>
                                          <p:spTgt spid="8"/>
                                        </p:tgtEl>
                                        <p:attrNameLst>
                                          <p:attrName>ppt_h</p:attrName>
                                        </p:attrNameLst>
                                      </p:cBhvr>
                                      <p:tavLst>
                                        <p:tav tm="0">
                                          <p:val>
                                            <p:strVal val="#ppt_h"/>
                                          </p:val>
                                        </p:tav>
                                        <p:tav tm="100000">
                                          <p:val>
                                            <p:strVal val="#ppt_h"/>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4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out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a:solidFill>
                  <a:srgbClr val="002850"/>
                </a:solidFill>
              </a:rPr>
              <a:t>Pico #6 - Rationale</a:t>
            </a:r>
            <a:endParaRPr lang="en-US" sz="4800" b="0" dirty="0">
              <a:solidFill>
                <a:srgbClr val="002850"/>
              </a:solidFill>
            </a:endParaRPr>
          </a:p>
        </p:txBody>
      </p:sp>
      <p:sp>
        <p:nvSpPr>
          <p:cNvPr id="5" name="Content Placeholder 4"/>
          <p:cNvSpPr>
            <a:spLocks noGrp="1"/>
          </p:cNvSpPr>
          <p:nvPr>
            <p:ph idx="1"/>
          </p:nvPr>
        </p:nvSpPr>
        <p:spPr>
          <a:xfrm>
            <a:off x="267806" y="1184678"/>
            <a:ext cx="8600459" cy="3418321"/>
          </a:xfrm>
          <a:gradFill>
            <a:gsLst>
              <a:gs pos="98333">
                <a:srgbClr val="000000"/>
              </a:gs>
              <a:gs pos="2000">
                <a:srgbClr val="000000"/>
              </a:gs>
              <a:gs pos="78000">
                <a:srgbClr val="003366"/>
              </a:gs>
            </a:gsLst>
            <a:lin ang="5400000" scaled="0"/>
          </a:gradFill>
        </p:spPr>
        <p:txBody>
          <a:bodyPr>
            <a:noAutofit/>
          </a:bodyPr>
          <a:lstStyle/>
          <a:p>
            <a:pPr marL="182880" indent="-182880">
              <a:lnSpc>
                <a:spcPct val="95000"/>
              </a:lnSpc>
              <a:spcBef>
                <a:spcPts val="0"/>
              </a:spcBef>
              <a:spcAft>
                <a:spcPts val="1800"/>
              </a:spcAft>
              <a:buNone/>
            </a:pPr>
            <a:r>
              <a:rPr lang="en-US" sz="3400" b="0" dirty="0">
                <a:solidFill>
                  <a:schemeClr val="bg1"/>
                </a:solidFill>
                <a:latin typeface="Arial Narrow" panose="020B0606020202030204" pitchFamily="34" charset="0"/>
                <a:cs typeface="Arial" panose="020B0604020202020204" pitchFamily="34" charset="0"/>
              </a:rPr>
              <a:t>Ketamine provides inconsistent but potentially rapid onset of pain relief and currently has a wide range of dosing strategies (IVP, IVPB, IM, IN)</a:t>
            </a:r>
          </a:p>
          <a:p>
            <a:pPr marL="182880" indent="-182880">
              <a:lnSpc>
                <a:spcPct val="95000"/>
              </a:lnSpc>
              <a:spcBef>
                <a:spcPts val="0"/>
              </a:spcBef>
              <a:spcAft>
                <a:spcPts val="1200"/>
              </a:spcAft>
              <a:buNone/>
            </a:pPr>
            <a:r>
              <a:rPr lang="en-US" sz="3400" b="0" dirty="0">
                <a:solidFill>
                  <a:srgbClr val="FFFFCC"/>
                </a:solidFill>
                <a:latin typeface="Arial Narrow" panose="020B0606020202030204" pitchFamily="34" charset="0"/>
                <a:cs typeface="Arial" panose="020B0604020202020204" pitchFamily="34" charset="0"/>
              </a:rPr>
              <a:t>Number of pts experienced mild-to-moderate side effects (dizziness, dysphoria, confusion)</a:t>
            </a:r>
            <a:r>
              <a:rPr lang="en-US" sz="2400" b="0" dirty="0">
                <a:solidFill>
                  <a:srgbClr val="FFFFCC"/>
                </a:solidFill>
                <a:latin typeface="Arial Narrow" panose="020B0606020202030204" pitchFamily="34" charset="0"/>
                <a:cs typeface="Arial" panose="020B0604020202020204" pitchFamily="34" charset="0"/>
              </a:rPr>
              <a:t>  (</a:t>
            </a:r>
            <a:r>
              <a:rPr lang="en-US" sz="2400" b="0" dirty="0" err="1">
                <a:solidFill>
                  <a:srgbClr val="FFFFCC"/>
                </a:solidFill>
                <a:latin typeface="Arial Narrow" panose="020B0606020202030204" pitchFamily="34" charset="0"/>
                <a:cs typeface="Arial" panose="020B0604020202020204" pitchFamily="34" charset="0"/>
              </a:rPr>
              <a:t>Ghate</a:t>
            </a:r>
            <a:r>
              <a:rPr lang="en-US" sz="2400" b="0" dirty="0">
                <a:solidFill>
                  <a:srgbClr val="FFFFCC"/>
                </a:solidFill>
                <a:latin typeface="Arial Narrow" panose="020B0606020202030204" pitchFamily="34" charset="0"/>
                <a:cs typeface="Arial" panose="020B0604020202020204" pitchFamily="34" charset="0"/>
              </a:rPr>
              <a:t>)</a:t>
            </a:r>
          </a:p>
        </p:txBody>
      </p:sp>
      <p:sp>
        <p:nvSpPr>
          <p:cNvPr id="3" name="Slide Number Placeholder 2"/>
          <p:cNvSpPr>
            <a:spLocks noGrp="1"/>
          </p:cNvSpPr>
          <p:nvPr>
            <p:ph type="sldNum" sz="quarter" idx="11"/>
          </p:nvPr>
        </p:nvSpPr>
        <p:spPr>
          <a:xfrm>
            <a:off x="8310713" y="6536757"/>
            <a:ext cx="453579" cy="271889"/>
          </a:xfrm>
        </p:spPr>
        <p:txBody>
          <a:bodyPr/>
          <a:lstStyle/>
          <a:p>
            <a:pPr algn="r"/>
            <a:fld id="{FEE9C2EC-C493-E246-9EAB-66C95869FB0F}" type="slidenum">
              <a:rPr lang="en-US" b="0" smtClean="0">
                <a:solidFill>
                  <a:srgbClr val="000000"/>
                </a:solidFill>
                <a:cs typeface="Arial" panose="020B0604020202020204" pitchFamily="34" charset="0"/>
              </a:rPr>
              <a:pPr algn="r"/>
              <a:t>33</a:t>
            </a:fld>
            <a:endParaRPr lang="en-US" b="0" dirty="0">
              <a:solidFill>
                <a:srgbClr val="000000"/>
              </a:solidFill>
              <a:cs typeface="Arial" panose="020B0604020202020204" pitchFamily="34" charset="0"/>
            </a:endParaRPr>
          </a:p>
        </p:txBody>
      </p:sp>
      <p:sp>
        <p:nvSpPr>
          <p:cNvPr id="4" name="Footer Placeholder 3"/>
          <p:cNvSpPr>
            <a:spLocks noGrp="1"/>
          </p:cNvSpPr>
          <p:nvPr>
            <p:ph type="ftr" sz="quarter" idx="12"/>
          </p:nvPr>
        </p:nvSpPr>
        <p:spPr>
          <a:xfrm>
            <a:off x="3604641" y="6536757"/>
            <a:ext cx="4997611" cy="271889"/>
          </a:xfrm>
        </p:spPr>
        <p:txBody>
          <a:bodyPr/>
          <a:lstStyle/>
          <a:p>
            <a:r>
              <a:rPr lang="en-US" dirty="0">
                <a:solidFill>
                  <a:srgbClr val="000000"/>
                </a:solidFill>
                <a:latin typeface="Arial Narrow" panose="020B0606020202030204" pitchFamily="34" charset="0"/>
              </a:rPr>
              <a:t>© National Association of State EMS Officials (NASEMSO). All rights reserved.</a:t>
            </a:r>
            <a:endParaRPr lang="en-US" sz="788" i="1" dirty="0">
              <a:solidFill>
                <a:srgbClr val="000000"/>
              </a:solidFill>
              <a:latin typeface="Arial Narrow" panose="020B0606020202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6218" y="4070247"/>
            <a:ext cx="4329907" cy="2323200"/>
          </a:xfrm>
          <a:prstGeom prst="rect">
            <a:avLst/>
          </a:prstGeom>
        </p:spPr>
      </p:pic>
      <p:sp>
        <p:nvSpPr>
          <p:cNvPr id="7" name="Rectangle 6"/>
          <p:cNvSpPr/>
          <p:nvPr/>
        </p:nvSpPr>
        <p:spPr>
          <a:xfrm>
            <a:off x="250143" y="5047430"/>
            <a:ext cx="4198585" cy="646331"/>
          </a:xfrm>
          <a:prstGeom prst="rect">
            <a:avLst/>
          </a:prstGeom>
          <a:solidFill>
            <a:srgbClr val="003300"/>
          </a:solidFill>
          <a:scene3d>
            <a:camera prst="orthographicFront"/>
            <a:lightRig rig="threePt" dir="t"/>
          </a:scene3d>
          <a:sp3d>
            <a:bevelT/>
          </a:sp3d>
        </p:spPr>
        <p:txBody>
          <a:bodyPr wrap="none">
            <a:spAutoFit/>
          </a:bodyPr>
          <a:lstStyle/>
          <a:p>
            <a:pPr indent="-182880">
              <a:spcAft>
                <a:spcPts val="0"/>
              </a:spcAft>
            </a:pPr>
            <a:r>
              <a:rPr lang="en-US" sz="3600" b="1" i="1" dirty="0">
                <a:solidFill>
                  <a:schemeClr val="bg1"/>
                </a:solidFill>
                <a:latin typeface="Arial Narrow" panose="020B0606020202030204" pitchFamily="34" charset="0"/>
                <a:cs typeface="Arial" panose="020B0604020202020204" pitchFamily="34" charset="0"/>
              </a:rPr>
              <a:t>Do you use ketamine?</a:t>
            </a:r>
          </a:p>
        </p:txBody>
      </p:sp>
    </p:spTree>
    <p:extLst>
      <p:ext uri="{BB962C8B-B14F-4D97-AF65-F5344CB8AC3E}">
        <p14:creationId xmlns:p14="http://schemas.microsoft.com/office/powerpoint/2010/main" val="53041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3" y="0"/>
            <a:ext cx="9135174"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914" y="734208"/>
            <a:ext cx="7173182" cy="5353437"/>
          </a:xfrm>
          <a:prstGeom prst="rect">
            <a:avLst/>
          </a:prstGeom>
        </p:spPr>
      </p:pic>
      <p:sp>
        <p:nvSpPr>
          <p:cNvPr id="6" name="TextBox 5"/>
          <p:cNvSpPr txBox="1"/>
          <p:nvPr/>
        </p:nvSpPr>
        <p:spPr>
          <a:xfrm>
            <a:off x="3238500" y="3124844"/>
            <a:ext cx="1486304" cy="461665"/>
          </a:xfrm>
          <a:prstGeom prst="rect">
            <a:avLst/>
          </a:prstGeom>
          <a:noFill/>
        </p:spPr>
        <p:txBody>
          <a:bodyPr wrap="none" rtlCol="0">
            <a:spAutoFit/>
          </a:bodyPr>
          <a:lstStyle/>
          <a:p>
            <a:r>
              <a:rPr lang="en-US" sz="2400" b="1" dirty="0">
                <a:solidFill>
                  <a:srgbClr val="92D050"/>
                </a:solidFill>
              </a:rPr>
              <a:t>Analgesia</a:t>
            </a:r>
          </a:p>
        </p:txBody>
      </p:sp>
      <p:sp>
        <p:nvSpPr>
          <p:cNvPr id="7" name="TextBox 6"/>
          <p:cNvSpPr txBox="1"/>
          <p:nvPr/>
        </p:nvSpPr>
        <p:spPr>
          <a:xfrm>
            <a:off x="4029545" y="2499957"/>
            <a:ext cx="1323952" cy="369332"/>
          </a:xfrm>
          <a:prstGeom prst="rect">
            <a:avLst/>
          </a:prstGeom>
          <a:noFill/>
        </p:spPr>
        <p:txBody>
          <a:bodyPr wrap="none" rtlCol="0">
            <a:spAutoFit/>
          </a:bodyPr>
          <a:lstStyle/>
          <a:p>
            <a:r>
              <a:rPr lang="en-US" dirty="0">
                <a:solidFill>
                  <a:schemeClr val="bg1"/>
                </a:solidFill>
              </a:rPr>
              <a:t>Recreational</a:t>
            </a:r>
          </a:p>
        </p:txBody>
      </p:sp>
      <p:sp>
        <p:nvSpPr>
          <p:cNvPr id="8" name="TextBox 7"/>
          <p:cNvSpPr txBox="1"/>
          <p:nvPr/>
        </p:nvSpPr>
        <p:spPr>
          <a:xfrm>
            <a:off x="4857749" y="1724027"/>
            <a:ext cx="1241109" cy="646331"/>
          </a:xfrm>
          <a:prstGeom prst="rect">
            <a:avLst/>
          </a:prstGeom>
          <a:noFill/>
        </p:spPr>
        <p:txBody>
          <a:bodyPr wrap="square" rtlCol="0">
            <a:spAutoFit/>
          </a:bodyPr>
          <a:lstStyle/>
          <a:p>
            <a:r>
              <a:rPr lang="en-US" dirty="0">
                <a:solidFill>
                  <a:schemeClr val="bg1"/>
                </a:solidFill>
              </a:rPr>
              <a:t>Partially dissociated</a:t>
            </a:r>
          </a:p>
        </p:txBody>
      </p:sp>
      <p:sp>
        <p:nvSpPr>
          <p:cNvPr id="9" name="TextBox 8"/>
          <p:cNvSpPr txBox="1"/>
          <p:nvPr/>
        </p:nvSpPr>
        <p:spPr>
          <a:xfrm>
            <a:off x="6238875" y="1628776"/>
            <a:ext cx="1560042" cy="461665"/>
          </a:xfrm>
          <a:prstGeom prst="rect">
            <a:avLst/>
          </a:prstGeom>
          <a:noFill/>
        </p:spPr>
        <p:txBody>
          <a:bodyPr wrap="none" rtlCol="0">
            <a:spAutoFit/>
          </a:bodyPr>
          <a:lstStyle/>
          <a:p>
            <a:r>
              <a:rPr lang="en-US" sz="2400" dirty="0">
                <a:solidFill>
                  <a:schemeClr val="bg1"/>
                </a:solidFill>
              </a:rPr>
              <a:t>Dissociated</a:t>
            </a:r>
          </a:p>
        </p:txBody>
      </p:sp>
      <p:sp>
        <p:nvSpPr>
          <p:cNvPr id="10" name="TextBox 9"/>
          <p:cNvSpPr txBox="1"/>
          <p:nvPr/>
        </p:nvSpPr>
        <p:spPr>
          <a:xfrm>
            <a:off x="307281" y="292227"/>
            <a:ext cx="4853252" cy="1144929"/>
          </a:xfrm>
          <a:prstGeom prst="rect">
            <a:avLst/>
          </a:prstGeom>
          <a:noFill/>
        </p:spPr>
        <p:txBody>
          <a:bodyPr wrap="none" rtlCol="0">
            <a:spAutoFit/>
          </a:bodyPr>
          <a:lstStyle/>
          <a:p>
            <a:r>
              <a:rPr lang="en-US" sz="3600" dirty="0">
                <a:solidFill>
                  <a:srgbClr val="F2EA54"/>
                </a:solidFill>
              </a:rPr>
              <a:t>Ketamine brain continuum</a:t>
            </a:r>
          </a:p>
          <a:p>
            <a:pPr>
              <a:lnSpc>
                <a:spcPct val="90000"/>
              </a:lnSpc>
            </a:pPr>
            <a:r>
              <a:rPr lang="en-US" sz="3600" dirty="0">
                <a:solidFill>
                  <a:srgbClr val="FFFFCC"/>
                </a:solidFill>
              </a:rPr>
              <a:t>Dosing important!</a:t>
            </a:r>
          </a:p>
        </p:txBody>
      </p:sp>
      <p:sp>
        <p:nvSpPr>
          <p:cNvPr id="11" name="TextBox 10"/>
          <p:cNvSpPr txBox="1"/>
          <p:nvPr/>
        </p:nvSpPr>
        <p:spPr>
          <a:xfrm rot="19307283">
            <a:off x="5053212" y="3467663"/>
            <a:ext cx="412292" cy="461665"/>
          </a:xfrm>
          <a:prstGeom prst="rect">
            <a:avLst/>
          </a:prstGeom>
          <a:noFill/>
        </p:spPr>
        <p:txBody>
          <a:bodyPr wrap="none" rtlCol="0">
            <a:spAutoFit/>
          </a:bodyPr>
          <a:lstStyle/>
          <a:p>
            <a:r>
              <a:rPr lang="en-US" sz="2400" b="1" dirty="0">
                <a:solidFill>
                  <a:schemeClr val="bg1"/>
                </a:solidFill>
              </a:rPr>
              <a:t>e</a:t>
            </a:r>
            <a:r>
              <a:rPr lang="en-US" sz="2000" b="1" dirty="0">
                <a:solidFill>
                  <a:schemeClr val="bg1"/>
                </a:solidFill>
              </a:rPr>
              <a:t>f</a:t>
            </a:r>
          </a:p>
        </p:txBody>
      </p:sp>
      <p:sp>
        <p:nvSpPr>
          <p:cNvPr id="12" name="Slide Number Placeholder 11"/>
          <p:cNvSpPr>
            <a:spLocks noGrp="1"/>
          </p:cNvSpPr>
          <p:nvPr>
            <p:ph type="sldNum" sz="quarter" idx="12"/>
          </p:nvPr>
        </p:nvSpPr>
        <p:spPr>
          <a:xfrm>
            <a:off x="8322593" y="6521258"/>
            <a:ext cx="489165" cy="208273"/>
          </a:xfrm>
        </p:spPr>
        <p:txBody>
          <a:bodyPr/>
          <a:lstStyle/>
          <a:p>
            <a:pPr algn="r"/>
            <a:fld id="{FEE9C2EC-C493-E246-9EAB-66C95869FB0F}" type="slidenum">
              <a:rPr lang="en-US" smtClean="0">
                <a:solidFill>
                  <a:schemeClr val="bg1"/>
                </a:solidFill>
                <a:latin typeface="Arial" panose="020B0604020202020204" pitchFamily="34" charset="0"/>
                <a:cs typeface="Arial" panose="020B0604020202020204" pitchFamily="34" charset="0"/>
              </a:rPr>
              <a:pPr algn="r"/>
              <a:t>34</a:t>
            </a:fld>
            <a:endParaRPr lang="en-US"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291474" y="6461845"/>
            <a:ext cx="2188997" cy="276999"/>
          </a:xfrm>
          <a:prstGeom prst="rect">
            <a:avLst/>
          </a:prstGeom>
        </p:spPr>
        <p:txBody>
          <a:bodyPr wrap="none">
            <a:spAutoFit/>
          </a:bodyPr>
          <a:lstStyle/>
          <a:p>
            <a:r>
              <a:rPr lang="en-US" sz="1200" dirty="0">
                <a:solidFill>
                  <a:schemeClr val="bg1"/>
                </a:solidFill>
                <a:latin typeface="Arial Narrow" panose="020B0606020202030204" pitchFamily="34" charset="0"/>
              </a:rPr>
              <a:t>https://www.clinicalpainadvisor.com/</a:t>
            </a:r>
          </a:p>
        </p:txBody>
      </p:sp>
      <p:sp>
        <p:nvSpPr>
          <p:cNvPr id="13" name="Footer Placeholder 3"/>
          <p:cNvSpPr txBox="1">
            <a:spLocks/>
          </p:cNvSpPr>
          <p:nvPr/>
        </p:nvSpPr>
        <p:spPr>
          <a:xfrm>
            <a:off x="3480657" y="6536757"/>
            <a:ext cx="4997611"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Arial Narrow" panose="020B0606020202030204" pitchFamily="34" charset="0"/>
              </a:rPr>
              <a:t>© National Association of State EMS Officials (NASEMSO). All rights reserved</a:t>
            </a:r>
            <a:r>
              <a:rPr lang="en-US" dirty="0">
                <a:solidFill>
                  <a:srgbClr val="000000"/>
                </a:solidFill>
                <a:latin typeface="Arial Narrow" panose="020B0606020202030204" pitchFamily="34" charset="0"/>
              </a:rPr>
              <a:t>.</a:t>
            </a:r>
            <a:endParaRPr lang="en-US" sz="788" i="1" dirty="0">
              <a:solidFill>
                <a:srgbClr val="000000"/>
              </a:solidFill>
              <a:latin typeface="Arial Narrow" panose="020B0606020202030204" pitchFamily="34" charset="0"/>
            </a:endParaRPr>
          </a:p>
        </p:txBody>
      </p:sp>
    </p:spTree>
    <p:extLst>
      <p:ext uri="{BB962C8B-B14F-4D97-AF65-F5344CB8AC3E}">
        <p14:creationId xmlns:p14="http://schemas.microsoft.com/office/powerpoint/2010/main" val="233321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a:solidFill>
                  <a:srgbClr val="002850"/>
                </a:solidFill>
              </a:rPr>
              <a:t>PICO #6 - Conclusions</a:t>
            </a:r>
            <a:endParaRPr lang="en-US" sz="4800" b="0" dirty="0">
              <a:solidFill>
                <a:srgbClr val="002850"/>
              </a:solidFill>
            </a:endParaRPr>
          </a:p>
        </p:txBody>
      </p:sp>
      <p:sp>
        <p:nvSpPr>
          <p:cNvPr id="5" name="Content Placeholder 4"/>
          <p:cNvSpPr>
            <a:spLocks noGrp="1"/>
          </p:cNvSpPr>
          <p:nvPr>
            <p:ph idx="1"/>
          </p:nvPr>
        </p:nvSpPr>
        <p:spPr>
          <a:xfrm>
            <a:off x="267806" y="1235242"/>
            <a:ext cx="8600459" cy="4989096"/>
          </a:xfrm>
          <a:gradFill>
            <a:gsLst>
              <a:gs pos="61000">
                <a:srgbClr val="002F5D"/>
              </a:gs>
              <a:gs pos="1000">
                <a:srgbClr val="000000"/>
              </a:gs>
              <a:gs pos="100000">
                <a:srgbClr val="003300"/>
              </a:gs>
            </a:gsLst>
            <a:lin ang="5400000" scaled="0"/>
          </a:gradFill>
        </p:spPr>
        <p:txBody>
          <a:bodyPr anchor="ctr">
            <a:noAutofit/>
          </a:bodyPr>
          <a:lstStyle/>
          <a:p>
            <a:pPr>
              <a:lnSpc>
                <a:spcPct val="95000"/>
              </a:lnSpc>
              <a:spcBef>
                <a:spcPts val="0"/>
              </a:spcBef>
              <a:spcAft>
                <a:spcPts val="1200"/>
              </a:spcAft>
              <a:buFont typeface="Wingdings" panose="05000000000000000000" pitchFamily="2" charset="2"/>
              <a:buChar char="§"/>
            </a:pPr>
            <a:r>
              <a:rPr lang="en-US" sz="3600" b="0" dirty="0">
                <a:solidFill>
                  <a:srgbClr val="FFFFFF"/>
                </a:solidFill>
                <a:latin typeface="Arial Narrow" panose="020B0606020202030204" pitchFamily="34" charset="0"/>
                <a:cs typeface="Arial" panose="020B0604020202020204" pitchFamily="34" charset="0"/>
              </a:rPr>
              <a:t>IV opioids used more commonly now, but </a:t>
            </a:r>
            <a:r>
              <a:rPr lang="en-US" sz="3600" b="0" dirty="0">
                <a:solidFill>
                  <a:srgbClr val="FFFFCC"/>
                </a:solidFill>
                <a:latin typeface="Arial Narrow" panose="020B0606020202030204" pitchFamily="34" charset="0"/>
                <a:cs typeface="Arial" panose="020B0604020202020204" pitchFamily="34" charset="0"/>
              </a:rPr>
              <a:t>both              drugs likely acceptable</a:t>
            </a:r>
            <a:r>
              <a:rPr lang="en-US" sz="3600" b="0" dirty="0">
                <a:solidFill>
                  <a:srgbClr val="FFFFFF"/>
                </a:solidFill>
                <a:latin typeface="Arial Narrow" panose="020B0606020202030204" pitchFamily="34" charset="0"/>
                <a:cs typeface="Arial" panose="020B0604020202020204" pitchFamily="34" charset="0"/>
              </a:rPr>
              <a:t> to stakeholders</a:t>
            </a:r>
          </a:p>
          <a:p>
            <a:pPr>
              <a:lnSpc>
                <a:spcPct val="95000"/>
              </a:lnSpc>
              <a:spcBef>
                <a:spcPts val="0"/>
              </a:spcBef>
              <a:spcAft>
                <a:spcPts val="1200"/>
              </a:spcAft>
              <a:buFont typeface="Wingdings" panose="05000000000000000000" pitchFamily="2" charset="2"/>
              <a:buChar char="§"/>
            </a:pPr>
            <a:r>
              <a:rPr lang="en-US" sz="3600" b="0" dirty="0">
                <a:solidFill>
                  <a:srgbClr val="FFFF00"/>
                </a:solidFill>
                <a:latin typeface="Arial Narrow" panose="020B0606020202030204" pitchFamily="34" charset="0"/>
                <a:cs typeface="Arial" panose="020B0604020202020204" pitchFamily="34" charset="0"/>
              </a:rPr>
              <a:t>Ketamine</a:t>
            </a:r>
            <a:r>
              <a:rPr lang="en-US" sz="3600" b="0" dirty="0">
                <a:solidFill>
                  <a:srgbClr val="FFFF99"/>
                </a:solidFill>
                <a:latin typeface="Arial Narrow" panose="020B0606020202030204" pitchFamily="34" charset="0"/>
                <a:cs typeface="Arial" panose="020B0604020202020204" pitchFamily="34" charset="0"/>
              </a:rPr>
              <a:t>: Viable alternative for pain if patient is opioid tolerant or dependent, claims opioid allergy or intolerance, or has experienced adverse events with opioids</a:t>
            </a:r>
          </a:p>
          <a:p>
            <a:pPr>
              <a:lnSpc>
                <a:spcPct val="95000"/>
              </a:lnSpc>
              <a:spcBef>
                <a:spcPts val="0"/>
              </a:spcBef>
              <a:spcAft>
                <a:spcPts val="0"/>
              </a:spcAft>
              <a:buFont typeface="Wingdings" panose="05000000000000000000" pitchFamily="2" charset="2"/>
              <a:buChar char="§"/>
            </a:pPr>
            <a:r>
              <a:rPr lang="en-US" sz="3600" b="0" dirty="0">
                <a:solidFill>
                  <a:srgbClr val="FFFFFF"/>
                </a:solidFill>
                <a:latin typeface="Arial Narrow" panose="020B0606020202030204" pitchFamily="34" charset="0"/>
                <a:cs typeface="Arial" panose="020B0604020202020204" pitchFamily="34" charset="0"/>
              </a:rPr>
              <a:t>Non-opioid option may increase health equity, but not addressed in this evidence base  </a:t>
            </a:r>
          </a:p>
        </p:txBody>
      </p:sp>
      <p:sp>
        <p:nvSpPr>
          <p:cNvPr id="3" name="Slide Number Placeholder 2"/>
          <p:cNvSpPr>
            <a:spLocks noGrp="1"/>
          </p:cNvSpPr>
          <p:nvPr>
            <p:ph type="sldNum" sz="quarter" idx="11"/>
          </p:nvPr>
        </p:nvSpPr>
        <p:spPr>
          <a:xfrm>
            <a:off x="8295215" y="6536757"/>
            <a:ext cx="453579" cy="271889"/>
          </a:xfrm>
        </p:spPr>
        <p:txBody>
          <a:bodyPr/>
          <a:lstStyle/>
          <a:p>
            <a:pPr algn="r"/>
            <a:fld id="{FEE9C2EC-C493-E246-9EAB-66C95869FB0F}" type="slidenum">
              <a:rPr lang="en-US" b="0" smtClean="0">
                <a:solidFill>
                  <a:srgbClr val="000000"/>
                </a:solidFill>
                <a:cs typeface="Arial" panose="020B0604020202020204" pitchFamily="34" charset="0"/>
              </a:rPr>
              <a:pPr algn="r"/>
              <a:t>35</a:t>
            </a:fld>
            <a:endParaRPr lang="en-US" b="0" dirty="0">
              <a:solidFill>
                <a:srgbClr val="000000"/>
              </a:solidFill>
              <a:cs typeface="Arial" panose="020B0604020202020204" pitchFamily="34" charset="0"/>
            </a:endParaRPr>
          </a:p>
        </p:txBody>
      </p:sp>
      <p:sp>
        <p:nvSpPr>
          <p:cNvPr id="4" name="Footer Placeholder 3"/>
          <p:cNvSpPr>
            <a:spLocks noGrp="1"/>
          </p:cNvSpPr>
          <p:nvPr>
            <p:ph type="ftr" sz="quarter" idx="12"/>
          </p:nvPr>
        </p:nvSpPr>
        <p:spPr>
          <a:xfrm>
            <a:off x="3542649" y="6536757"/>
            <a:ext cx="4997611" cy="271889"/>
          </a:xfrm>
        </p:spPr>
        <p:txBody>
          <a:bodyPr/>
          <a:lstStyle/>
          <a:p>
            <a:r>
              <a:rPr lang="en-US" dirty="0">
                <a:solidFill>
                  <a:srgbClr val="000000"/>
                </a:solidFill>
                <a:latin typeface="Arial Narrow" panose="020B0606020202030204" pitchFamily="34" charset="0"/>
              </a:rPr>
              <a:t>© National Association of State EMS Officials (NASEMSO). All rights reserved.</a:t>
            </a:r>
            <a:endParaRPr lang="en-US" sz="788" i="1" dirty="0">
              <a:solidFill>
                <a:srgbClr val="000000"/>
              </a:solidFill>
              <a:latin typeface="Arial Narrow" panose="020B0606020202030204" pitchFamily="34" charset="0"/>
            </a:endParaRPr>
          </a:p>
        </p:txBody>
      </p:sp>
    </p:spTree>
    <p:extLst>
      <p:ext uri="{BB962C8B-B14F-4D97-AF65-F5344CB8AC3E}">
        <p14:creationId xmlns:p14="http://schemas.microsoft.com/office/powerpoint/2010/main" val="174232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out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strips(downRigh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solidFill>
                  <a:srgbClr val="004386"/>
                </a:solidFill>
              </a:rPr>
              <a:t>PICO Questions &amp; Recommendations</a:t>
            </a:r>
          </a:p>
        </p:txBody>
      </p:sp>
      <p:sp>
        <p:nvSpPr>
          <p:cNvPr id="8" name="Content Placeholder 7"/>
          <p:cNvSpPr>
            <a:spLocks noGrp="1"/>
          </p:cNvSpPr>
          <p:nvPr>
            <p:ph idx="1"/>
          </p:nvPr>
        </p:nvSpPr>
        <p:spPr>
          <a:xfrm>
            <a:off x="5036959" y="3161662"/>
            <a:ext cx="3472304" cy="2953352"/>
          </a:xfrm>
          <a:prstGeom prst="rect">
            <a:avLst/>
          </a:prstGeom>
          <a:gradFill flip="none" rotWithShape="1">
            <a:gsLst>
              <a:gs pos="0">
                <a:srgbClr val="000000"/>
              </a:gs>
              <a:gs pos="96667">
                <a:srgbClr val="000000"/>
              </a:gs>
              <a:gs pos="52000">
                <a:srgbClr val="002F5D"/>
              </a:gs>
            </a:gsLst>
            <a:lin ang="5400000" scaled="1"/>
            <a:tileRect/>
          </a:gradFill>
          <a:ln w="38100">
            <a:solidFill>
              <a:srgbClr val="3A536E"/>
            </a:solidFill>
          </a:ln>
          <a:scene3d>
            <a:camera prst="orthographicFront"/>
            <a:lightRig rig="threePt" dir="t"/>
          </a:scene3d>
          <a:sp3d>
            <a:bevelT/>
          </a:sp3d>
        </p:spPr>
        <p:txBody>
          <a:bodyPr anchor="ctr">
            <a:normAutofit/>
          </a:bodyPr>
          <a:lstStyle/>
          <a:p>
            <a:pPr marL="0" indent="0" algn="ctr">
              <a:lnSpc>
                <a:spcPct val="95000"/>
              </a:lnSpc>
              <a:spcBef>
                <a:spcPts val="0"/>
              </a:spcBef>
              <a:spcAft>
                <a:spcPts val="0"/>
              </a:spcAft>
              <a:buNone/>
            </a:pPr>
            <a:r>
              <a:rPr lang="en-US" sz="4400" b="0" dirty="0">
                <a:solidFill>
                  <a:schemeClr val="bg1"/>
                </a:solidFill>
                <a:latin typeface="Arial Narrow" panose="020B0606020202030204" pitchFamily="34" charset="0"/>
                <a:cs typeface="Arial" panose="020B0604020202020204" pitchFamily="34" charset="0"/>
              </a:rPr>
              <a:t>Continuing the  discussion…</a:t>
            </a:r>
          </a:p>
        </p:txBody>
      </p:sp>
      <p:sp>
        <p:nvSpPr>
          <p:cNvPr id="9" name="Slide Number Placeholder 8"/>
          <p:cNvSpPr>
            <a:spLocks noGrp="1"/>
          </p:cNvSpPr>
          <p:nvPr>
            <p:ph type="sldNum" sz="quarter" idx="11"/>
          </p:nvPr>
        </p:nvSpPr>
        <p:spPr>
          <a:xfrm>
            <a:off x="8304665" y="6536757"/>
            <a:ext cx="453579" cy="271889"/>
          </a:xfrm>
        </p:spPr>
        <p:txBody>
          <a:bodyPr/>
          <a:lstStyle/>
          <a:p>
            <a:pPr algn="r"/>
            <a:fld id="{FEE9C2EC-C493-E246-9EAB-66C95869FB0F}" type="slidenum">
              <a:rPr lang="en-US" b="0" smtClean="0">
                <a:solidFill>
                  <a:srgbClr val="000000"/>
                </a:solidFill>
                <a:cs typeface="Arial" panose="020B0604020202020204" pitchFamily="34" charset="0"/>
              </a:rPr>
              <a:pPr algn="r"/>
              <a:t>36</a:t>
            </a:fld>
            <a:endParaRPr lang="en-US" b="0" dirty="0">
              <a:solidFill>
                <a:srgbClr val="000000"/>
              </a:solidFill>
              <a:cs typeface="Arial" panose="020B0604020202020204" pitchFamily="34" charset="0"/>
            </a:endParaRPr>
          </a:p>
        </p:txBody>
      </p:sp>
      <p:sp>
        <p:nvSpPr>
          <p:cNvPr id="6" name="Text Placeholder 5"/>
          <p:cNvSpPr>
            <a:spLocks noGrp="1"/>
          </p:cNvSpPr>
          <p:nvPr>
            <p:ph type="body" sz="half" idx="4294967295"/>
          </p:nvPr>
        </p:nvSpPr>
        <p:spPr>
          <a:xfrm>
            <a:off x="267805" y="5238427"/>
            <a:ext cx="4833938" cy="1160730"/>
          </a:xfrm>
        </p:spPr>
        <p:txBody>
          <a:bodyPr>
            <a:normAutofit/>
          </a:bodyPr>
          <a:lstStyle/>
          <a:p>
            <a:pPr marL="0" indent="0">
              <a:lnSpc>
                <a:spcPct val="90000"/>
              </a:lnSpc>
              <a:spcBef>
                <a:spcPts val="0"/>
              </a:spcBef>
              <a:spcAft>
                <a:spcPts val="0"/>
              </a:spcAft>
              <a:buNone/>
            </a:pPr>
            <a:r>
              <a:rPr lang="en-US" sz="3200" b="0" dirty="0">
                <a:solidFill>
                  <a:schemeClr val="accent1">
                    <a:lumMod val="75000"/>
                  </a:schemeClr>
                </a:solidFill>
                <a:latin typeface="Arial Narrow" panose="020B0606020202030204" pitchFamily="34" charset="0"/>
              </a:rPr>
              <a:t>Jonathan Powell, MPA, NRP</a:t>
            </a:r>
          </a:p>
          <a:p>
            <a:pPr marL="0" indent="0">
              <a:lnSpc>
                <a:spcPct val="90000"/>
              </a:lnSpc>
              <a:spcBef>
                <a:spcPts val="0"/>
              </a:spcBef>
              <a:spcAft>
                <a:spcPts val="0"/>
              </a:spcAft>
              <a:buNone/>
            </a:pPr>
            <a:r>
              <a:rPr lang="en-US" sz="3200" b="0" dirty="0">
                <a:solidFill>
                  <a:schemeClr val="accent1">
                    <a:lumMod val="75000"/>
                  </a:schemeClr>
                </a:solidFill>
                <a:latin typeface="Arial Narrow" panose="020B0606020202030204" pitchFamily="34" charset="0"/>
              </a:rPr>
              <a:t>NREMT Research Fellow</a:t>
            </a:r>
          </a:p>
          <a:p>
            <a:pPr>
              <a:lnSpc>
                <a:spcPct val="90000"/>
              </a:lnSpc>
              <a:spcBef>
                <a:spcPts val="0"/>
              </a:spcBef>
              <a:spcAft>
                <a:spcPts val="0"/>
              </a:spcAft>
            </a:pPr>
            <a:endParaRPr lang="en-US" sz="2000" dirty="0">
              <a:latin typeface="Arial Narrow" panose="020B0606020202030204" pitchFamily="34"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8874" t="5630" r="17177"/>
          <a:stretch/>
        </p:blipFill>
        <p:spPr>
          <a:xfrm>
            <a:off x="557947" y="1234647"/>
            <a:ext cx="3518617" cy="3786809"/>
          </a:xfrm>
          <a:prstGeom prst="rect">
            <a:avLst/>
          </a:prstGeom>
          <a:effectLst>
            <a:outerShdw dist="114300" dir="2700000" algn="tl" rotWithShape="0">
              <a:prstClr val="black">
                <a:alpha val="85000"/>
              </a:prstClr>
            </a:outerShdw>
          </a:effectLst>
        </p:spPr>
      </p:pic>
      <p:sp>
        <p:nvSpPr>
          <p:cNvPr id="10" name="Footer Placeholder 3"/>
          <p:cNvSpPr>
            <a:spLocks noGrp="1"/>
          </p:cNvSpPr>
          <p:nvPr>
            <p:ph type="ftr" sz="quarter" idx="12"/>
          </p:nvPr>
        </p:nvSpPr>
        <p:spPr>
          <a:xfrm>
            <a:off x="3542649" y="6536757"/>
            <a:ext cx="4997611" cy="271889"/>
          </a:xfrm>
        </p:spPr>
        <p:txBody>
          <a:bodyPr/>
          <a:lstStyle/>
          <a:p>
            <a:r>
              <a:rPr lang="en-US" dirty="0">
                <a:solidFill>
                  <a:srgbClr val="000000"/>
                </a:solidFill>
                <a:latin typeface="Arial Narrow" panose="020B0606020202030204" pitchFamily="34" charset="0"/>
              </a:rPr>
              <a:t>© National Association of State EMS Officials (NASEMSO). All rights reserved.</a:t>
            </a:r>
            <a:endParaRPr lang="en-US" sz="788" i="1" dirty="0">
              <a:solidFill>
                <a:srgbClr val="000000"/>
              </a:solidFill>
              <a:latin typeface="Arial Narrow" panose="020B0606020202030204" pitchFamily="34" charset="0"/>
            </a:endParaRPr>
          </a:p>
        </p:txBody>
      </p:sp>
    </p:spTree>
    <p:extLst>
      <p:ext uri="{BB962C8B-B14F-4D97-AF65-F5344CB8AC3E}">
        <p14:creationId xmlns:p14="http://schemas.microsoft.com/office/powerpoint/2010/main" val="156796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Freeform: Shape 72">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661" y="3211772"/>
            <a:ext cx="5700531" cy="363275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1660" y="-2139"/>
            <a:ext cx="5682343" cy="3461657"/>
          </a:xfrm>
          <a:prstGeom prst="rect">
            <a:avLst/>
          </a:prstGeom>
        </p:spPr>
      </p:pic>
      <p:sp>
        <p:nvSpPr>
          <p:cNvPr id="75" name="Freeform: Shape 74">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solidFill>
            <a:srgbClr val="FFFFFF"/>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457200" bIns="0" rtlCol="0" anchor="t"/>
          <a:lstStyle/>
          <a:p>
            <a:pPr marL="274320" indent="-182880">
              <a:spcBef>
                <a:spcPts val="600"/>
              </a:spcBef>
            </a:pPr>
            <a:r>
              <a:rPr lang="en-US" sz="3200" dirty="0">
                <a:solidFill>
                  <a:schemeClr val="tx1"/>
                </a:solidFill>
                <a:latin typeface="Arial" panose="020B0604020202020204" pitchFamily="34" charset="0"/>
                <a:cs typeface="Arial" panose="020B0604020202020204" pitchFamily="34" charset="0"/>
              </a:rPr>
              <a:t>PICO #7: Should                  </a:t>
            </a:r>
            <a:r>
              <a:rPr lang="en-US" sz="3200" b="1" dirty="0">
                <a:solidFill>
                  <a:srgbClr val="FFC000"/>
                </a:solidFill>
                <a:latin typeface="Arial" panose="020B0604020202020204" pitchFamily="34" charset="0"/>
                <a:cs typeface="Arial" panose="020B0604020202020204" pitchFamily="34" charset="0"/>
              </a:rPr>
              <a:t>IV morphine </a:t>
            </a:r>
            <a:r>
              <a:rPr lang="en-US" sz="3200" dirty="0">
                <a:solidFill>
                  <a:schemeClr val="tx1"/>
                </a:solidFill>
                <a:latin typeface="Arial" panose="020B0604020202020204" pitchFamily="34" charset="0"/>
                <a:cs typeface="Arial" panose="020B0604020202020204" pitchFamily="34" charset="0"/>
              </a:rPr>
              <a:t>vs.                   </a:t>
            </a:r>
            <a:r>
              <a:rPr lang="en-US" sz="3200" b="1" dirty="0">
                <a:solidFill>
                  <a:srgbClr val="FFC000"/>
                </a:solidFill>
                <a:latin typeface="Arial" panose="020B0604020202020204" pitchFamily="34" charset="0"/>
                <a:cs typeface="Arial" panose="020B0604020202020204" pitchFamily="34" charset="0"/>
              </a:rPr>
              <a:t>IV fentanyl </a:t>
            </a:r>
            <a:r>
              <a:rPr lang="en-US" sz="3200" dirty="0">
                <a:solidFill>
                  <a:schemeClr val="tx1"/>
                </a:solidFill>
                <a:latin typeface="Arial" panose="020B0604020202020204" pitchFamily="34" charset="0"/>
                <a:cs typeface="Arial" panose="020B0604020202020204" pitchFamily="34" charset="0"/>
              </a:rPr>
              <a:t>be used    to treat moderate to severe pain in the     EMS setting?</a:t>
            </a:r>
          </a:p>
        </p:txBody>
      </p:sp>
      <p:pic>
        <p:nvPicPr>
          <p:cNvPr id="2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5261" y="5136465"/>
            <a:ext cx="8286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639" b="99361" l="758" r="98485">
                        <a14:foregroundMark x1="14394" y1="3195" x2="69697" y2="3514"/>
                        <a14:foregroundMark x1="28030" y1="1597" x2="58333" y2="639"/>
                        <a14:foregroundMark x1="57576" y1="1597" x2="57576" y2="1597"/>
                        <a14:foregroundMark x1="49242" y1="97444" x2="95455" y2="93291"/>
                        <a14:backgroundMark x1="31818" y1="0" x2="31818" y2="0"/>
                        <a14:backgroundMark x1="32576" y1="0" x2="57576" y2="639"/>
                      </a14:backgroundRemoval>
                    </a14:imgEffect>
                  </a14:imgLayer>
                </a14:imgProps>
              </a:ext>
              <a:ext uri="{28A0092B-C50C-407E-A947-70E740481C1C}">
                <a14:useLocalDpi xmlns:a14="http://schemas.microsoft.com/office/drawing/2010/main" val="0"/>
              </a:ext>
            </a:extLst>
          </a:blip>
          <a:stretch>
            <a:fillRect/>
          </a:stretch>
        </p:blipFill>
        <p:spPr>
          <a:xfrm>
            <a:off x="2383592" y="3677984"/>
            <a:ext cx="1256190" cy="2982784"/>
          </a:xfrm>
          <a:prstGeom prst="rect">
            <a:avLst/>
          </a:prstGeom>
        </p:spPr>
      </p:pic>
      <p:pic>
        <p:nvPicPr>
          <p:cNvPr id="717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876" y="3743391"/>
            <a:ext cx="1322387" cy="292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a:xfrm>
            <a:off x="8228017" y="6513568"/>
            <a:ext cx="730250" cy="274320"/>
          </a:xfrm>
        </p:spPr>
        <p:txBody>
          <a:bodyPr/>
          <a:lstStyle/>
          <a:p>
            <a:pPr algn="r"/>
            <a:fld id="{FEE9C2EC-C493-E246-9EAB-66C95869FB0F}" type="slidenum">
              <a:rPr lang="en-US" smtClean="0">
                <a:solidFill>
                  <a:schemeClr val="bg1"/>
                </a:solidFill>
                <a:latin typeface="Arial" panose="020B0604020202020204" pitchFamily="34" charset="0"/>
                <a:cs typeface="Arial" panose="020B0604020202020204" pitchFamily="34" charset="0"/>
              </a:rPr>
              <a:pPr algn="r"/>
              <a:t>37</a:t>
            </a:fld>
            <a:endParaRPr lang="en-US" dirty="0">
              <a:solidFill>
                <a:schemeClr val="bg1"/>
              </a:solidFill>
              <a:latin typeface="Arial" panose="020B0604020202020204" pitchFamily="34" charset="0"/>
              <a:cs typeface="Arial" panose="020B0604020202020204" pitchFamily="34" charset="0"/>
            </a:endParaRPr>
          </a:p>
        </p:txBody>
      </p:sp>
      <p:sp>
        <p:nvSpPr>
          <p:cNvPr id="13" name="Footer Placeholder 3"/>
          <p:cNvSpPr txBox="1">
            <a:spLocks/>
          </p:cNvSpPr>
          <p:nvPr/>
        </p:nvSpPr>
        <p:spPr>
          <a:xfrm>
            <a:off x="3682130" y="6567753"/>
            <a:ext cx="4997611"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Arial Narrow" panose="020B0606020202030204" pitchFamily="34" charset="0"/>
              </a:rPr>
              <a:t>© National Association of State EMS Officials (NASEMSO). All rights reserved</a:t>
            </a:r>
            <a:r>
              <a:rPr lang="en-US" dirty="0">
                <a:solidFill>
                  <a:srgbClr val="000000"/>
                </a:solidFill>
                <a:latin typeface="Arial Narrow" panose="020B0606020202030204" pitchFamily="34" charset="0"/>
              </a:rPr>
              <a:t>.</a:t>
            </a:r>
            <a:endParaRPr lang="en-US" sz="788" i="1" dirty="0">
              <a:solidFill>
                <a:srgbClr val="000000"/>
              </a:solidFill>
              <a:latin typeface="Arial Narrow" panose="020B0606020202030204" pitchFamily="34" charset="0"/>
            </a:endParaRPr>
          </a:p>
        </p:txBody>
      </p:sp>
    </p:spTree>
    <p:extLst>
      <p:ext uri="{BB962C8B-B14F-4D97-AF65-F5344CB8AC3E}">
        <p14:creationId xmlns:p14="http://schemas.microsoft.com/office/powerpoint/2010/main" val="236001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00"/>
                                        <p:tgtEl>
                                          <p:spTgt spid="717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88251" y="3758935"/>
            <a:ext cx="8298550" cy="1967718"/>
          </a:xfrm>
          <a:prstGeom prst="rect">
            <a:avLst/>
          </a:prstGeom>
          <a:gradFill>
            <a:gsLst>
              <a:gs pos="29000">
                <a:srgbClr val="000F2E"/>
              </a:gs>
              <a:gs pos="98000">
                <a:srgbClr val="003300"/>
              </a:gs>
            </a:gsLst>
            <a:lin ang="5400000" scaled="0"/>
          </a:gradFill>
          <a:ln>
            <a:solidFill>
              <a:schemeClr val="tx1">
                <a:lumMod val="50000"/>
              </a:schemeClr>
            </a:solidFill>
          </a:ln>
        </p:spPr>
        <p:txBody>
          <a:bodyPr wrap="square" rtlCol="0">
            <a:spAutoFit/>
          </a:bodyPr>
          <a:lstStyle/>
          <a:p>
            <a:pPr algn="ctr">
              <a:lnSpc>
                <a:spcPct val="90000"/>
              </a:lnSpc>
              <a:spcAft>
                <a:spcPts val="600"/>
              </a:spcAft>
              <a:buClr>
                <a:srgbClr val="51706A"/>
              </a:buClr>
            </a:pPr>
            <a:r>
              <a:rPr lang="en-US" sz="3200" dirty="0">
                <a:solidFill>
                  <a:schemeClr val="bg1"/>
                </a:solidFill>
                <a:latin typeface="Arial Narrow" panose="020B0606020202030204" pitchFamily="34" charset="0"/>
              </a:rPr>
              <a:t>No significant differences in pain                                    scores, resolution of pain, or time to analgesia </a:t>
            </a:r>
          </a:p>
          <a:p>
            <a:pPr marL="274320" indent="-274320">
              <a:lnSpc>
                <a:spcPct val="90000"/>
              </a:lnSpc>
              <a:spcAft>
                <a:spcPts val="200"/>
              </a:spcAft>
              <a:buClr>
                <a:srgbClr val="51706A"/>
              </a:buClr>
              <a:buFont typeface="Wingdings" panose="05000000000000000000" pitchFamily="2" charset="2"/>
              <a:buChar char="§"/>
            </a:pPr>
            <a:r>
              <a:rPr lang="en-US" sz="3200" b="1" dirty="0">
                <a:solidFill>
                  <a:srgbClr val="FFFF00"/>
                </a:solidFill>
                <a:latin typeface="Arial Narrow" panose="020B0606020202030204" pitchFamily="34" charset="0"/>
              </a:rPr>
              <a:t>Morphine</a:t>
            </a:r>
            <a:r>
              <a:rPr lang="en-US" sz="3200" dirty="0">
                <a:solidFill>
                  <a:schemeClr val="bg1"/>
                </a:solidFill>
                <a:latin typeface="Arial Narrow" panose="020B0606020202030204" pitchFamily="34" charset="0"/>
              </a:rPr>
              <a:t>: Associated with higher rates of nausea</a:t>
            </a:r>
          </a:p>
          <a:p>
            <a:pPr marL="274320" indent="-274320">
              <a:lnSpc>
                <a:spcPct val="90000"/>
              </a:lnSpc>
              <a:spcAft>
                <a:spcPts val="200"/>
              </a:spcAft>
              <a:buClr>
                <a:srgbClr val="51706A"/>
              </a:buClr>
              <a:buFont typeface="Wingdings" panose="05000000000000000000" pitchFamily="2" charset="2"/>
              <a:buChar char="§"/>
            </a:pPr>
            <a:r>
              <a:rPr lang="en-US" sz="3200" b="1" dirty="0">
                <a:solidFill>
                  <a:srgbClr val="FFFF00"/>
                </a:solidFill>
                <a:latin typeface="Arial Narrow" panose="020B0606020202030204" pitchFamily="34" charset="0"/>
              </a:rPr>
              <a:t>Fentanyl</a:t>
            </a:r>
            <a:r>
              <a:rPr lang="en-US" sz="3200" dirty="0">
                <a:solidFill>
                  <a:srgbClr val="FFFF00"/>
                </a:solidFill>
                <a:latin typeface="Arial Narrow" panose="020B0606020202030204" pitchFamily="34" charset="0"/>
              </a:rPr>
              <a:t>:</a:t>
            </a:r>
            <a:r>
              <a:rPr lang="en-US" sz="3200" dirty="0">
                <a:solidFill>
                  <a:schemeClr val="bg1"/>
                </a:solidFill>
                <a:latin typeface="Arial Narrow" panose="020B0606020202030204" pitchFamily="34" charset="0"/>
              </a:rPr>
              <a:t>  More route options (IN)</a:t>
            </a:r>
          </a:p>
        </p:txBody>
      </p:sp>
      <p:sp>
        <p:nvSpPr>
          <p:cNvPr id="2" name="Title 1"/>
          <p:cNvSpPr>
            <a:spLocks noGrp="1"/>
          </p:cNvSpPr>
          <p:nvPr>
            <p:ph type="title"/>
          </p:nvPr>
        </p:nvSpPr>
        <p:spPr>
          <a:xfrm>
            <a:off x="267806" y="187464"/>
            <a:ext cx="8600459" cy="1227000"/>
          </a:xfrm>
          <a:solidFill>
            <a:schemeClr val="bg1"/>
          </a:solidFill>
        </p:spPr>
        <p:txBody>
          <a:bodyPr>
            <a:normAutofit/>
          </a:bodyPr>
          <a:lstStyle/>
          <a:p>
            <a:pPr algn="ctr"/>
            <a:r>
              <a:rPr lang="en-US" sz="3200" b="0" dirty="0">
                <a:solidFill>
                  <a:srgbClr val="002164"/>
                </a:solidFill>
              </a:rPr>
              <a:t>PICO #7 - Conditional recommendation</a:t>
            </a:r>
            <a:br>
              <a:rPr lang="en-US" b="0" dirty="0">
                <a:solidFill>
                  <a:srgbClr val="002164"/>
                </a:solidFill>
              </a:rPr>
            </a:br>
            <a:r>
              <a:rPr lang="en-US" sz="2800" b="0" dirty="0">
                <a:solidFill>
                  <a:schemeClr val="tx1">
                    <a:lumMod val="50000"/>
                  </a:schemeClr>
                </a:solidFill>
              </a:rPr>
              <a:t>(low certainty of evidence)</a:t>
            </a:r>
          </a:p>
        </p:txBody>
      </p:sp>
      <p:sp>
        <p:nvSpPr>
          <p:cNvPr id="7" name="Left-Right Arrow 6"/>
          <p:cNvSpPr/>
          <p:nvPr/>
        </p:nvSpPr>
        <p:spPr>
          <a:xfrm>
            <a:off x="149902" y="1050247"/>
            <a:ext cx="8766236" cy="3015158"/>
          </a:xfrm>
          <a:prstGeom prst="leftRightArrow">
            <a:avLst>
              <a:gd name="adj1" fmla="val 67547"/>
              <a:gd name="adj2" fmla="val 44972"/>
            </a:avLst>
          </a:prstGeom>
          <a:gradFill flip="none" rotWithShape="1">
            <a:gsLst>
              <a:gs pos="0">
                <a:srgbClr val="FFC000"/>
              </a:gs>
              <a:gs pos="44600">
                <a:schemeClr val="bg1">
                  <a:lumMod val="95000"/>
                </a:schemeClr>
              </a:gs>
              <a:gs pos="100000">
                <a:srgbClr val="FFFF00"/>
              </a:gs>
            </a:gsLst>
            <a:lin ang="16200000" scaled="1"/>
            <a:tileRect/>
          </a:gra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357308" y="1628770"/>
            <a:ext cx="6377698" cy="1905650"/>
          </a:xfrm>
          <a:noFill/>
        </p:spPr>
        <p:txBody>
          <a:bodyPr>
            <a:noAutofit/>
          </a:bodyPr>
          <a:lstStyle/>
          <a:p>
            <a:pPr marL="0" indent="0" algn="ctr">
              <a:lnSpc>
                <a:spcPct val="90000"/>
              </a:lnSpc>
              <a:spcBef>
                <a:spcPts val="0"/>
              </a:spcBef>
              <a:spcAft>
                <a:spcPts val="0"/>
              </a:spcAft>
              <a:buNone/>
            </a:pPr>
            <a:r>
              <a:rPr lang="en-US" sz="3200" b="0" i="1" dirty="0">
                <a:solidFill>
                  <a:srgbClr val="000000"/>
                </a:solidFill>
                <a:latin typeface="Arial Narrow" panose="020B0606020202030204" pitchFamily="34" charset="0"/>
              </a:rPr>
              <a:t>If opioids are selected for pain mgt., we suggest </a:t>
            </a:r>
            <a:r>
              <a:rPr lang="en-US" sz="3200" i="1" dirty="0">
                <a:solidFill>
                  <a:srgbClr val="001D3A"/>
                </a:solidFill>
                <a:latin typeface="Arial Narrow" panose="020B0606020202030204" pitchFamily="34" charset="0"/>
              </a:rPr>
              <a:t>either IV morphine </a:t>
            </a:r>
            <a:r>
              <a:rPr lang="en-US" sz="3200" b="0" i="1" dirty="0">
                <a:solidFill>
                  <a:srgbClr val="001D3A"/>
                </a:solidFill>
                <a:latin typeface="Arial Narrow" panose="020B0606020202030204" pitchFamily="34" charset="0"/>
              </a:rPr>
              <a:t>or                         </a:t>
            </a:r>
            <a:r>
              <a:rPr lang="en-US" sz="3200" i="1" dirty="0">
                <a:solidFill>
                  <a:srgbClr val="001D3A"/>
                </a:solidFill>
                <a:latin typeface="Arial Narrow" panose="020B0606020202030204" pitchFamily="34" charset="0"/>
              </a:rPr>
              <a:t>IV fentanyl</a:t>
            </a:r>
            <a:r>
              <a:rPr lang="en-US" sz="3200" i="1" dirty="0">
                <a:solidFill>
                  <a:srgbClr val="FFC000"/>
                </a:solidFill>
                <a:latin typeface="Arial Narrow" panose="020B0606020202030204" pitchFamily="34" charset="0"/>
              </a:rPr>
              <a:t> </a:t>
            </a:r>
            <a:r>
              <a:rPr lang="en-US" sz="3200" b="0" i="1" dirty="0">
                <a:solidFill>
                  <a:srgbClr val="000000"/>
                </a:solidFill>
                <a:latin typeface="Arial Narrow" panose="020B0606020202030204" pitchFamily="34" charset="0"/>
              </a:rPr>
              <a:t>for the treatment of moderate to severe pain in the prehospital setting </a:t>
            </a:r>
          </a:p>
        </p:txBody>
      </p:sp>
      <p:sp>
        <p:nvSpPr>
          <p:cNvPr id="5" name="Slide Number Placeholder 4"/>
          <p:cNvSpPr>
            <a:spLocks noGrp="1"/>
          </p:cNvSpPr>
          <p:nvPr>
            <p:ph type="sldNum" sz="quarter" idx="11"/>
          </p:nvPr>
        </p:nvSpPr>
        <p:spPr>
          <a:xfrm>
            <a:off x="8277467" y="6536757"/>
            <a:ext cx="453579" cy="271889"/>
          </a:xfrm>
        </p:spPr>
        <p:txBody>
          <a:bodyPr/>
          <a:lstStyle/>
          <a:p>
            <a:pPr algn="r"/>
            <a:fld id="{FEE9C2EC-C493-E246-9EAB-66C95869FB0F}" type="slidenum">
              <a:rPr lang="en-US" smtClean="0">
                <a:solidFill>
                  <a:srgbClr val="000000"/>
                </a:solidFill>
                <a:latin typeface="Arial" panose="020B0604020202020204" pitchFamily="34" charset="0"/>
                <a:cs typeface="Arial" panose="020B0604020202020204" pitchFamily="34" charset="0"/>
              </a:rPr>
              <a:pPr algn="r"/>
              <a:t>38</a:t>
            </a:fld>
            <a:endParaRPr lang="en-US" dirty="0">
              <a:solidFill>
                <a:srgbClr val="000000"/>
              </a:solidFill>
              <a:latin typeface="Arial" panose="020B0604020202020204" pitchFamily="34" charset="0"/>
              <a:cs typeface="Arial" panose="020B0604020202020204" pitchFamily="34"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251" y="1524418"/>
            <a:ext cx="909312" cy="2010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5008" y="1486816"/>
            <a:ext cx="882994" cy="2107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ooter Placeholder 3"/>
          <p:cNvSpPr txBox="1">
            <a:spLocks/>
          </p:cNvSpPr>
          <p:nvPr/>
        </p:nvSpPr>
        <p:spPr>
          <a:xfrm>
            <a:off x="3480657" y="6536757"/>
            <a:ext cx="4997611"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000000"/>
                </a:solidFill>
                <a:latin typeface="Arial Narrow" panose="020B0606020202030204" pitchFamily="34" charset="0"/>
              </a:rPr>
              <a:t>© National Association of State EMS Officials (NASEMSO). All rights reserved.</a:t>
            </a:r>
            <a:endParaRPr lang="en-US" sz="788" i="1" dirty="0">
              <a:solidFill>
                <a:srgbClr val="000000"/>
              </a:solidFill>
              <a:latin typeface="Arial Narrow" panose="020B0606020202030204" pitchFamily="34" charset="0"/>
            </a:endParaRPr>
          </a:p>
        </p:txBody>
      </p:sp>
      <p:sp>
        <p:nvSpPr>
          <p:cNvPr id="8" name="Rectangle 7"/>
          <p:cNvSpPr/>
          <p:nvPr/>
        </p:nvSpPr>
        <p:spPr>
          <a:xfrm>
            <a:off x="388253" y="5830911"/>
            <a:ext cx="8298551" cy="535531"/>
          </a:xfrm>
          <a:prstGeom prst="rect">
            <a:avLst/>
          </a:prstGeom>
          <a:solidFill>
            <a:srgbClr val="003300"/>
          </a:solidFill>
          <a:scene3d>
            <a:camera prst="orthographicFront"/>
            <a:lightRig rig="threePt" dir="t"/>
          </a:scene3d>
          <a:sp3d>
            <a:bevelT/>
          </a:sp3d>
        </p:spPr>
        <p:txBody>
          <a:bodyPr wrap="square">
            <a:spAutoFit/>
          </a:bodyPr>
          <a:lstStyle/>
          <a:p>
            <a:pPr algn="ctr">
              <a:lnSpc>
                <a:spcPct val="90000"/>
              </a:lnSpc>
              <a:spcAft>
                <a:spcPts val="200"/>
              </a:spcAft>
              <a:buClr>
                <a:srgbClr val="51706A"/>
              </a:buClr>
            </a:pPr>
            <a:r>
              <a:rPr lang="en-US" sz="3200" dirty="0">
                <a:solidFill>
                  <a:srgbClr val="FFFFFF"/>
                </a:solidFill>
                <a:latin typeface="Arial Narrow" panose="020B0606020202030204" pitchFamily="34" charset="0"/>
              </a:rPr>
              <a:t>Conflicting results in EMS vs. hospital-based trials</a:t>
            </a:r>
          </a:p>
        </p:txBody>
      </p:sp>
    </p:spTree>
    <p:extLst>
      <p:ext uri="{BB962C8B-B14F-4D97-AF65-F5344CB8AC3E}">
        <p14:creationId xmlns:p14="http://schemas.microsoft.com/office/powerpoint/2010/main" val="138167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295941" y="3204599"/>
            <a:ext cx="3529282" cy="3138411"/>
          </a:xfrm>
          <a:prstGeom prst="rect">
            <a:avLst/>
          </a:prstGeom>
          <a:gradFill>
            <a:gsLst>
              <a:gs pos="0">
                <a:srgbClr val="003300"/>
              </a:gs>
              <a:gs pos="100000">
                <a:srgbClr val="000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797087" y="3204599"/>
            <a:ext cx="5021457" cy="3138411"/>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solidFill>
            <a:schemeClr val="tx1">
              <a:lumMod val="50000"/>
            </a:schemeClr>
          </a:solidFill>
          <a:scene3d>
            <a:camera prst="orthographicFront"/>
            <a:lightRig rig="threePt" dir="t"/>
          </a:scene3d>
          <a:sp3d>
            <a:bevelT/>
          </a:sp3d>
        </p:spPr>
        <p:txBody>
          <a:bodyPr>
            <a:normAutofit/>
          </a:bodyPr>
          <a:lstStyle/>
          <a:p>
            <a:pPr algn="ctr"/>
            <a:r>
              <a:rPr lang="en-US" sz="4000" b="0" dirty="0">
                <a:solidFill>
                  <a:schemeClr val="bg1"/>
                </a:solidFill>
              </a:rPr>
              <a:t>PICO #7 – Rationale</a:t>
            </a:r>
            <a:endParaRPr lang="en-US" sz="4800" b="0" dirty="0">
              <a:solidFill>
                <a:schemeClr val="bg1"/>
              </a:solidFill>
            </a:endParaRPr>
          </a:p>
        </p:txBody>
      </p:sp>
      <p:sp>
        <p:nvSpPr>
          <p:cNvPr id="5" name="Slide Number Placeholder 4"/>
          <p:cNvSpPr>
            <a:spLocks noGrp="1"/>
          </p:cNvSpPr>
          <p:nvPr>
            <p:ph type="sldNum" sz="quarter" idx="11"/>
          </p:nvPr>
        </p:nvSpPr>
        <p:spPr>
          <a:xfrm>
            <a:off x="8313572" y="6536756"/>
            <a:ext cx="453579" cy="271889"/>
          </a:xfrm>
        </p:spPr>
        <p:txBody>
          <a:bodyPr/>
          <a:lstStyle/>
          <a:p>
            <a:pPr algn="r"/>
            <a:fld id="{FEE9C2EC-C493-E246-9EAB-66C95869FB0F}" type="slidenum">
              <a:rPr lang="en-US" b="0" smtClean="0">
                <a:solidFill>
                  <a:srgbClr val="000000"/>
                </a:solidFill>
                <a:cs typeface="Arial" panose="020B0604020202020204" pitchFamily="34" charset="0"/>
              </a:rPr>
              <a:pPr algn="r"/>
              <a:t>39</a:t>
            </a:fld>
            <a:endParaRPr lang="en-US" b="0" dirty="0">
              <a:solidFill>
                <a:srgbClr val="000000"/>
              </a:solidFill>
              <a:cs typeface="Arial" panose="020B0604020202020204" pitchFamily="34" charset="0"/>
            </a:endParaRPr>
          </a:p>
        </p:txBody>
      </p:sp>
      <p:sp>
        <p:nvSpPr>
          <p:cNvPr id="4" name="Footer Placeholder 3"/>
          <p:cNvSpPr>
            <a:spLocks noGrp="1"/>
          </p:cNvSpPr>
          <p:nvPr>
            <p:ph type="ftr" sz="quarter" idx="12"/>
          </p:nvPr>
        </p:nvSpPr>
        <p:spPr>
          <a:xfrm>
            <a:off x="3592002" y="6536756"/>
            <a:ext cx="4997611" cy="271889"/>
          </a:xfrm>
        </p:spPr>
        <p:txBody>
          <a:bodyPr/>
          <a:lstStyle/>
          <a:p>
            <a:r>
              <a:rPr lang="en-US" dirty="0">
                <a:solidFill>
                  <a:srgbClr val="000000"/>
                </a:solidFill>
                <a:latin typeface="Arial Narrow" panose="020B0606020202030204" pitchFamily="34" charset="0"/>
              </a:rPr>
              <a:t>© National Association of State EMS Officials (NASEMSO). All rights reserved</a:t>
            </a:r>
            <a:r>
              <a:rPr lang="en-US" dirty="0">
                <a:solidFill>
                  <a:schemeClr val="bg1"/>
                </a:solidFill>
              </a:rPr>
              <a:t>.</a:t>
            </a:r>
            <a:endParaRPr lang="en-US" sz="788" i="1" dirty="0">
              <a:solidFill>
                <a:schemeClr val="bg1"/>
              </a:solidFill>
            </a:endParaRPr>
          </a:p>
        </p:txBody>
      </p:sp>
      <p:sp>
        <p:nvSpPr>
          <p:cNvPr id="7" name="TextBox 6"/>
          <p:cNvSpPr txBox="1"/>
          <p:nvPr/>
        </p:nvSpPr>
        <p:spPr>
          <a:xfrm>
            <a:off x="442884" y="6470710"/>
            <a:ext cx="1463862" cy="276999"/>
          </a:xfrm>
          <a:prstGeom prst="rect">
            <a:avLst/>
          </a:prstGeom>
          <a:noFill/>
        </p:spPr>
        <p:txBody>
          <a:bodyPr wrap="none" rtlCol="0">
            <a:spAutoFit/>
          </a:bodyPr>
          <a:lstStyle/>
          <a:p>
            <a:r>
              <a:rPr lang="en-US" sz="1200" dirty="0">
                <a:solidFill>
                  <a:srgbClr val="000000"/>
                </a:solidFill>
                <a:latin typeface="+mj-lt"/>
              </a:rPr>
              <a:t>Theotherson</a:t>
            </a:r>
            <a:r>
              <a:rPr lang="en-US" sz="1200" dirty="0">
                <a:solidFill>
                  <a:schemeClr val="bg1"/>
                </a:solidFill>
                <a:latin typeface="+mj-lt"/>
              </a:rPr>
              <a:t>g.com</a:t>
            </a:r>
          </a:p>
        </p:txBody>
      </p:sp>
      <p:sp>
        <p:nvSpPr>
          <p:cNvPr id="14" name="Content Placeholder 13"/>
          <p:cNvSpPr>
            <a:spLocks noGrp="1"/>
          </p:cNvSpPr>
          <p:nvPr>
            <p:ph idx="1"/>
          </p:nvPr>
        </p:nvSpPr>
        <p:spPr>
          <a:xfrm>
            <a:off x="272406" y="1196595"/>
            <a:ext cx="8600458" cy="1872082"/>
          </a:xfrm>
        </p:spPr>
        <p:txBody>
          <a:bodyPr>
            <a:normAutofit/>
          </a:bodyPr>
          <a:lstStyle/>
          <a:p>
            <a:pPr marL="0" indent="0" algn="ctr">
              <a:buNone/>
            </a:pPr>
            <a:r>
              <a:rPr lang="en-US" sz="3200" b="0" dirty="0"/>
              <a:t>Opiates have been the cornerstone of pain management for centuries</a:t>
            </a:r>
          </a:p>
          <a:p>
            <a:pPr marL="0" indent="0" algn="ctr">
              <a:buNone/>
            </a:pPr>
            <a:r>
              <a:rPr lang="en-US" sz="4000" dirty="0"/>
              <a:t>Natural + Synthetic Agents</a:t>
            </a:r>
          </a:p>
        </p:txBody>
      </p:sp>
      <p:sp>
        <p:nvSpPr>
          <p:cNvPr id="17" name="TextBox 16"/>
          <p:cNvSpPr txBox="1"/>
          <p:nvPr/>
        </p:nvSpPr>
        <p:spPr>
          <a:xfrm>
            <a:off x="442884" y="3432024"/>
            <a:ext cx="8174862" cy="2708434"/>
          </a:xfrm>
          <a:prstGeom prst="rect">
            <a:avLst/>
          </a:prstGeom>
          <a:noFill/>
          <a:ln>
            <a:solidFill>
              <a:schemeClr val="tx2">
                <a:lumMod val="75000"/>
                <a:lumOff val="25000"/>
              </a:schemeClr>
            </a:solidFill>
          </a:ln>
        </p:spPr>
        <p:txBody>
          <a:bodyPr wrap="square" rtlCol="0">
            <a:spAutoFit/>
          </a:bodyPr>
          <a:lstStyle/>
          <a:p>
            <a:r>
              <a:rPr lang="en-US" sz="3400" dirty="0">
                <a:solidFill>
                  <a:schemeClr val="bg1"/>
                </a:solidFill>
                <a:latin typeface="Arial Narrow" panose="020B0606020202030204" pitchFamily="34" charset="0"/>
              </a:rPr>
              <a:t>Bind to opioid receptors in and outside of CNS </a:t>
            </a:r>
          </a:p>
          <a:p>
            <a:r>
              <a:rPr lang="en-US" sz="3400" dirty="0">
                <a:solidFill>
                  <a:schemeClr val="bg1"/>
                </a:solidFill>
              </a:rPr>
              <a:t>“Mu-1” produce clinical analgesia</a:t>
            </a:r>
          </a:p>
          <a:p>
            <a:pPr marL="182880" indent="-182880"/>
            <a:r>
              <a:rPr lang="en-US" sz="3400" dirty="0">
                <a:solidFill>
                  <a:schemeClr val="bg1"/>
                </a:solidFill>
              </a:rPr>
              <a:t>“Mu-2” produce respiratory depression, euphoria, physical dependence, and constipation</a:t>
            </a:r>
          </a:p>
        </p:txBody>
      </p:sp>
    </p:spTree>
    <p:extLst>
      <p:ext uri="{BB962C8B-B14F-4D97-AF65-F5344CB8AC3E}">
        <p14:creationId xmlns:p14="http://schemas.microsoft.com/office/powerpoint/2010/main" val="214032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arn(outVertical)">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left)">
                                      <p:cBhvr>
                                        <p:cTn id="12" dur="500"/>
                                        <p:tgtEl>
                                          <p:spTgt spid="17">
                                            <p:txEl>
                                              <p:pRg st="0" end="0"/>
                                            </p:txEl>
                                          </p:spTgt>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7">
                                            <p:txEl>
                                              <p:pRg st="1" end="1"/>
                                            </p:txEl>
                                          </p:spTgt>
                                        </p:tgtEl>
                                        <p:attrNameLst>
                                          <p:attrName>style.visibility</p:attrName>
                                        </p:attrNameLst>
                                      </p:cBhvr>
                                      <p:to>
                                        <p:strVal val="visible"/>
                                      </p:to>
                                    </p:set>
                                    <p:animEffect transition="in" filter="fade">
                                      <p:cBhvr>
                                        <p:cTn id="16" dur="1000"/>
                                        <p:tgtEl>
                                          <p:spTgt spid="17">
                                            <p:txEl>
                                              <p:pRg st="1" end="1"/>
                                            </p:txEl>
                                          </p:spTgt>
                                        </p:tgtEl>
                                      </p:cBhvr>
                                    </p:animEffect>
                                    <p:anim calcmode="lin" valueType="num">
                                      <p:cBhvr>
                                        <p:cTn id="17"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animEffect transition="in" filter="fade">
                                      <p:cBhvr>
                                        <p:cTn id="21" dur="1000"/>
                                        <p:tgtEl>
                                          <p:spTgt spid="17">
                                            <p:txEl>
                                              <p:pRg st="2" end="2"/>
                                            </p:txEl>
                                          </p:spTgt>
                                        </p:tgtEl>
                                      </p:cBhvr>
                                    </p:animEffect>
                                    <p:anim calcmode="lin" valueType="num">
                                      <p:cBhvr>
                                        <p:cTn id="22"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8950" y="20739"/>
            <a:ext cx="5559552" cy="6839712"/>
          </a:xfrm>
          <a:prstGeom prst="rect">
            <a:avLst/>
          </a:prstGeom>
        </p:spPr>
      </p:pic>
      <p:sp useBgFill="1">
        <p:nvSpPr>
          <p:cNvPr id="73" name="Freeform: Shape 72">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noFill/>
          <a:ln w="28575">
            <a:solidFill>
              <a:srgbClr val="51706A"/>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prstClr val="white"/>
                </a:solidFill>
                <a:latin typeface="Tw Cen MT Condensed Extra Bold" panose="020B0803020202020204" pitchFamily="34" charset="0"/>
              </a:rPr>
              <a:t>EMS</a:t>
            </a:r>
          </a:p>
        </p:txBody>
      </p:sp>
      <p:sp useBgFill="1">
        <p:nvSpPr>
          <p:cNvPr id="79" name="Rectangle 7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14060" y="402791"/>
            <a:ext cx="4343885" cy="3835380"/>
          </a:xfrm>
        </p:spPr>
        <p:txBody>
          <a:bodyPr>
            <a:normAutofit/>
          </a:bodyPr>
          <a:lstStyle/>
          <a:p>
            <a:pPr lvl="0">
              <a:buClr>
                <a:srgbClr val="9CBEBD"/>
              </a:buClr>
              <a:defRPr/>
            </a:pPr>
            <a:endParaRPr lang="en-US" sz="4300" dirty="0">
              <a:solidFill>
                <a:srgbClr val="003366"/>
              </a:solidFill>
              <a:latin typeface="Arial Narrow" panose="020B0606020202030204" pitchFamily="34" charset="0"/>
            </a:endParaRPr>
          </a:p>
          <a:p>
            <a:endParaRPr lang="en-US" sz="1700" dirty="0">
              <a:latin typeface="Arial" panose="020B0604020202020204" pitchFamily="34" charset="0"/>
              <a:cs typeface="Arial" panose="020B0604020202020204" pitchFamily="34" charset="0"/>
            </a:endParaRPr>
          </a:p>
        </p:txBody>
      </p:sp>
      <p:sp>
        <p:nvSpPr>
          <p:cNvPr id="18" name="Rectangle 17"/>
          <p:cNvSpPr/>
          <p:nvPr/>
        </p:nvSpPr>
        <p:spPr>
          <a:xfrm>
            <a:off x="192714" y="6406675"/>
            <a:ext cx="1736373" cy="261610"/>
          </a:xfrm>
          <a:prstGeom prst="rect">
            <a:avLst/>
          </a:prstGeom>
        </p:spPr>
        <p:txBody>
          <a:bodyPr wrap="none">
            <a:spAutoFit/>
          </a:bodyPr>
          <a:lstStyle/>
          <a:p>
            <a:r>
              <a:rPr lang="en-US" sz="1100" dirty="0"/>
              <a:t>https://specialty.mims.com/</a:t>
            </a:r>
          </a:p>
        </p:txBody>
      </p:sp>
      <p:sp>
        <p:nvSpPr>
          <p:cNvPr id="4" name="TextBox 3"/>
          <p:cNvSpPr txBox="1"/>
          <p:nvPr/>
        </p:nvSpPr>
        <p:spPr>
          <a:xfrm>
            <a:off x="202194" y="603336"/>
            <a:ext cx="4255751" cy="2899255"/>
          </a:xfrm>
          <a:prstGeom prst="rect">
            <a:avLst/>
          </a:prstGeom>
          <a:noFill/>
        </p:spPr>
        <p:txBody>
          <a:bodyPr wrap="square" rtlCol="0">
            <a:spAutoFit/>
          </a:bodyPr>
          <a:lstStyle/>
          <a:p>
            <a:pPr>
              <a:lnSpc>
                <a:spcPct val="95000"/>
              </a:lnSpc>
            </a:pPr>
            <a:r>
              <a:rPr lang="en-US" sz="3200" dirty="0">
                <a:solidFill>
                  <a:srgbClr val="003300"/>
                </a:solidFill>
                <a:latin typeface="Arial Narrow" panose="020B0606020202030204" pitchFamily="34" charset="0"/>
              </a:rPr>
              <a:t>EMS is charged                with providing person-centered evidence-based, and cost effective quality care that improves practice and patient outcomes</a:t>
            </a:r>
          </a:p>
        </p:txBody>
      </p:sp>
      <p:sp>
        <p:nvSpPr>
          <p:cNvPr id="5" name="TextBox 4"/>
          <p:cNvSpPr txBox="1"/>
          <p:nvPr/>
        </p:nvSpPr>
        <p:spPr>
          <a:xfrm>
            <a:off x="171332" y="3673619"/>
            <a:ext cx="4080567" cy="2636106"/>
          </a:xfrm>
          <a:prstGeom prst="rect">
            <a:avLst/>
          </a:prstGeom>
          <a:noFill/>
        </p:spPr>
        <p:txBody>
          <a:bodyPr wrap="square" rtlCol="0">
            <a:spAutoFit/>
          </a:bodyPr>
          <a:lstStyle/>
          <a:p>
            <a:pPr>
              <a:lnSpc>
                <a:spcPct val="95000"/>
              </a:lnSpc>
            </a:pPr>
            <a:r>
              <a:rPr lang="en-US" sz="2900" dirty="0">
                <a:solidFill>
                  <a:srgbClr val="00003A"/>
                </a:solidFill>
                <a:latin typeface="Arial Narrow" panose="020B0606020202030204" pitchFamily="34" charset="0"/>
              </a:rPr>
              <a:t>It can take years to integrate evidence into practice – and when it comes to pain mgt in our current environment, we don’t have years to figure             it out!</a:t>
            </a:r>
          </a:p>
        </p:txBody>
      </p:sp>
      <p:sp>
        <p:nvSpPr>
          <p:cNvPr id="2" name="Slide Number Placeholder 1"/>
          <p:cNvSpPr>
            <a:spLocks noGrp="1"/>
          </p:cNvSpPr>
          <p:nvPr>
            <p:ph type="sldNum" sz="quarter" idx="12"/>
          </p:nvPr>
        </p:nvSpPr>
        <p:spPr>
          <a:xfrm>
            <a:off x="8156578" y="6470704"/>
            <a:ext cx="730250" cy="274320"/>
          </a:xfrm>
        </p:spPr>
        <p:txBody>
          <a:bodyPr/>
          <a:lstStyle/>
          <a:p>
            <a:pPr algn="r"/>
            <a:fld id="{FEE9C2EC-C493-E246-9EAB-66C95869FB0F}" type="slidenum">
              <a:rPr lang="en-US" smtClean="0">
                <a:latin typeface="Arial" panose="020B0604020202020204" pitchFamily="34" charset="0"/>
                <a:cs typeface="Arial" panose="020B0604020202020204" pitchFamily="34" charset="0"/>
              </a:rPr>
              <a:pPr algn="r"/>
              <a:t>4</a:t>
            </a:fld>
            <a:endParaRPr lang="en-US" dirty="0">
              <a:latin typeface="Arial" panose="020B0604020202020204" pitchFamily="34" charset="0"/>
              <a:cs typeface="Arial" panose="020B0604020202020204" pitchFamily="34" charset="0"/>
            </a:endParaRPr>
          </a:p>
        </p:txBody>
      </p:sp>
      <p:sp>
        <p:nvSpPr>
          <p:cNvPr id="13" name="Rectangle 12"/>
          <p:cNvSpPr/>
          <p:nvPr/>
        </p:nvSpPr>
        <p:spPr>
          <a:xfrm>
            <a:off x="4883630" y="6486208"/>
            <a:ext cx="3813865" cy="246221"/>
          </a:xfrm>
          <a:prstGeom prst="rect">
            <a:avLst/>
          </a:prstGeom>
        </p:spPr>
        <p:txBody>
          <a:bodyPr wrap="none">
            <a:spAutoFit/>
          </a:bodyPr>
          <a:lstStyle/>
          <a:p>
            <a:pPr algn="r" defTabSz="914400"/>
            <a:r>
              <a:rPr lang="en-US" sz="1000" kern="0" dirty="0">
                <a:solidFill>
                  <a:srgbClr val="2E2B21"/>
                </a:solidFill>
                <a:latin typeface="Arial Narrow" panose="020B0606020202030204" pitchFamily="34" charset="0"/>
                <a:cs typeface="Arial" panose="020B0604020202020204" pitchFamily="34" charset="0"/>
              </a:rPr>
              <a:t>© National Association of State EMS Officials (NASEMSO). All rights reserved</a:t>
            </a:r>
            <a:endParaRPr lang="en-US" sz="1400" kern="0" dirty="0">
              <a:solidFill>
                <a:srgbClr val="2E2B21"/>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99586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par>
                                <p:cTn id="8" presetID="18" presetClass="entr" presetSubtype="6"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strips(downRight)">
                                      <p:cBhvr>
                                        <p:cTn id="10" dur="500"/>
                                        <p:tgtEl>
                                          <p:spTgt spid="4">
                                            <p:txEl>
                                              <p:pRg st="0" end="0"/>
                                            </p:txEl>
                                          </p:spTgt>
                                        </p:tgtEl>
                                      </p:cBhvr>
                                    </p:animEffect>
                                  </p:childTnLst>
                                </p:cTn>
                              </p:par>
                            </p:childTnLst>
                          </p:cTn>
                        </p:par>
                        <p:par>
                          <p:cTn id="11" fill="hold">
                            <p:stCondLst>
                              <p:cond delay="500"/>
                            </p:stCondLst>
                            <p:childTnLst>
                              <p:par>
                                <p:cTn id="12" presetID="18" presetClass="entr" presetSubtype="12" fill="hold"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strips(downLeft)">
                                      <p:cBhvr>
                                        <p:cTn id="1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896" y="144600"/>
            <a:ext cx="8474367" cy="734191"/>
          </a:xfrm>
          <a:solidFill>
            <a:srgbClr val="003300"/>
          </a:solidFill>
          <a:scene3d>
            <a:camera prst="orthographicFront"/>
            <a:lightRig rig="threePt" dir="t"/>
          </a:scene3d>
          <a:sp3d>
            <a:bevelT/>
          </a:sp3d>
        </p:spPr>
        <p:txBody>
          <a:bodyPr>
            <a:normAutofit/>
          </a:bodyPr>
          <a:lstStyle/>
          <a:p>
            <a:pPr algn="ctr"/>
            <a:r>
              <a:rPr lang="en-US" sz="4000" b="0" dirty="0">
                <a:solidFill>
                  <a:schemeClr val="bg1"/>
                </a:solidFill>
              </a:rPr>
              <a:t>PICO #7 – Rationale </a:t>
            </a:r>
            <a:r>
              <a:rPr lang="en-US" sz="3200" b="0" dirty="0">
                <a:solidFill>
                  <a:schemeClr val="bg1"/>
                </a:solidFill>
              </a:rPr>
              <a:t>cont.</a:t>
            </a:r>
            <a:endParaRPr lang="en-US" sz="4000" b="0" dirty="0">
              <a:solidFill>
                <a:schemeClr val="bg1"/>
              </a:solidFill>
            </a:endParaRPr>
          </a:p>
        </p:txBody>
      </p:sp>
      <p:sp>
        <p:nvSpPr>
          <p:cNvPr id="3" name="Content Placeholder 2"/>
          <p:cNvSpPr>
            <a:spLocks noGrp="1"/>
          </p:cNvSpPr>
          <p:nvPr>
            <p:ph idx="1"/>
          </p:nvPr>
        </p:nvSpPr>
        <p:spPr>
          <a:xfrm>
            <a:off x="393898" y="2504047"/>
            <a:ext cx="8292907" cy="2278971"/>
          </a:xfrm>
          <a:gradFill>
            <a:gsLst>
              <a:gs pos="3000">
                <a:srgbClr val="000000"/>
              </a:gs>
              <a:gs pos="100000">
                <a:srgbClr val="003300"/>
              </a:gs>
              <a:gs pos="68000">
                <a:srgbClr val="003366"/>
              </a:gs>
            </a:gsLst>
            <a:lin ang="5400000" scaled="0"/>
          </a:gradFill>
        </p:spPr>
        <p:txBody>
          <a:bodyPr>
            <a:noAutofit/>
          </a:bodyPr>
          <a:lstStyle/>
          <a:p>
            <a:pPr marL="0" lvl="1" indent="0">
              <a:lnSpc>
                <a:spcPct val="95000"/>
              </a:lnSpc>
              <a:spcBef>
                <a:spcPts val="0"/>
              </a:spcBef>
              <a:spcAft>
                <a:spcPts val="0"/>
              </a:spcAft>
              <a:buNone/>
            </a:pPr>
            <a:r>
              <a:rPr lang="en-US" sz="3600" dirty="0">
                <a:solidFill>
                  <a:srgbClr val="FFE181"/>
                </a:solidFill>
                <a:latin typeface="Arial Narrow" panose="020B0606020202030204" pitchFamily="34" charset="0"/>
                <a:cs typeface="Arial" panose="020B0604020202020204" pitchFamily="34" charset="0"/>
              </a:rPr>
              <a:t>Select an opioid based on </a:t>
            </a:r>
            <a:r>
              <a:rPr lang="en-US" sz="3600" dirty="0">
                <a:solidFill>
                  <a:schemeClr val="bg1"/>
                </a:solidFill>
                <a:latin typeface="Arial Narrow" panose="020B0606020202030204" pitchFamily="34" charset="0"/>
                <a:cs typeface="Arial" panose="020B0604020202020204" pitchFamily="34" charset="0"/>
              </a:rPr>
              <a:t>pain severity, route options, previous responses to opioids, SEs,  how drug may interact with a patient’s                          disease state(s) &amp; local protocols </a:t>
            </a:r>
          </a:p>
        </p:txBody>
      </p:sp>
      <p:sp>
        <p:nvSpPr>
          <p:cNvPr id="5" name="Slide Number Placeholder 4"/>
          <p:cNvSpPr>
            <a:spLocks noGrp="1"/>
          </p:cNvSpPr>
          <p:nvPr>
            <p:ph type="sldNum" sz="quarter" idx="11"/>
          </p:nvPr>
        </p:nvSpPr>
        <p:spPr>
          <a:xfrm>
            <a:off x="8331701" y="6564893"/>
            <a:ext cx="453579" cy="271889"/>
          </a:xfrm>
        </p:spPr>
        <p:txBody>
          <a:bodyPr/>
          <a:lstStyle/>
          <a:p>
            <a:pPr algn="r"/>
            <a:fld id="{FEE9C2EC-C493-E246-9EAB-66C95869FB0F}" type="slidenum">
              <a:rPr lang="en-US" b="0" smtClean="0">
                <a:solidFill>
                  <a:srgbClr val="000000"/>
                </a:solidFill>
                <a:cs typeface="Arial" panose="020B0604020202020204" pitchFamily="34" charset="0"/>
              </a:rPr>
              <a:pPr algn="r"/>
              <a:t>40</a:t>
            </a:fld>
            <a:endParaRPr lang="en-US" b="0" dirty="0">
              <a:solidFill>
                <a:srgbClr val="000000"/>
              </a:solidFill>
              <a:cs typeface="Arial" panose="020B0604020202020204" pitchFamily="34" charset="0"/>
            </a:endParaRPr>
          </a:p>
        </p:txBody>
      </p:sp>
      <p:sp>
        <p:nvSpPr>
          <p:cNvPr id="7" name="TextBox 6"/>
          <p:cNvSpPr txBox="1"/>
          <p:nvPr/>
        </p:nvSpPr>
        <p:spPr>
          <a:xfrm>
            <a:off x="506962" y="5205215"/>
            <a:ext cx="5218603" cy="677108"/>
          </a:xfrm>
          <a:prstGeom prst="rect">
            <a:avLst/>
          </a:prstGeom>
          <a:solidFill>
            <a:srgbClr val="003300"/>
          </a:solidFill>
          <a:scene3d>
            <a:camera prst="orthographicFront"/>
            <a:lightRig rig="threePt" dir="t"/>
          </a:scene3d>
          <a:sp3d>
            <a:bevelT/>
          </a:sp3d>
        </p:spPr>
        <p:txBody>
          <a:bodyPr wrap="square" rtlCol="0">
            <a:spAutoFit/>
          </a:bodyPr>
          <a:lstStyle/>
          <a:p>
            <a:pPr marL="0" lvl="1" algn="ctr" defTabSz="914377">
              <a:lnSpc>
                <a:spcPct val="95000"/>
              </a:lnSpc>
              <a:spcBef>
                <a:spcPts val="1800"/>
              </a:spcBef>
              <a:buClr>
                <a:srgbClr val="9CBEBD"/>
              </a:buClr>
            </a:pPr>
            <a:r>
              <a:rPr lang="en-US" sz="4000"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Which do you prefer?</a:t>
            </a:r>
          </a:p>
        </p:txBody>
      </p:sp>
      <p:sp>
        <p:nvSpPr>
          <p:cNvPr id="8" name="Rectangle 7"/>
          <p:cNvSpPr/>
          <p:nvPr/>
        </p:nvSpPr>
        <p:spPr>
          <a:xfrm>
            <a:off x="499403" y="1202195"/>
            <a:ext cx="7884942" cy="1027974"/>
          </a:xfrm>
          <a:prstGeom prst="rect">
            <a:avLst/>
          </a:prstGeom>
        </p:spPr>
        <p:txBody>
          <a:bodyPr wrap="square">
            <a:spAutoFit/>
          </a:bodyPr>
          <a:lstStyle/>
          <a:p>
            <a:pPr marL="0" lvl="1" defTabSz="457154">
              <a:lnSpc>
                <a:spcPct val="95000"/>
              </a:lnSpc>
            </a:pPr>
            <a:r>
              <a:rPr lang="en-US" sz="3200" dirty="0">
                <a:solidFill>
                  <a:srgbClr val="000000"/>
                </a:solidFill>
                <a:latin typeface="Arial Narrow" panose="020B0606020202030204" pitchFamily="34" charset="0"/>
                <a:cs typeface="Arial"/>
              </a:rPr>
              <a:t>Other receptors: delta, sigma, kappa, and epsilon</a:t>
            </a:r>
          </a:p>
          <a:p>
            <a:pPr marL="0" lvl="1" defTabSz="457154">
              <a:lnSpc>
                <a:spcPct val="95000"/>
              </a:lnSpc>
              <a:spcAft>
                <a:spcPts val="1200"/>
              </a:spcAft>
            </a:pPr>
            <a:r>
              <a:rPr lang="en-US" sz="3200" dirty="0">
                <a:solidFill>
                  <a:srgbClr val="000000"/>
                </a:solidFill>
                <a:latin typeface="Arial Narrow" panose="020B0606020202030204" pitchFamily="34" charset="0"/>
                <a:cs typeface="Arial"/>
              </a:rPr>
              <a:t>Kappa produces analgesia, sedation and miosis</a:t>
            </a: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901" b="99700" l="10000" r="90000">
                        <a14:foregroundMark x1="20500" y1="58859" x2="22167" y2="84384"/>
                        <a14:foregroundMark x1="77333" y1="56156" x2="74000" y2="80480"/>
                        <a14:foregroundMark x1="77000" y1="60060" x2="74333" y2="84985"/>
                        <a14:foregroundMark x1="74167" y1="88889" x2="74167" y2="88889"/>
                        <a14:backgroundMark x1="64833" y1="39339" x2="64833" y2="39339"/>
                        <a14:backgroundMark x1="19833" y1="60360" x2="21167" y2="76577"/>
                      </a14:backgroundRemoval>
                    </a14:imgEffect>
                  </a14:imgLayer>
                </a14:imgProps>
              </a:ext>
              <a:ext uri="{28A0092B-C50C-407E-A947-70E740481C1C}">
                <a14:useLocalDpi xmlns:a14="http://schemas.microsoft.com/office/drawing/2010/main" val="0"/>
              </a:ext>
            </a:extLst>
          </a:blip>
          <a:srcRect l="16770" r="18615"/>
          <a:stretch/>
        </p:blipFill>
        <p:spPr>
          <a:xfrm>
            <a:off x="6035047" y="3882687"/>
            <a:ext cx="2873774" cy="2468366"/>
          </a:xfrm>
          <a:prstGeom prst="rect">
            <a:avLst/>
          </a:prstGeom>
        </p:spPr>
      </p:pic>
      <p:sp>
        <p:nvSpPr>
          <p:cNvPr id="10" name="Rectangle 9"/>
          <p:cNvSpPr/>
          <p:nvPr/>
        </p:nvSpPr>
        <p:spPr>
          <a:xfrm>
            <a:off x="295428" y="6418904"/>
            <a:ext cx="1566454" cy="369332"/>
          </a:xfrm>
          <a:prstGeom prst="rect">
            <a:avLst/>
          </a:prstGeom>
        </p:spPr>
        <p:txBody>
          <a:bodyPr wrap="none">
            <a:spAutoFit/>
          </a:bodyPr>
          <a:lstStyle/>
          <a:p>
            <a:r>
              <a:rPr lang="en-US" sz="1000" dirty="0">
                <a:solidFill>
                  <a:srgbClr val="000000"/>
                </a:solidFill>
                <a:latin typeface="Arial Narrow" panose="020B0606020202030204" pitchFamily="34" charset="0"/>
              </a:rPr>
              <a:t>https://www.marketplace.org</a:t>
            </a:r>
            <a:r>
              <a:rPr lang="en-US" dirty="0"/>
              <a:t>/</a:t>
            </a:r>
          </a:p>
        </p:txBody>
      </p:sp>
      <p:sp>
        <p:nvSpPr>
          <p:cNvPr id="11" name="Footer Placeholder 3"/>
          <p:cNvSpPr>
            <a:spLocks noGrp="1"/>
          </p:cNvSpPr>
          <p:nvPr>
            <p:ph type="ftr" sz="quarter" idx="12"/>
          </p:nvPr>
        </p:nvSpPr>
        <p:spPr>
          <a:xfrm>
            <a:off x="3620135" y="6564892"/>
            <a:ext cx="4997611" cy="271889"/>
          </a:xfrm>
        </p:spPr>
        <p:txBody>
          <a:bodyPr/>
          <a:lstStyle/>
          <a:p>
            <a:r>
              <a:rPr lang="en-US" dirty="0">
                <a:solidFill>
                  <a:srgbClr val="000000"/>
                </a:solidFill>
                <a:latin typeface="Arial Narrow" panose="020B0606020202030204" pitchFamily="34" charset="0"/>
              </a:rPr>
              <a:t>© National Association of State EMS Officials (NASEMSO). All rights reserved</a:t>
            </a:r>
            <a:r>
              <a:rPr lang="en-US" dirty="0">
                <a:solidFill>
                  <a:schemeClr val="bg1"/>
                </a:solidFill>
              </a:rPr>
              <a:t>.</a:t>
            </a:r>
            <a:endParaRPr lang="en-US" sz="788" i="1" dirty="0">
              <a:solidFill>
                <a:schemeClr val="bg1"/>
              </a:solidFill>
            </a:endParaRPr>
          </a:p>
        </p:txBody>
      </p:sp>
    </p:spTree>
    <p:extLst>
      <p:ext uri="{BB962C8B-B14F-4D97-AF65-F5344CB8AC3E}">
        <p14:creationId xmlns:p14="http://schemas.microsoft.com/office/powerpoint/2010/main" val="181036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500"/>
                                        <p:tgtEl>
                                          <p:spTgt spid="8">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wipe(up)">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500" fill="hold"/>
                                        <p:tgtEl>
                                          <p:spTgt spid="3">
                                            <p:bg/>
                                          </p:spTgt>
                                        </p:tgtEl>
                                        <p:attrNameLst>
                                          <p:attrName>ppt_w</p:attrName>
                                        </p:attrNameLst>
                                      </p:cBhvr>
                                      <p:tavLst>
                                        <p:tav tm="0">
                                          <p:val>
                                            <p:strVal val="#ppt_w*0.70"/>
                                          </p:val>
                                        </p:tav>
                                        <p:tav tm="100000">
                                          <p:val>
                                            <p:strVal val="#ppt_w"/>
                                          </p:val>
                                        </p:tav>
                                      </p:tavLst>
                                    </p:anim>
                                    <p:anim calcmode="lin" valueType="num">
                                      <p:cBhvr>
                                        <p:cTn id="16" dur="500" fill="hold"/>
                                        <p:tgtEl>
                                          <p:spTgt spid="3">
                                            <p:bg/>
                                          </p:spTgt>
                                        </p:tgtEl>
                                        <p:attrNameLst>
                                          <p:attrName>ppt_h</p:attrName>
                                        </p:attrNameLst>
                                      </p:cBhvr>
                                      <p:tavLst>
                                        <p:tav tm="0">
                                          <p:val>
                                            <p:strVal val="#ppt_h"/>
                                          </p:val>
                                        </p:tav>
                                        <p:tav tm="100000">
                                          <p:val>
                                            <p:strVal val="#ppt_h"/>
                                          </p:val>
                                        </p:tav>
                                      </p:tavLst>
                                    </p:anim>
                                    <p:animEffect transition="in" filter="fade">
                                      <p:cBhvr>
                                        <p:cTn id="17" dur="500"/>
                                        <p:tgtEl>
                                          <p:spTgt spid="3">
                                            <p:bg/>
                                          </p:spTgt>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21"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2" dur="1000"/>
                                        <p:tgtEl>
                                          <p:spTgt spid="3">
                                            <p:txEl>
                                              <p:pRg st="0" end="0"/>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7034" y="306337"/>
            <a:ext cx="8293972" cy="1949765"/>
          </a:xfrm>
          <a:prstGeom prst="rect">
            <a:avLst/>
          </a:prstGeom>
          <a:gradFill>
            <a:gsLst>
              <a:gs pos="80000">
                <a:srgbClr val="003366"/>
              </a:gs>
              <a:gs pos="0">
                <a:srgbClr val="000000"/>
              </a:gs>
              <a:gs pos="100000">
                <a:srgbClr val="537F6E"/>
              </a:gs>
            </a:gsLst>
            <a:lin ang="5400000" scaled="0"/>
          </a:gradFill>
        </p:spPr>
        <p:txBody>
          <a:bodyPr wrap="square" rtlCol="0" anchor="ctr">
            <a:spAutoFit/>
          </a:bodyPr>
          <a:lstStyle/>
          <a:p>
            <a:pPr algn="ctr">
              <a:lnSpc>
                <a:spcPct val="85000"/>
              </a:lnSpc>
              <a:spcBef>
                <a:spcPts val="600"/>
              </a:spcBef>
              <a:spcAft>
                <a:spcPts val="600"/>
              </a:spcAft>
            </a:pPr>
            <a:r>
              <a:rPr lang="en-US" sz="3400" dirty="0">
                <a:solidFill>
                  <a:schemeClr val="bg1"/>
                </a:solidFill>
                <a:latin typeface="Arial Narrow" panose="020B0606020202030204" pitchFamily="34" charset="0"/>
              </a:rPr>
              <a:t>PICO #8</a:t>
            </a:r>
            <a:r>
              <a:rPr lang="en-US" sz="3400" b="1" dirty="0">
                <a:solidFill>
                  <a:schemeClr val="bg1"/>
                </a:solidFill>
                <a:latin typeface="Arial Narrow" panose="020B0606020202030204" pitchFamily="34" charset="0"/>
              </a:rPr>
              <a:t>:</a:t>
            </a:r>
            <a:r>
              <a:rPr lang="en-US" sz="3600" dirty="0">
                <a:solidFill>
                  <a:schemeClr val="bg1"/>
                </a:solidFill>
                <a:latin typeface="Arial Narrow" panose="020B0606020202030204" pitchFamily="34" charset="0"/>
              </a:rPr>
              <a:t>  </a:t>
            </a:r>
            <a:r>
              <a:rPr lang="en-US" sz="3400" dirty="0">
                <a:solidFill>
                  <a:schemeClr val="bg1"/>
                </a:solidFill>
                <a:latin typeface="Arial Narrow" panose="020B0606020202030204" pitchFamily="34" charset="0"/>
              </a:rPr>
              <a:t>Should a combination of                  weight-based </a:t>
            </a:r>
            <a:r>
              <a:rPr lang="en-US" sz="3600" b="1" dirty="0">
                <a:solidFill>
                  <a:srgbClr val="FFC000"/>
                </a:solidFill>
                <a:latin typeface="Arial Narrow" panose="020B0606020202030204" pitchFamily="34" charset="0"/>
              </a:rPr>
              <a:t>IV OPIOID </a:t>
            </a:r>
            <a:r>
              <a:rPr lang="en-US" sz="3600" dirty="0">
                <a:solidFill>
                  <a:schemeClr val="bg1"/>
                </a:solidFill>
                <a:latin typeface="Arial Narrow" panose="020B0606020202030204" pitchFamily="34" charset="0"/>
              </a:rPr>
              <a:t>+ </a:t>
            </a:r>
            <a:r>
              <a:rPr lang="en-US" sz="3600" b="1" dirty="0">
                <a:solidFill>
                  <a:srgbClr val="FFC000"/>
                </a:solidFill>
                <a:effectLst>
                  <a:outerShdw blurRad="38100" dist="38100" dir="2700000" algn="tl">
                    <a:srgbClr val="000000">
                      <a:alpha val="43137"/>
                    </a:srgbClr>
                  </a:outerShdw>
                </a:effectLst>
                <a:latin typeface="Arial Narrow" panose="020B0606020202030204" pitchFamily="34" charset="0"/>
              </a:rPr>
              <a:t>KETAMINE</a:t>
            </a:r>
            <a:r>
              <a:rPr lang="en-US" sz="3600" b="1" dirty="0">
                <a:solidFill>
                  <a:srgbClr val="FFC000"/>
                </a:solidFill>
                <a:latin typeface="Arial Narrow" panose="020B0606020202030204" pitchFamily="34" charset="0"/>
              </a:rPr>
              <a:t> </a:t>
            </a:r>
            <a:r>
              <a:rPr lang="en-US" sz="3400" dirty="0">
                <a:solidFill>
                  <a:schemeClr val="bg1"/>
                </a:solidFill>
                <a:latin typeface="Arial Narrow" panose="020B0606020202030204" pitchFamily="34" charset="0"/>
              </a:rPr>
              <a:t>vs.  weight-based</a:t>
            </a:r>
            <a:r>
              <a:rPr lang="en-US" sz="3600" dirty="0">
                <a:solidFill>
                  <a:schemeClr val="bg1"/>
                </a:solidFill>
                <a:latin typeface="Arial Narrow" panose="020B0606020202030204" pitchFamily="34" charset="0"/>
              </a:rPr>
              <a:t> </a:t>
            </a:r>
            <a:r>
              <a:rPr lang="en-US" sz="3600" b="1" dirty="0">
                <a:solidFill>
                  <a:srgbClr val="FFC000"/>
                </a:solidFill>
                <a:effectLst>
                  <a:outerShdw blurRad="38100" dist="38100" dir="2700000" algn="tl">
                    <a:srgbClr val="000000">
                      <a:alpha val="43137"/>
                    </a:srgbClr>
                  </a:outerShdw>
                </a:effectLst>
                <a:latin typeface="Arial Narrow" panose="020B0606020202030204" pitchFamily="34" charset="0"/>
              </a:rPr>
              <a:t>IV OPIOID alone</a:t>
            </a:r>
            <a:r>
              <a:rPr lang="en-US" sz="3600" dirty="0">
                <a:solidFill>
                  <a:srgbClr val="FFC000"/>
                </a:solidFill>
                <a:effectLst>
                  <a:outerShdw blurRad="38100" dist="38100" dir="2700000" algn="tl">
                    <a:srgbClr val="000000">
                      <a:alpha val="43137"/>
                    </a:srgbClr>
                  </a:outerShdw>
                </a:effectLst>
                <a:latin typeface="Arial Narrow" panose="020B0606020202030204" pitchFamily="34" charset="0"/>
              </a:rPr>
              <a:t> </a:t>
            </a:r>
            <a:r>
              <a:rPr lang="en-US" sz="3400" dirty="0">
                <a:solidFill>
                  <a:schemeClr val="bg1"/>
                </a:solidFill>
                <a:latin typeface="Arial Narrow" panose="020B0606020202030204" pitchFamily="34" charset="0"/>
              </a:rPr>
              <a:t>be used to Rx moderate-severe pain in the prehospital setting?</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8922" y="2337993"/>
            <a:ext cx="4912087" cy="404663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34" y="2337993"/>
            <a:ext cx="3663588" cy="4048553"/>
          </a:xfrm>
          <a:prstGeom prst="rect">
            <a:avLst/>
          </a:prstGeom>
        </p:spPr>
      </p:pic>
      <p:sp>
        <p:nvSpPr>
          <p:cNvPr id="5" name="Slide Number Placeholder 4"/>
          <p:cNvSpPr>
            <a:spLocks noGrp="1"/>
          </p:cNvSpPr>
          <p:nvPr>
            <p:ph type="sldNum" sz="quarter" idx="11"/>
          </p:nvPr>
        </p:nvSpPr>
        <p:spPr>
          <a:xfrm>
            <a:off x="8427432" y="6550380"/>
            <a:ext cx="316525" cy="257820"/>
          </a:xfrm>
        </p:spPr>
        <p:txBody>
          <a:bodyPr/>
          <a:lstStyle/>
          <a:p>
            <a:pPr algn="r"/>
            <a:fld id="{FEE9C2EC-C493-E246-9EAB-66C95869FB0F}" type="slidenum">
              <a:rPr lang="en-US" b="0" smtClean="0">
                <a:solidFill>
                  <a:srgbClr val="000000"/>
                </a:solidFill>
                <a:cs typeface="Arial" panose="020B0604020202020204" pitchFamily="34" charset="0"/>
              </a:rPr>
              <a:pPr algn="r"/>
              <a:t>41</a:t>
            </a:fld>
            <a:endParaRPr lang="en-US" b="0" dirty="0">
              <a:solidFill>
                <a:srgbClr val="000000"/>
              </a:solidFill>
              <a:cs typeface="Arial" panose="020B0604020202020204" pitchFamily="34" charset="0"/>
            </a:endParaRPr>
          </a:p>
        </p:txBody>
      </p:sp>
      <p:sp>
        <p:nvSpPr>
          <p:cNvPr id="7" name="Footer Placeholder 3"/>
          <p:cNvSpPr txBox="1">
            <a:spLocks/>
          </p:cNvSpPr>
          <p:nvPr/>
        </p:nvSpPr>
        <p:spPr>
          <a:xfrm>
            <a:off x="3550238" y="6550604"/>
            <a:ext cx="4997611"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National Association of State EMS Officials (NASEMSO). All rights reserved</a:t>
            </a:r>
            <a:r>
              <a:rPr kumimoji="0" lang="en-US" sz="1000" b="0" i="0" u="none" strike="noStrike" kern="1200" cap="none" spc="0" normalizeH="0" baseline="0" noProof="0" dirty="0">
                <a:ln>
                  <a:noFill/>
                </a:ln>
                <a:solidFill>
                  <a:srgbClr val="FFFFFF"/>
                </a:solidFill>
                <a:effectLst/>
                <a:uLnTx/>
                <a:uFillTx/>
                <a:latin typeface="Arial"/>
                <a:ea typeface="+mn-ea"/>
                <a:cs typeface="+mn-cs"/>
              </a:rPr>
              <a:t>.</a:t>
            </a:r>
            <a:endParaRPr kumimoji="0" lang="en-US" sz="788" b="0" i="1"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27370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par>
                                <p:cTn id="8" presetID="18" presetClass="entr" presetSubtype="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Righ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3253" y="347716"/>
            <a:ext cx="7290054" cy="1153643"/>
          </a:xfrm>
        </p:spPr>
        <p:txBody>
          <a:bodyPr>
            <a:normAutofit fontScale="90000"/>
          </a:bodyPr>
          <a:lstStyle/>
          <a:p>
            <a:pPr algn="ctr"/>
            <a:r>
              <a:rPr lang="en-US" dirty="0">
                <a:solidFill>
                  <a:srgbClr val="002164"/>
                </a:solidFill>
              </a:rPr>
              <a:t>Pico #8 - conditional recommendation</a:t>
            </a:r>
            <a:br>
              <a:rPr lang="en-US" dirty="0">
                <a:solidFill>
                  <a:srgbClr val="002164"/>
                </a:solidFill>
              </a:rPr>
            </a:br>
            <a:r>
              <a:rPr lang="en-US" sz="3600" dirty="0">
                <a:solidFill>
                  <a:srgbClr val="002164"/>
                </a:solidFill>
              </a:rPr>
              <a:t>(very low certainty of evidence)</a:t>
            </a:r>
          </a:p>
        </p:txBody>
      </p:sp>
      <p:sp>
        <p:nvSpPr>
          <p:cNvPr id="11" name="Rounded Rectangle 10"/>
          <p:cNvSpPr/>
          <p:nvPr/>
        </p:nvSpPr>
        <p:spPr>
          <a:xfrm>
            <a:off x="6972146" y="1286250"/>
            <a:ext cx="1963111" cy="2973889"/>
          </a:xfrm>
          <a:prstGeom prst="roundRect">
            <a:avLst/>
          </a:prstGeom>
          <a:gradFill>
            <a:gsLst>
              <a:gs pos="0">
                <a:schemeClr val="bg1"/>
              </a:gs>
              <a:gs pos="97917">
                <a:srgbClr val="FFFF00"/>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a:off x="363200" y="4211668"/>
            <a:ext cx="2362747" cy="1935471"/>
          </a:xfrm>
          <a:prstGeom prst="rect">
            <a:avLst/>
          </a:prstGeom>
        </p:spPr>
      </p:pic>
      <p:sp>
        <p:nvSpPr>
          <p:cNvPr id="8" name="Right Arrow 7"/>
          <p:cNvSpPr/>
          <p:nvPr/>
        </p:nvSpPr>
        <p:spPr>
          <a:xfrm>
            <a:off x="779491" y="1258948"/>
            <a:ext cx="7998758" cy="2993240"/>
          </a:xfrm>
          <a:prstGeom prst="rightArrow">
            <a:avLst>
              <a:gd name="adj1" fmla="val 71739"/>
              <a:gd name="adj2" fmla="val 50000"/>
            </a:avLst>
          </a:prstGeom>
          <a:gradFill>
            <a:gsLst>
              <a:gs pos="0">
                <a:srgbClr val="FFC000"/>
              </a:gs>
              <a:gs pos="27000">
                <a:srgbClr val="800000"/>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5000"/>
              </a:lnSpc>
              <a:spcBef>
                <a:spcPts val="0"/>
              </a:spcBef>
              <a:spcAft>
                <a:spcPts val="1200"/>
              </a:spcAft>
            </a:pPr>
            <a:endParaRPr lang="en-US" sz="3200" i="1" dirty="0">
              <a:solidFill>
                <a:srgbClr val="003366"/>
              </a:solidFill>
              <a:latin typeface="Arial Narrow" panose="020B0606020202030204" pitchFamily="34" charset="0"/>
            </a:endParaRPr>
          </a:p>
        </p:txBody>
      </p:sp>
      <p:sp>
        <p:nvSpPr>
          <p:cNvPr id="3" name="Content Placeholder 2"/>
          <p:cNvSpPr>
            <a:spLocks noGrp="1"/>
          </p:cNvSpPr>
          <p:nvPr>
            <p:ph idx="1"/>
          </p:nvPr>
        </p:nvSpPr>
        <p:spPr>
          <a:xfrm>
            <a:off x="1769839" y="1939228"/>
            <a:ext cx="5646059" cy="1907058"/>
          </a:xfrm>
          <a:noFill/>
        </p:spPr>
        <p:txBody>
          <a:bodyPr>
            <a:noAutofit/>
          </a:bodyPr>
          <a:lstStyle/>
          <a:p>
            <a:pPr>
              <a:spcBef>
                <a:spcPts val="0"/>
              </a:spcBef>
              <a:spcAft>
                <a:spcPts val="0"/>
              </a:spcAft>
            </a:pPr>
            <a:r>
              <a:rPr lang="en-US" sz="3200" i="1" dirty="0">
                <a:solidFill>
                  <a:schemeClr val="bg1"/>
                </a:solidFill>
                <a:latin typeface="Arial Narrow" panose="020B0606020202030204" pitchFamily="34" charset="0"/>
              </a:rPr>
              <a:t>We suggest </a:t>
            </a:r>
            <a:r>
              <a:rPr lang="en-US" sz="3200" i="1" dirty="0">
                <a:solidFill>
                  <a:srgbClr val="FFFF99"/>
                </a:solidFill>
                <a:latin typeface="Arial" panose="020B0604020202020204" pitchFamily="34" charset="0"/>
                <a:cs typeface="Arial" panose="020B0604020202020204" pitchFamily="34" charset="0"/>
              </a:rPr>
              <a:t>AGAINST</a:t>
            </a:r>
            <a:r>
              <a:rPr lang="en-US" sz="3200" i="1" dirty="0">
                <a:solidFill>
                  <a:srgbClr val="FFFF99"/>
                </a:solidFill>
                <a:latin typeface="Arial Narrow" panose="020B0606020202030204" pitchFamily="34" charset="0"/>
              </a:rPr>
              <a:t> the     combination of weight-based IV opioid + wt-based IV ketamine </a:t>
            </a:r>
            <a:r>
              <a:rPr lang="en-US" sz="3200" i="1" dirty="0">
                <a:solidFill>
                  <a:schemeClr val="bg1"/>
                </a:solidFill>
                <a:latin typeface="Arial Narrow" panose="020B0606020202030204" pitchFamily="34" charset="0"/>
              </a:rPr>
              <a:t>vs. weight-based IV opioid alone </a:t>
            </a:r>
          </a:p>
        </p:txBody>
      </p:sp>
      <p:sp>
        <p:nvSpPr>
          <p:cNvPr id="5" name="TextBox 4"/>
          <p:cNvSpPr txBox="1"/>
          <p:nvPr/>
        </p:nvSpPr>
        <p:spPr>
          <a:xfrm>
            <a:off x="2877239" y="4183529"/>
            <a:ext cx="5901009" cy="2062103"/>
          </a:xfrm>
          <a:prstGeom prst="rect">
            <a:avLst/>
          </a:prstGeom>
          <a:noFill/>
        </p:spPr>
        <p:txBody>
          <a:bodyPr wrap="square" rtlCol="0">
            <a:spAutoFit/>
          </a:bodyPr>
          <a:lstStyle/>
          <a:p>
            <a:r>
              <a:rPr lang="en-US" sz="3200" b="1" dirty="0">
                <a:solidFill>
                  <a:srgbClr val="002164"/>
                </a:solidFill>
                <a:latin typeface="Arial Narrow" panose="020B0606020202030204" pitchFamily="34" charset="0"/>
                <a:cs typeface="Arial" panose="020B0604020202020204" pitchFamily="34" charset="0"/>
              </a:rPr>
              <a:t>Rationale</a:t>
            </a:r>
            <a:r>
              <a:rPr lang="en-US" sz="3200" dirty="0">
                <a:solidFill>
                  <a:srgbClr val="000000"/>
                </a:solidFill>
                <a:latin typeface="Arial Narrow" panose="020B0606020202030204" pitchFamily="34" charset="0"/>
                <a:cs typeface="Arial" panose="020B0604020202020204" pitchFamily="34" charset="0"/>
              </a:rPr>
              <a:t>: Lack of clinical       improvement in pain control, slight increase in undesirable SE, and desire to avoid complexity in administration</a:t>
            </a:r>
          </a:p>
        </p:txBody>
      </p:sp>
      <p:pic>
        <p:nvPicPr>
          <p:cNvPr id="1433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61320" y="1607076"/>
            <a:ext cx="1610852" cy="228172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3948" y="1622690"/>
            <a:ext cx="1656811" cy="2295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a:xfrm>
            <a:off x="8170204" y="6499280"/>
            <a:ext cx="730250" cy="274320"/>
          </a:xfrm>
        </p:spPr>
        <p:txBody>
          <a:bodyPr/>
          <a:lstStyle/>
          <a:p>
            <a:pPr algn="r"/>
            <a:fld id="{FEE9C2EC-C493-E246-9EAB-66C95869FB0F}" type="slidenum">
              <a:rPr lang="en-US" smtClean="0">
                <a:solidFill>
                  <a:srgbClr val="000000"/>
                </a:solidFill>
                <a:latin typeface="Arial" panose="020B0604020202020204" pitchFamily="34" charset="0"/>
                <a:cs typeface="Arial" panose="020B0604020202020204" pitchFamily="34" charset="0"/>
              </a:rPr>
              <a:pPr algn="r"/>
              <a:t>42</a:t>
            </a:fld>
            <a:endParaRPr lang="en-US" dirty="0">
              <a:solidFill>
                <a:srgbClr val="000000"/>
              </a:solidFill>
              <a:latin typeface="Arial" panose="020B0604020202020204" pitchFamily="34" charset="0"/>
              <a:cs typeface="Arial" panose="020B0604020202020204" pitchFamily="34" charset="0"/>
            </a:endParaRPr>
          </a:p>
        </p:txBody>
      </p:sp>
      <p:pic>
        <p:nvPicPr>
          <p:cNvPr id="4100" name="Picture 4"/>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235" b="97531" l="2404" r="98077"/>
                    </a14:imgEffect>
                  </a14:imgLayer>
                </a14:imgProps>
              </a:ext>
              <a:ext uri="{28A0092B-C50C-407E-A947-70E740481C1C}">
                <a14:useLocalDpi xmlns:a14="http://schemas.microsoft.com/office/drawing/2010/main" val="0"/>
              </a:ext>
            </a:extLst>
          </a:blip>
          <a:srcRect/>
          <a:stretch>
            <a:fillRect/>
          </a:stretch>
        </p:blipFill>
        <p:spPr bwMode="auto">
          <a:xfrm>
            <a:off x="308825" y="1863058"/>
            <a:ext cx="1355916" cy="1584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Footer Placeholder 3"/>
          <p:cNvSpPr txBox="1">
            <a:spLocks/>
          </p:cNvSpPr>
          <p:nvPr/>
        </p:nvSpPr>
        <p:spPr>
          <a:xfrm>
            <a:off x="3620798" y="6550824"/>
            <a:ext cx="4997611"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National Association of State EMS Officials (NASEMSO). All rights reserved</a:t>
            </a:r>
            <a:r>
              <a:rPr kumimoji="0" lang="en-US" sz="1000" b="0" i="0" u="none" strike="noStrike" kern="1200" cap="none" spc="0" normalizeH="0" baseline="0" noProof="0" dirty="0">
                <a:ln>
                  <a:noFill/>
                </a:ln>
                <a:solidFill>
                  <a:srgbClr val="FFFFFF"/>
                </a:solidFill>
                <a:effectLst/>
                <a:uLnTx/>
                <a:uFillTx/>
                <a:latin typeface="Arial"/>
                <a:ea typeface="+mn-ea"/>
                <a:cs typeface="+mn-cs"/>
              </a:rPr>
              <a:t>.</a:t>
            </a:r>
            <a:endParaRPr kumimoji="0" lang="en-US" sz="788" b="0" i="1"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5082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14339"/>
                                        </p:tgtEl>
                                        <p:attrNameLst>
                                          <p:attrName>style.visibility</p:attrName>
                                        </p:attrNameLst>
                                      </p:cBhvr>
                                      <p:to>
                                        <p:strVal val="visible"/>
                                      </p:to>
                                    </p:set>
                                    <p:animEffect transition="in" filter="wipe(left)">
                                      <p:cBhvr>
                                        <p:cTn id="13" dur="500"/>
                                        <p:tgtEl>
                                          <p:spTgt spid="1433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6937" y="1792079"/>
            <a:ext cx="5500468" cy="4531347"/>
          </a:xfrm>
          <a:prstGeom prst="rect">
            <a:avLst/>
          </a:prstGeom>
        </p:spPr>
      </p:pic>
      <p:sp>
        <p:nvSpPr>
          <p:cNvPr id="3" name="Slide Number Placeholder 2"/>
          <p:cNvSpPr>
            <a:spLocks noGrp="1"/>
          </p:cNvSpPr>
          <p:nvPr>
            <p:ph type="sldNum" sz="quarter" idx="11"/>
          </p:nvPr>
        </p:nvSpPr>
        <p:spPr>
          <a:xfrm>
            <a:off x="8317631" y="6536757"/>
            <a:ext cx="453579" cy="271889"/>
          </a:xfrm>
        </p:spPr>
        <p:txBody>
          <a:bodyPr/>
          <a:lstStyle/>
          <a:p>
            <a:pPr algn="r"/>
            <a:fld id="{FEE9C2EC-C493-E246-9EAB-66C95869FB0F}" type="slidenum">
              <a:rPr lang="en-US" b="0" smtClean="0">
                <a:solidFill>
                  <a:srgbClr val="000000"/>
                </a:solidFill>
                <a:cs typeface="Arial" panose="020B0604020202020204" pitchFamily="34" charset="0"/>
              </a:rPr>
              <a:pPr algn="r"/>
              <a:t>43</a:t>
            </a:fld>
            <a:endParaRPr lang="en-US" b="0" dirty="0">
              <a:solidFill>
                <a:srgbClr val="000000"/>
              </a:solidFill>
              <a:cs typeface="Arial" panose="020B0604020202020204" pitchFamily="34" charset="0"/>
            </a:endParaRPr>
          </a:p>
        </p:txBody>
      </p:sp>
      <p:sp>
        <p:nvSpPr>
          <p:cNvPr id="4" name="Footer Placeholder 3"/>
          <p:cNvSpPr>
            <a:spLocks noGrp="1"/>
          </p:cNvSpPr>
          <p:nvPr>
            <p:ph type="ftr" sz="quarter" idx="12"/>
          </p:nvPr>
        </p:nvSpPr>
        <p:spPr>
          <a:xfrm>
            <a:off x="3602515" y="6536757"/>
            <a:ext cx="4997611" cy="271889"/>
          </a:xfrm>
        </p:spPr>
        <p:txBody>
          <a:bodyPr/>
          <a:lstStyle/>
          <a:p>
            <a:r>
              <a:rPr lang="en-US" dirty="0">
                <a:solidFill>
                  <a:srgbClr val="000000"/>
                </a:solidFill>
                <a:latin typeface="Arial Narrow" panose="020B0606020202030204" pitchFamily="34" charset="0"/>
              </a:rPr>
              <a:t>© National Association of State EMS Officials (NASEMSO). All rights reserved.</a:t>
            </a:r>
            <a:endParaRPr lang="en-US" sz="788" i="1" dirty="0">
              <a:solidFill>
                <a:srgbClr val="000000"/>
              </a:solidFill>
              <a:latin typeface="Arial Narrow" panose="020B0606020202030204" pitchFamily="34" charset="0"/>
            </a:endParaRPr>
          </a:p>
        </p:txBody>
      </p:sp>
      <p:sp>
        <p:nvSpPr>
          <p:cNvPr id="13" name="TextBox 12"/>
          <p:cNvSpPr txBox="1"/>
          <p:nvPr/>
        </p:nvSpPr>
        <p:spPr>
          <a:xfrm>
            <a:off x="426341" y="282104"/>
            <a:ext cx="8260461" cy="1421928"/>
          </a:xfrm>
          <a:prstGeom prst="rect">
            <a:avLst/>
          </a:prstGeom>
          <a:gradFill>
            <a:gsLst>
              <a:gs pos="70000">
                <a:srgbClr val="003366"/>
              </a:gs>
              <a:gs pos="0">
                <a:srgbClr val="000000"/>
              </a:gs>
              <a:gs pos="100000">
                <a:srgbClr val="537F6E"/>
              </a:gs>
            </a:gsLst>
            <a:lin ang="5400000" scaled="0"/>
          </a:gradFill>
          <a:scene3d>
            <a:camera prst="orthographicFront"/>
            <a:lightRig rig="threePt" dir="t"/>
          </a:scene3d>
          <a:sp3d>
            <a:bevelT/>
          </a:sp3d>
        </p:spPr>
        <p:txBody>
          <a:bodyPr wrap="square" rtlCol="0" anchor="ctr">
            <a:spAutoFit/>
          </a:bodyPr>
          <a:lstStyle/>
          <a:p>
            <a:pPr algn="ctr">
              <a:lnSpc>
                <a:spcPct val="90000"/>
              </a:lnSpc>
              <a:spcBef>
                <a:spcPts val="600"/>
              </a:spcBef>
              <a:spcAft>
                <a:spcPts val="600"/>
              </a:spcAft>
            </a:pPr>
            <a:r>
              <a:rPr lang="en-US" sz="3200" dirty="0">
                <a:solidFill>
                  <a:schemeClr val="bg1"/>
                </a:solidFill>
                <a:latin typeface="Arial Narrow" panose="020B0606020202030204" pitchFamily="34" charset="0"/>
              </a:rPr>
              <a:t>PICO #9: Should a combination of </a:t>
            </a:r>
            <a:r>
              <a:rPr lang="en-US" sz="3200" b="1" dirty="0">
                <a:solidFill>
                  <a:srgbClr val="FFC000"/>
                </a:solidFill>
                <a:latin typeface="Arial Narrow" panose="020B0606020202030204" pitchFamily="34" charset="0"/>
              </a:rPr>
              <a:t>IV OPIOID + IV KETAMINE</a:t>
            </a:r>
            <a:r>
              <a:rPr lang="en-US" sz="3200" dirty="0">
                <a:solidFill>
                  <a:schemeClr val="bg1"/>
                </a:solidFill>
                <a:latin typeface="Arial Narrow" panose="020B0606020202030204" pitchFamily="34" charset="0"/>
              </a:rPr>
              <a:t> vs. </a:t>
            </a:r>
            <a:r>
              <a:rPr lang="en-US" sz="3200" b="1" dirty="0">
                <a:solidFill>
                  <a:srgbClr val="FFC000"/>
                </a:solidFill>
                <a:latin typeface="Arial Narrow" panose="020B0606020202030204" pitchFamily="34" charset="0"/>
              </a:rPr>
              <a:t>IV KETAMINE alone </a:t>
            </a:r>
            <a:r>
              <a:rPr lang="en-US" sz="3200" dirty="0">
                <a:solidFill>
                  <a:schemeClr val="bg1"/>
                </a:solidFill>
                <a:latin typeface="Arial Narrow" panose="020B0606020202030204" pitchFamily="34" charset="0"/>
              </a:rPr>
              <a:t>be used to treat moderate to severe pain in the prehospital setting?</a:t>
            </a:r>
          </a:p>
        </p:txBody>
      </p:sp>
    </p:spTree>
    <p:extLst>
      <p:ext uri="{BB962C8B-B14F-4D97-AF65-F5344CB8AC3E}">
        <p14:creationId xmlns:p14="http://schemas.microsoft.com/office/powerpoint/2010/main" val="222152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3000">
              <a:srgbClr val="000000"/>
            </a:gs>
            <a:gs pos="100000">
              <a:srgbClr val="003300"/>
            </a:gs>
            <a:gs pos="88000">
              <a:srgbClr val="003366"/>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3253" y="688919"/>
            <a:ext cx="7290054" cy="1153643"/>
          </a:xfrm>
        </p:spPr>
        <p:txBody>
          <a:bodyPr>
            <a:normAutofit/>
          </a:bodyPr>
          <a:lstStyle/>
          <a:p>
            <a:r>
              <a:rPr lang="en-US" dirty="0">
                <a:solidFill>
                  <a:srgbClr val="FFC000"/>
                </a:solidFill>
              </a:rPr>
              <a:t>Pico #9 - NO recommendation</a:t>
            </a:r>
            <a:br>
              <a:rPr lang="en-US" dirty="0">
                <a:solidFill>
                  <a:srgbClr val="FFC000"/>
                </a:solidFill>
              </a:rPr>
            </a:br>
            <a:r>
              <a:rPr lang="en-US" sz="3600" dirty="0">
                <a:solidFill>
                  <a:srgbClr val="FFFFFF"/>
                </a:solidFill>
              </a:rPr>
              <a:t>(very low certainty of evidence)</a:t>
            </a:r>
          </a:p>
        </p:txBody>
      </p:sp>
      <p:sp>
        <p:nvSpPr>
          <p:cNvPr id="3" name="Content Placeholder 2"/>
          <p:cNvSpPr>
            <a:spLocks noGrp="1"/>
          </p:cNvSpPr>
          <p:nvPr>
            <p:ph idx="1"/>
          </p:nvPr>
        </p:nvSpPr>
        <p:spPr>
          <a:xfrm>
            <a:off x="565299" y="1939228"/>
            <a:ext cx="7839859" cy="2283982"/>
          </a:xfrm>
          <a:solidFill>
            <a:schemeClr val="bg1"/>
          </a:solidFill>
        </p:spPr>
        <p:txBody>
          <a:bodyPr>
            <a:noAutofit/>
          </a:bodyPr>
          <a:lstStyle/>
          <a:p>
            <a:pPr>
              <a:spcBef>
                <a:spcPts val="0"/>
              </a:spcBef>
              <a:spcAft>
                <a:spcPts val="0"/>
              </a:spcAft>
            </a:pPr>
            <a:r>
              <a:rPr lang="en-US" sz="3200" i="1" dirty="0">
                <a:solidFill>
                  <a:srgbClr val="003366"/>
                </a:solidFill>
                <a:latin typeface="Arial Narrow" panose="020B0606020202030204" pitchFamily="34" charset="0"/>
              </a:rPr>
              <a:t>NO recommendation </a:t>
            </a:r>
            <a:r>
              <a:rPr lang="en-US" sz="3200" i="1" dirty="0">
                <a:solidFill>
                  <a:srgbClr val="000000"/>
                </a:solidFill>
                <a:latin typeface="Arial Narrow" panose="020B0606020202030204" pitchFamily="34" charset="0"/>
              </a:rPr>
              <a:t>made at this time on the </a:t>
            </a:r>
            <a:r>
              <a:rPr lang="en-US" sz="3200" b="1" i="1" dirty="0">
                <a:solidFill>
                  <a:srgbClr val="3A536E"/>
                </a:solidFill>
                <a:latin typeface="Arial Narrow" panose="020B0606020202030204" pitchFamily="34" charset="0"/>
              </a:rPr>
              <a:t>combination of IV KETAMINE + IV OPIOID vs.              IV KETAMINE alone </a:t>
            </a:r>
            <a:r>
              <a:rPr lang="en-US" sz="3200" i="1" dirty="0">
                <a:solidFill>
                  <a:srgbClr val="000000"/>
                </a:solidFill>
                <a:latin typeface="Arial Narrow" panose="020B0606020202030204" pitchFamily="34" charset="0"/>
              </a:rPr>
              <a:t>due to significant uncertainty of the evidence and incomplete information concerning the comparison</a:t>
            </a:r>
            <a:r>
              <a:rPr lang="en-US" sz="3200" i="1" dirty="0">
                <a:solidFill>
                  <a:srgbClr val="003366"/>
                </a:solidFill>
                <a:latin typeface="Arial Narrow" panose="020B0606020202030204" pitchFamily="34" charset="0"/>
              </a:rPr>
              <a:t>  </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788419" y="4346313"/>
            <a:ext cx="2712275" cy="2075107"/>
          </a:xfrm>
          <a:prstGeom prst="ellipse">
            <a:avLst/>
          </a:prstGeom>
          <a:scene3d>
            <a:camera prst="orthographicFront"/>
            <a:lightRig rig="threePt" dir="t"/>
          </a:scene3d>
          <a:sp3d>
            <a:bevelT/>
          </a:sp3d>
        </p:spPr>
      </p:pic>
      <p:sp>
        <p:nvSpPr>
          <p:cNvPr id="9" name="Rectangle 8"/>
          <p:cNvSpPr/>
          <p:nvPr/>
        </p:nvSpPr>
        <p:spPr>
          <a:xfrm>
            <a:off x="257168" y="6470704"/>
            <a:ext cx="3157547" cy="261610"/>
          </a:xfrm>
          <a:prstGeom prst="rect">
            <a:avLst/>
          </a:prstGeom>
        </p:spPr>
        <p:txBody>
          <a:bodyPr wrap="square">
            <a:spAutoFit/>
          </a:bodyPr>
          <a:lstStyle/>
          <a:p>
            <a:r>
              <a:rPr lang="en-US" sz="1100" dirty="0">
                <a:solidFill>
                  <a:schemeClr val="bg1"/>
                </a:solidFill>
                <a:latin typeface="Arial Narrow" panose="020B0606020202030204" pitchFamily="34" charset="0"/>
              </a:rPr>
              <a:t>https://www.youtube.com/watch?v=56rDexucUDU</a:t>
            </a:r>
          </a:p>
        </p:txBody>
      </p:sp>
      <p:sp>
        <p:nvSpPr>
          <p:cNvPr id="12" name="Right Arrow 11"/>
          <p:cNvSpPr/>
          <p:nvPr/>
        </p:nvSpPr>
        <p:spPr>
          <a:xfrm>
            <a:off x="-19051" y="4494084"/>
            <a:ext cx="6199984" cy="1859090"/>
          </a:xfrm>
          <a:prstGeom prst="rightArrow">
            <a:avLst/>
          </a:prstGeom>
          <a:gradFill>
            <a:gsLst>
              <a:gs pos="3000">
                <a:schemeClr val="bg1"/>
              </a:gs>
              <a:gs pos="100000">
                <a:srgbClr val="FFC00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104821" y="5047356"/>
            <a:ext cx="3194229" cy="769441"/>
          </a:xfrm>
          <a:prstGeom prst="rect">
            <a:avLst/>
          </a:prstGeom>
          <a:noFill/>
        </p:spPr>
        <p:txBody>
          <a:bodyPr wrap="square" rtlCol="0">
            <a:spAutoFit/>
          </a:bodyPr>
          <a:lstStyle/>
          <a:p>
            <a:r>
              <a:rPr lang="en-US" sz="4400" dirty="0">
                <a:solidFill>
                  <a:srgbClr val="000000"/>
                </a:solidFill>
                <a:latin typeface="Arial" panose="020B0604020202020204" pitchFamily="34" charset="0"/>
                <a:cs typeface="Arial" panose="020B0604020202020204" pitchFamily="34" charset="0"/>
              </a:rPr>
              <a:t>Need more</a:t>
            </a:r>
          </a:p>
        </p:txBody>
      </p:sp>
      <p:sp>
        <p:nvSpPr>
          <p:cNvPr id="5" name="Slide Number Placeholder 4"/>
          <p:cNvSpPr>
            <a:spLocks noGrp="1"/>
          </p:cNvSpPr>
          <p:nvPr>
            <p:ph type="sldNum" sz="quarter" idx="12"/>
          </p:nvPr>
        </p:nvSpPr>
        <p:spPr>
          <a:xfrm>
            <a:off x="8212408" y="6515774"/>
            <a:ext cx="730250" cy="274320"/>
          </a:xfrm>
        </p:spPr>
        <p:txBody>
          <a:bodyPr/>
          <a:lstStyle/>
          <a:p>
            <a:pPr algn="r"/>
            <a:fld id="{FEE9C2EC-C493-E246-9EAB-66C95869FB0F}" type="slidenum">
              <a:rPr lang="en-US" smtClean="0">
                <a:solidFill>
                  <a:schemeClr val="bg1"/>
                </a:solidFill>
                <a:latin typeface="Arial" panose="020B0604020202020204" pitchFamily="34" charset="0"/>
                <a:cs typeface="Arial" panose="020B0604020202020204" pitchFamily="34" charset="0"/>
              </a:rPr>
              <a:pPr algn="r"/>
              <a:t>44</a:t>
            </a:fld>
            <a:endParaRPr lang="en-US" dirty="0">
              <a:solidFill>
                <a:schemeClr val="bg1"/>
              </a:solidFill>
              <a:latin typeface="Arial" panose="020B0604020202020204" pitchFamily="34" charset="0"/>
              <a:cs typeface="Arial" panose="020B0604020202020204" pitchFamily="34" charset="0"/>
            </a:endParaRPr>
          </a:p>
        </p:txBody>
      </p:sp>
      <p:sp>
        <p:nvSpPr>
          <p:cNvPr id="13" name="Footer Placeholder 3"/>
          <p:cNvSpPr txBox="1">
            <a:spLocks/>
          </p:cNvSpPr>
          <p:nvPr/>
        </p:nvSpPr>
        <p:spPr>
          <a:xfrm>
            <a:off x="3639267" y="6567753"/>
            <a:ext cx="4997611"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Arial Narrow" panose="020B0606020202030204" pitchFamily="34" charset="0"/>
              </a:rPr>
              <a:t>© National Association of State EMS Officials (NASEMSO). All rights reserved</a:t>
            </a:r>
            <a:r>
              <a:rPr lang="en-US" dirty="0">
                <a:solidFill>
                  <a:srgbClr val="000000"/>
                </a:solidFill>
                <a:latin typeface="Arial Narrow" panose="020B0606020202030204" pitchFamily="34" charset="0"/>
              </a:rPr>
              <a:t>.</a:t>
            </a:r>
            <a:endParaRPr lang="en-US" sz="788" i="1" dirty="0">
              <a:solidFill>
                <a:srgbClr val="000000"/>
              </a:solidFill>
              <a:latin typeface="Arial Narrow" panose="020B0606020202030204" pitchFamily="34" charset="0"/>
            </a:endParaRPr>
          </a:p>
        </p:txBody>
      </p:sp>
    </p:spTree>
    <p:extLst>
      <p:ext uri="{BB962C8B-B14F-4D97-AF65-F5344CB8AC3E}">
        <p14:creationId xmlns:p14="http://schemas.microsoft.com/office/powerpoint/2010/main" val="307719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ou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N2O"/>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tretch/>
        </p:blipFill>
        <p:spPr bwMode="auto">
          <a:xfrm>
            <a:off x="595062" y="2070925"/>
            <a:ext cx="4630078" cy="416817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1"/>
          </p:nvPr>
        </p:nvSpPr>
        <p:spPr>
          <a:xfrm>
            <a:off x="8290376" y="6536757"/>
            <a:ext cx="453579" cy="271889"/>
          </a:xfrm>
        </p:spPr>
        <p:txBody>
          <a:bodyPr/>
          <a:lstStyle/>
          <a:p>
            <a:pPr algn="r"/>
            <a:fld id="{FEE9C2EC-C493-E246-9EAB-66C95869FB0F}" type="slidenum">
              <a:rPr lang="en-US" b="0" smtClean="0">
                <a:solidFill>
                  <a:srgbClr val="000000"/>
                </a:solidFill>
                <a:latin typeface="Arial" panose="020B0604020202020204" pitchFamily="34" charset="0"/>
                <a:cs typeface="Arial" panose="020B0604020202020204" pitchFamily="34" charset="0"/>
              </a:rPr>
              <a:pPr algn="r"/>
              <a:t>45</a:t>
            </a:fld>
            <a:endParaRPr lang="en-US" b="0" dirty="0">
              <a:solidFill>
                <a:srgbClr val="000000"/>
              </a:solidFill>
              <a:latin typeface="Arial" panose="020B0604020202020204" pitchFamily="34" charset="0"/>
              <a:cs typeface="Arial" panose="020B0604020202020204" pitchFamily="34" charset="0"/>
            </a:endParaRPr>
          </a:p>
        </p:txBody>
      </p:sp>
      <p:sp>
        <p:nvSpPr>
          <p:cNvPr id="8" name="Footer Placeholder 3"/>
          <p:cNvSpPr>
            <a:spLocks noGrp="1"/>
          </p:cNvSpPr>
          <p:nvPr>
            <p:ph type="ftr" sz="quarter" idx="12"/>
          </p:nvPr>
        </p:nvSpPr>
        <p:spPr>
          <a:xfrm>
            <a:off x="3529465" y="6536757"/>
            <a:ext cx="4997611" cy="271889"/>
          </a:xfrm>
        </p:spPr>
        <p:txBody>
          <a:bodyPr/>
          <a:lstStyle/>
          <a:p>
            <a:pPr algn="r"/>
            <a:r>
              <a:rPr lang="en-US" dirty="0">
                <a:solidFill>
                  <a:srgbClr val="000000"/>
                </a:solidFill>
                <a:latin typeface="Arial Narrow" panose="020B0606020202030204" pitchFamily="34" charset="0"/>
              </a:rPr>
              <a:t>© National Association of State EMS Officials (NASEMSO). All rights reserved.</a:t>
            </a:r>
            <a:endParaRPr lang="en-US" sz="788" i="1" dirty="0">
              <a:solidFill>
                <a:srgbClr val="000000"/>
              </a:solidFill>
              <a:latin typeface="Arial Narrow" panose="020B0606020202030204" pitchFamily="34" charset="0"/>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7308" y="2028723"/>
            <a:ext cx="1792739" cy="4256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0826" y="3883482"/>
            <a:ext cx="829128" cy="749873"/>
          </a:xfrm>
          <a:prstGeom prst="rect">
            <a:avLst/>
          </a:prstGeom>
        </p:spPr>
      </p:pic>
      <p:sp>
        <p:nvSpPr>
          <p:cNvPr id="7" name="TextBox 6"/>
          <p:cNvSpPr txBox="1"/>
          <p:nvPr/>
        </p:nvSpPr>
        <p:spPr>
          <a:xfrm>
            <a:off x="420929" y="127988"/>
            <a:ext cx="8389242" cy="1560427"/>
          </a:xfrm>
          <a:prstGeom prst="rect">
            <a:avLst/>
          </a:prstGeom>
          <a:gradFill>
            <a:gsLst>
              <a:gs pos="80000">
                <a:srgbClr val="003366"/>
              </a:gs>
              <a:gs pos="0">
                <a:srgbClr val="000000"/>
              </a:gs>
              <a:gs pos="100000">
                <a:srgbClr val="537F6E"/>
              </a:gs>
            </a:gsLst>
            <a:lin ang="5400000" scaled="0"/>
          </a:gradFill>
          <a:scene3d>
            <a:camera prst="orthographicFront"/>
            <a:lightRig rig="threePt" dir="t"/>
          </a:scene3d>
          <a:sp3d>
            <a:bevelT/>
          </a:sp3d>
        </p:spPr>
        <p:txBody>
          <a:bodyPr wrap="square" rtlCol="0" anchor="ctr">
            <a:spAutoFit/>
          </a:bodyPr>
          <a:lstStyle/>
          <a:p>
            <a:pPr algn="ctr">
              <a:lnSpc>
                <a:spcPct val="90000"/>
              </a:lnSpc>
              <a:spcBef>
                <a:spcPts val="600"/>
              </a:spcBef>
              <a:spcAft>
                <a:spcPts val="600"/>
              </a:spcAft>
            </a:pPr>
            <a:r>
              <a:rPr lang="en-US" sz="3600" b="1" dirty="0">
                <a:solidFill>
                  <a:schemeClr val="bg1"/>
                </a:solidFill>
                <a:latin typeface="Arial Narrow" panose="020B0606020202030204" pitchFamily="34" charset="0"/>
              </a:rPr>
              <a:t>PICO #10:</a:t>
            </a:r>
            <a:r>
              <a:rPr lang="en-US" sz="3600" dirty="0">
                <a:solidFill>
                  <a:schemeClr val="bg1"/>
                </a:solidFill>
                <a:latin typeface="Arial Narrow" panose="020B0606020202030204" pitchFamily="34" charset="0"/>
              </a:rPr>
              <a:t>  </a:t>
            </a:r>
            <a:r>
              <a:rPr lang="en-US" sz="3400" dirty="0">
                <a:solidFill>
                  <a:schemeClr val="bg1"/>
                </a:solidFill>
                <a:latin typeface="Arial Narrow" panose="020B0606020202030204" pitchFamily="34" charset="0"/>
              </a:rPr>
              <a:t>Should</a:t>
            </a:r>
            <a:r>
              <a:rPr lang="en-US" sz="3600" dirty="0">
                <a:solidFill>
                  <a:schemeClr val="bg1"/>
                </a:solidFill>
                <a:latin typeface="Arial Narrow" panose="020B0606020202030204" pitchFamily="34" charset="0"/>
              </a:rPr>
              <a:t> </a:t>
            </a:r>
            <a:r>
              <a:rPr lang="en-US" sz="3600" b="1" dirty="0">
                <a:solidFill>
                  <a:srgbClr val="FFC000"/>
                </a:solidFill>
                <a:latin typeface="Arial Narrow" panose="020B0606020202030204" pitchFamily="34" charset="0"/>
              </a:rPr>
              <a:t>NITROUS OXIDE </a:t>
            </a:r>
            <a:r>
              <a:rPr lang="en-US" sz="3600" dirty="0">
                <a:solidFill>
                  <a:schemeClr val="bg1"/>
                </a:solidFill>
                <a:latin typeface="Arial Narrow" panose="020B0606020202030204" pitchFamily="34" charset="0"/>
              </a:rPr>
              <a:t>vs.           </a:t>
            </a:r>
            <a:r>
              <a:rPr lang="en-US" sz="3600" b="1" dirty="0">
                <a:solidFill>
                  <a:srgbClr val="FFC000"/>
                </a:solidFill>
                <a:effectLst>
                  <a:outerShdw blurRad="38100" dist="38100" dir="2700000" algn="tl">
                    <a:srgbClr val="000000">
                      <a:alpha val="43137"/>
                    </a:srgbClr>
                  </a:outerShdw>
                </a:effectLst>
                <a:latin typeface="Arial Narrow" panose="020B0606020202030204" pitchFamily="34" charset="0"/>
              </a:rPr>
              <a:t>IV OPIOIDs </a:t>
            </a:r>
            <a:r>
              <a:rPr lang="en-US" sz="3400" dirty="0">
                <a:solidFill>
                  <a:schemeClr val="bg1"/>
                </a:solidFill>
                <a:latin typeface="Arial Narrow" panose="020B0606020202030204" pitchFamily="34" charset="0"/>
              </a:rPr>
              <a:t>be used to treat moderate to severe pain in the prehospital setting?</a:t>
            </a:r>
          </a:p>
        </p:txBody>
      </p:sp>
    </p:spTree>
    <p:extLst>
      <p:ext uri="{BB962C8B-B14F-4D97-AF65-F5344CB8AC3E}">
        <p14:creationId xmlns:p14="http://schemas.microsoft.com/office/powerpoint/2010/main" val="240239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4578"/>
                                        </p:tgtEl>
                                        <p:attrNameLst>
                                          <p:attrName>style.visibility</p:attrName>
                                        </p:attrNameLst>
                                      </p:cBhvr>
                                      <p:to>
                                        <p:strVal val="visible"/>
                                      </p:to>
                                    </p:set>
                                    <p:animEffect transition="in" filter="wipe(left)">
                                      <p:cBhvr>
                                        <p:cTn id="14"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26087" y="1627006"/>
            <a:ext cx="8346640" cy="2030600"/>
          </a:xfrm>
          <a:solidFill>
            <a:schemeClr val="bg1"/>
          </a:solidFill>
          <a:ln>
            <a:solidFill>
              <a:srgbClr val="002164"/>
            </a:solidFill>
          </a:ln>
        </p:spPr>
        <p:txBody>
          <a:bodyPr>
            <a:noAutofit/>
          </a:bodyPr>
          <a:lstStyle/>
          <a:p>
            <a:pPr marL="0" indent="0" algn="ctr">
              <a:spcBef>
                <a:spcPts val="0"/>
              </a:spcBef>
              <a:spcAft>
                <a:spcPts val="0"/>
              </a:spcAft>
              <a:buNone/>
            </a:pPr>
            <a:r>
              <a:rPr lang="en-US" sz="3200" i="1" dirty="0">
                <a:solidFill>
                  <a:srgbClr val="003366"/>
                </a:solidFill>
                <a:latin typeface="Arial Narrow" panose="020B0606020202030204" pitchFamily="34" charset="0"/>
              </a:rPr>
              <a:t>NO recommendation </a:t>
            </a:r>
            <a:r>
              <a:rPr lang="en-US" sz="3200" i="1" dirty="0">
                <a:solidFill>
                  <a:srgbClr val="000000"/>
                </a:solidFill>
                <a:latin typeface="Arial Narrow" panose="020B0606020202030204" pitchFamily="34" charset="0"/>
              </a:rPr>
              <a:t>made on the </a:t>
            </a:r>
            <a:r>
              <a:rPr lang="en-US" sz="3200" b="1" i="1" dirty="0">
                <a:solidFill>
                  <a:srgbClr val="003366"/>
                </a:solidFill>
                <a:latin typeface="Arial Narrow" panose="020B0606020202030204" pitchFamily="34" charset="0"/>
              </a:rPr>
              <a:t>comparison between nitrous oxide vs. IV opioids </a:t>
            </a:r>
            <a:r>
              <a:rPr lang="en-US" sz="3200" i="1" dirty="0">
                <a:solidFill>
                  <a:srgbClr val="000000"/>
                </a:solidFill>
                <a:latin typeface="Arial Narrow" panose="020B0606020202030204" pitchFamily="34" charset="0"/>
              </a:rPr>
              <a:t>for the initial management of moderate to severe pain in the prehospital setting  </a:t>
            </a:r>
          </a:p>
        </p:txBody>
      </p:sp>
      <p:sp>
        <p:nvSpPr>
          <p:cNvPr id="7" name="Slide Number Placeholder 6"/>
          <p:cNvSpPr>
            <a:spLocks noGrp="1"/>
          </p:cNvSpPr>
          <p:nvPr>
            <p:ph type="sldNum" sz="quarter" idx="11"/>
          </p:nvPr>
        </p:nvSpPr>
        <p:spPr>
          <a:xfrm>
            <a:off x="8315111" y="6536757"/>
            <a:ext cx="453579" cy="271889"/>
          </a:xfrm>
        </p:spPr>
        <p:txBody>
          <a:bodyPr/>
          <a:lstStyle/>
          <a:p>
            <a:pPr algn="r"/>
            <a:fld id="{FEE9C2EC-C493-E246-9EAB-66C95869FB0F}" type="slidenum">
              <a:rPr lang="en-US" b="0" smtClean="0">
                <a:solidFill>
                  <a:srgbClr val="000000"/>
                </a:solidFill>
                <a:cs typeface="Arial" panose="020B0604020202020204" pitchFamily="34" charset="0"/>
              </a:rPr>
              <a:pPr algn="r"/>
              <a:t>46</a:t>
            </a:fld>
            <a:endParaRPr lang="en-US" b="0" dirty="0">
              <a:solidFill>
                <a:srgbClr val="000000"/>
              </a:solidFill>
              <a:cs typeface="Arial" panose="020B0604020202020204" pitchFamily="34" charset="0"/>
            </a:endParaRP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t="6701" b="3068"/>
          <a:stretch/>
        </p:blipFill>
        <p:spPr>
          <a:xfrm>
            <a:off x="5773002" y="3828960"/>
            <a:ext cx="3121794" cy="2640084"/>
          </a:xfrm>
          <a:prstGeom prst="rect">
            <a:avLst/>
          </a:prstGeom>
        </p:spPr>
      </p:pic>
      <p:sp>
        <p:nvSpPr>
          <p:cNvPr id="6" name="TextBox 5"/>
          <p:cNvSpPr txBox="1"/>
          <p:nvPr/>
        </p:nvSpPr>
        <p:spPr>
          <a:xfrm>
            <a:off x="420929" y="3838864"/>
            <a:ext cx="5222673" cy="2308324"/>
          </a:xfrm>
          <a:prstGeom prst="rect">
            <a:avLst/>
          </a:prstGeom>
          <a:gradFill flip="none" rotWithShape="1">
            <a:gsLst>
              <a:gs pos="28000">
                <a:srgbClr val="000000"/>
              </a:gs>
              <a:gs pos="98000">
                <a:srgbClr val="003366"/>
              </a:gs>
            </a:gsLst>
            <a:lin ang="2700000" scaled="1"/>
            <a:tileRect/>
          </a:gradFill>
          <a:ln>
            <a:solidFill>
              <a:srgbClr val="002164"/>
            </a:solidFill>
          </a:ln>
        </p:spPr>
        <p:txBody>
          <a:bodyPr wrap="square" rtlCol="0">
            <a:spAutoFit/>
          </a:bodyPr>
          <a:lstStyle/>
          <a:p>
            <a:pPr>
              <a:lnSpc>
                <a:spcPct val="90000"/>
              </a:lnSpc>
              <a:spcAft>
                <a:spcPts val="200"/>
              </a:spcAft>
            </a:pPr>
            <a:r>
              <a:rPr lang="en-US" sz="3200" b="1" dirty="0">
                <a:solidFill>
                  <a:srgbClr val="FFC000"/>
                </a:solidFill>
                <a:latin typeface="Arial Narrow" panose="020B0606020202030204" pitchFamily="34" charset="0"/>
                <a:cs typeface="Arial" panose="020B0604020202020204" pitchFamily="34" charset="0"/>
              </a:rPr>
              <a:t>Potential cons</a:t>
            </a:r>
            <a:r>
              <a:rPr lang="en-US" sz="3200" dirty="0">
                <a:solidFill>
                  <a:schemeClr val="bg1"/>
                </a:solidFill>
                <a:latin typeface="Arial Narrow" panose="020B0606020202030204" pitchFamily="34" charset="0"/>
                <a:cs typeface="Arial" panose="020B0604020202020204" pitchFamily="34" charset="0"/>
              </a:rPr>
              <a:t>: Cost, gas                      replacement; needs responsive patient who can follow instructions; contraindicated in pneumothorax/bowel obstructions</a:t>
            </a:r>
          </a:p>
        </p:txBody>
      </p:sp>
      <p:sp>
        <p:nvSpPr>
          <p:cNvPr id="8" name="Rectangle 7"/>
          <p:cNvSpPr/>
          <p:nvPr/>
        </p:nvSpPr>
        <p:spPr>
          <a:xfrm>
            <a:off x="258578" y="6495244"/>
            <a:ext cx="1705916" cy="246221"/>
          </a:xfrm>
          <a:prstGeom prst="rect">
            <a:avLst/>
          </a:prstGeom>
        </p:spPr>
        <p:txBody>
          <a:bodyPr wrap="none">
            <a:spAutoFit/>
          </a:bodyPr>
          <a:lstStyle/>
          <a:p>
            <a:r>
              <a:rPr lang="en-US" sz="1000" dirty="0">
                <a:solidFill>
                  <a:srgbClr val="000000"/>
                </a:solidFill>
              </a:rPr>
              <a:t>www.porterinstrument.com</a:t>
            </a:r>
            <a:endParaRPr lang="en-US" dirty="0">
              <a:solidFill>
                <a:srgbClr val="000000"/>
              </a:solidFill>
            </a:endParaRPr>
          </a:p>
        </p:txBody>
      </p:sp>
      <p:sp>
        <p:nvSpPr>
          <p:cNvPr id="10" name="TextBox 9"/>
          <p:cNvSpPr txBox="1"/>
          <p:nvPr/>
        </p:nvSpPr>
        <p:spPr>
          <a:xfrm>
            <a:off x="420929" y="364976"/>
            <a:ext cx="8389242" cy="1086451"/>
          </a:xfrm>
          <a:prstGeom prst="rect">
            <a:avLst/>
          </a:prstGeom>
          <a:gradFill>
            <a:gsLst>
              <a:gs pos="80000">
                <a:srgbClr val="003366"/>
              </a:gs>
              <a:gs pos="0">
                <a:srgbClr val="000000"/>
              </a:gs>
              <a:gs pos="100000">
                <a:srgbClr val="537F6E"/>
              </a:gs>
            </a:gsLst>
            <a:lin ang="5400000" scaled="0"/>
          </a:gradFill>
        </p:spPr>
        <p:txBody>
          <a:bodyPr wrap="square" rtlCol="0" anchor="ctr">
            <a:spAutoFit/>
          </a:bodyPr>
          <a:lstStyle/>
          <a:p>
            <a:pPr algn="ctr">
              <a:lnSpc>
                <a:spcPct val="95000"/>
              </a:lnSpc>
              <a:spcBef>
                <a:spcPts val="600"/>
              </a:spcBef>
            </a:pPr>
            <a:r>
              <a:rPr lang="en-US" sz="3600" b="1" dirty="0">
                <a:solidFill>
                  <a:schemeClr val="bg1"/>
                </a:solidFill>
                <a:latin typeface="Arial Narrow" panose="020B0606020202030204" pitchFamily="34" charset="0"/>
              </a:rPr>
              <a:t>PICO #10:</a:t>
            </a:r>
            <a:r>
              <a:rPr lang="en-US" sz="3600" dirty="0">
                <a:solidFill>
                  <a:schemeClr val="bg1"/>
                </a:solidFill>
                <a:latin typeface="Arial Narrow" panose="020B0606020202030204" pitchFamily="34" charset="0"/>
              </a:rPr>
              <a:t>  </a:t>
            </a:r>
            <a:r>
              <a:rPr lang="en-US" sz="3600" b="1" dirty="0">
                <a:solidFill>
                  <a:srgbClr val="FFC000"/>
                </a:solidFill>
                <a:latin typeface="Arial Narrow" panose="020B0606020202030204" pitchFamily="34" charset="0"/>
              </a:rPr>
              <a:t>NO RECOMMENDATION</a:t>
            </a:r>
          </a:p>
          <a:p>
            <a:pPr algn="ctr">
              <a:lnSpc>
                <a:spcPct val="95000"/>
              </a:lnSpc>
              <a:spcAft>
                <a:spcPts val="600"/>
              </a:spcAft>
            </a:pPr>
            <a:r>
              <a:rPr lang="en-US" sz="3200" dirty="0">
                <a:solidFill>
                  <a:schemeClr val="bg1"/>
                </a:solidFill>
                <a:latin typeface="Arial Narrow" panose="020B0606020202030204" pitchFamily="34" charset="0"/>
              </a:rPr>
              <a:t>(Very low certainty of evidence)</a:t>
            </a:r>
          </a:p>
        </p:txBody>
      </p:sp>
      <p:sp>
        <p:nvSpPr>
          <p:cNvPr id="12" name="Footer Placeholder 3"/>
          <p:cNvSpPr>
            <a:spLocks noGrp="1"/>
          </p:cNvSpPr>
          <p:nvPr>
            <p:ph type="ftr" sz="quarter" idx="12"/>
          </p:nvPr>
        </p:nvSpPr>
        <p:spPr>
          <a:xfrm>
            <a:off x="3621801" y="6536757"/>
            <a:ext cx="4997611" cy="271889"/>
          </a:xfrm>
        </p:spPr>
        <p:txBody>
          <a:bodyPr/>
          <a:lstStyle/>
          <a:p>
            <a:pPr algn="r"/>
            <a:r>
              <a:rPr lang="en-US" dirty="0">
                <a:solidFill>
                  <a:srgbClr val="000000"/>
                </a:solidFill>
                <a:latin typeface="Arial Narrow" panose="020B0606020202030204" pitchFamily="34" charset="0"/>
              </a:rPr>
              <a:t>© National Association of State EMS Officials (NASEMSO). All rights reserved.</a:t>
            </a:r>
            <a:endParaRPr lang="en-US" sz="788" i="1" dirty="0">
              <a:solidFill>
                <a:srgbClr val="000000"/>
              </a:solidFill>
              <a:latin typeface="Arial Narrow" panose="020B0606020202030204" pitchFamily="34" charset="0"/>
            </a:endParaRPr>
          </a:p>
        </p:txBody>
      </p:sp>
    </p:spTree>
    <p:extLst>
      <p:ext uri="{BB962C8B-B14F-4D97-AF65-F5344CB8AC3E}">
        <p14:creationId xmlns:p14="http://schemas.microsoft.com/office/powerpoint/2010/main" val="287432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500"/>
                                        <p:tgtEl>
                                          <p:spTgt spid="3">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100000">
              <a:srgbClr val="001B36"/>
            </a:gs>
            <a:gs pos="0">
              <a:srgbClr val="000000"/>
            </a:gs>
          </a:gsLst>
          <a:lin ang="2700000" scaled="0"/>
        </a:gra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687"/>
          <a:stretch/>
        </p:blipFill>
        <p:spPr bwMode="auto">
          <a:xfrm>
            <a:off x="1" y="62853"/>
            <a:ext cx="9047138" cy="6342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74355" y="4859312"/>
            <a:ext cx="6566046" cy="1323439"/>
          </a:xfrm>
          <a:prstGeom prst="rect">
            <a:avLst/>
          </a:prstGeom>
          <a:gradFill>
            <a:gsLst>
              <a:gs pos="100000">
                <a:srgbClr val="C00000">
                  <a:alpha val="55000"/>
                </a:srgbClr>
              </a:gs>
              <a:gs pos="0">
                <a:srgbClr val="000000">
                  <a:alpha val="48000"/>
                </a:srgbClr>
              </a:gs>
            </a:gsLst>
            <a:lin ang="2700000" scaled="0"/>
          </a:gradFill>
        </p:spPr>
        <p:txBody>
          <a:bodyPr wrap="square" rtlCol="0">
            <a:spAutoFit/>
          </a:bodyPr>
          <a:lstStyle/>
          <a:p>
            <a:r>
              <a:rPr lang="en-US" sz="4000" dirty="0">
                <a:solidFill>
                  <a:srgbClr val="FFFFCC"/>
                </a:solidFill>
                <a:latin typeface="Arial Narrow" panose="020B0606020202030204" pitchFamily="34" charset="0"/>
              </a:rPr>
              <a:t>Pain management is a core competency for EMS practitioners</a:t>
            </a:r>
          </a:p>
        </p:txBody>
      </p:sp>
      <p:sp>
        <p:nvSpPr>
          <p:cNvPr id="7" name="TextBox 6"/>
          <p:cNvSpPr txBox="1"/>
          <p:nvPr/>
        </p:nvSpPr>
        <p:spPr>
          <a:xfrm>
            <a:off x="349677" y="353568"/>
            <a:ext cx="4014240" cy="830997"/>
          </a:xfrm>
          <a:prstGeom prst="rect">
            <a:avLst/>
          </a:prstGeom>
          <a:gradFill>
            <a:gsLst>
              <a:gs pos="100000">
                <a:srgbClr val="C00000"/>
              </a:gs>
              <a:gs pos="0">
                <a:srgbClr val="000000"/>
              </a:gs>
            </a:gsLst>
            <a:lin ang="2700000" scaled="0"/>
          </a:gradFill>
          <a:scene3d>
            <a:camera prst="orthographicFront"/>
            <a:lightRig rig="threePt" dir="t"/>
          </a:scene3d>
          <a:sp3d>
            <a:bevelT/>
          </a:sp3d>
        </p:spPr>
        <p:txBody>
          <a:bodyPr wrap="none" rtlCol="0">
            <a:spAutoFit/>
          </a:bodyPr>
          <a:lstStyle/>
          <a:p>
            <a:r>
              <a:rPr lang="en-US" sz="4800" dirty="0">
                <a:solidFill>
                  <a:srgbClr val="FFFF99"/>
                </a:solidFill>
                <a:latin typeface="Arial" panose="020B0604020202020204" pitchFamily="34" charset="0"/>
                <a:cs typeface="Arial" panose="020B0604020202020204" pitchFamily="34" charset="0"/>
              </a:rPr>
              <a:t>DISCUSSION</a:t>
            </a:r>
          </a:p>
        </p:txBody>
      </p:sp>
      <p:sp>
        <p:nvSpPr>
          <p:cNvPr id="4" name="Slide Number Placeholder 3"/>
          <p:cNvSpPr>
            <a:spLocks noGrp="1"/>
          </p:cNvSpPr>
          <p:nvPr>
            <p:ph type="sldNum" sz="quarter" idx="12"/>
          </p:nvPr>
        </p:nvSpPr>
        <p:spPr/>
        <p:txBody>
          <a:bodyPr/>
          <a:lstStyle/>
          <a:p>
            <a:pPr algn="r"/>
            <a:fld id="{FEE9C2EC-C493-E246-9EAB-66C95869FB0F}" type="slidenum">
              <a:rPr lang="en-US" smtClean="0">
                <a:solidFill>
                  <a:schemeClr val="bg1"/>
                </a:solidFill>
                <a:latin typeface="Arial" panose="020B0604020202020204" pitchFamily="34" charset="0"/>
                <a:cs typeface="Arial" panose="020B0604020202020204" pitchFamily="34" charset="0"/>
              </a:rPr>
              <a:pPr algn="r"/>
              <a:t>47</a:t>
            </a:fld>
            <a:endParaRPr lang="en-US"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174355" y="6445661"/>
            <a:ext cx="2286000" cy="276999"/>
          </a:xfrm>
          <a:prstGeom prst="rect">
            <a:avLst/>
          </a:prstGeom>
        </p:spPr>
        <p:txBody>
          <a:bodyPr wrap="square">
            <a:spAutoFit/>
          </a:bodyPr>
          <a:lstStyle/>
          <a:p>
            <a:r>
              <a:rPr lang="en-US" sz="1200" dirty="0">
                <a:solidFill>
                  <a:schemeClr val="bg1"/>
                </a:solidFill>
              </a:rPr>
              <a:t>https://madison.com/sports</a:t>
            </a:r>
          </a:p>
        </p:txBody>
      </p:sp>
    </p:spTree>
    <p:extLst>
      <p:ext uri="{BB962C8B-B14F-4D97-AF65-F5344CB8AC3E}">
        <p14:creationId xmlns:p14="http://schemas.microsoft.com/office/powerpoint/2010/main" val="151182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520" y="281086"/>
            <a:ext cx="8405801" cy="734191"/>
          </a:xfrm>
          <a:solidFill>
            <a:srgbClr val="003300"/>
          </a:solidFill>
          <a:scene3d>
            <a:camera prst="orthographicFront"/>
            <a:lightRig rig="threePt" dir="t"/>
          </a:scene3d>
          <a:sp3d>
            <a:bevelT/>
          </a:sp3d>
        </p:spPr>
        <p:txBody>
          <a:bodyPr>
            <a:noAutofit/>
          </a:bodyPr>
          <a:lstStyle/>
          <a:p>
            <a:pPr algn="ctr"/>
            <a:r>
              <a:rPr lang="en-US" sz="4000" b="0" dirty="0">
                <a:solidFill>
                  <a:schemeClr val="bg1"/>
                </a:solidFill>
                <a:latin typeface="Arial" panose="020B0604020202020204" pitchFamily="34" charset="0"/>
                <a:cs typeface="Arial" panose="020B0604020202020204" pitchFamily="34" charset="0"/>
              </a:rPr>
              <a:t>Why is this important?</a:t>
            </a:r>
          </a:p>
        </p:txBody>
      </p:sp>
      <p:sp>
        <p:nvSpPr>
          <p:cNvPr id="3" name="Content Placeholder 2"/>
          <p:cNvSpPr>
            <a:spLocks noGrp="1"/>
          </p:cNvSpPr>
          <p:nvPr>
            <p:ph idx="1"/>
          </p:nvPr>
        </p:nvSpPr>
        <p:spPr>
          <a:xfrm>
            <a:off x="331827" y="4400557"/>
            <a:ext cx="8474041" cy="1843093"/>
          </a:xfrm>
          <a:gradFill flip="none" rotWithShape="1">
            <a:gsLst>
              <a:gs pos="2000">
                <a:srgbClr val="002C58"/>
              </a:gs>
              <a:gs pos="100000">
                <a:srgbClr val="003300"/>
              </a:gs>
            </a:gsLst>
            <a:lin ang="16200000" scaled="1"/>
            <a:tileRect/>
          </a:gradFill>
        </p:spPr>
        <p:txBody>
          <a:bodyPr anchor="t">
            <a:normAutofit/>
          </a:bodyPr>
          <a:lstStyle/>
          <a:p>
            <a:pPr marL="0" indent="0">
              <a:lnSpc>
                <a:spcPct val="95000"/>
              </a:lnSpc>
              <a:spcBef>
                <a:spcPts val="0"/>
              </a:spcBef>
              <a:spcAft>
                <a:spcPts val="1200"/>
              </a:spcAft>
              <a:buNone/>
            </a:pPr>
            <a:r>
              <a:rPr lang="en-US" sz="3600" b="0" dirty="0">
                <a:solidFill>
                  <a:srgbClr val="FFFFCC"/>
                </a:solidFill>
                <a:latin typeface="Arial Narrow" panose="020B0606020202030204" pitchFamily="34" charset="0"/>
              </a:rPr>
              <a:t>Growing opioid epidemic </a:t>
            </a:r>
            <a:r>
              <a:rPr lang="en-US" sz="3600" b="0" dirty="0">
                <a:solidFill>
                  <a:schemeClr val="bg1"/>
                </a:solidFill>
                <a:latin typeface="Arial Narrow" panose="020B0606020202030204" pitchFamily="34" charset="0"/>
              </a:rPr>
              <a:t>and </a:t>
            </a:r>
            <a:r>
              <a:rPr lang="en-US" sz="3600" b="0" dirty="0">
                <a:solidFill>
                  <a:srgbClr val="FFFFCC"/>
                </a:solidFill>
                <a:latin typeface="Arial Narrow" panose="020B0606020202030204" pitchFamily="34" charset="0"/>
              </a:rPr>
              <a:t>expanding medical options</a:t>
            </a:r>
            <a:r>
              <a:rPr lang="en-US" sz="3600" b="0" dirty="0">
                <a:solidFill>
                  <a:schemeClr val="bg1"/>
                </a:solidFill>
                <a:latin typeface="Arial Narrow" panose="020B0606020202030204" pitchFamily="34" charset="0"/>
              </a:rPr>
              <a:t> opened door to exploring evidence-based guidelines (EBGs) with choices identified</a:t>
            </a:r>
            <a:endParaRPr lang="en-US" sz="1800" dirty="0"/>
          </a:p>
        </p:txBody>
      </p:sp>
      <p:sp>
        <p:nvSpPr>
          <p:cNvPr id="5" name="Slide Number Placeholder 4"/>
          <p:cNvSpPr>
            <a:spLocks noGrp="1"/>
          </p:cNvSpPr>
          <p:nvPr>
            <p:ph type="sldNum" sz="quarter" idx="11"/>
          </p:nvPr>
        </p:nvSpPr>
        <p:spPr>
          <a:xfrm>
            <a:off x="8315111" y="6536757"/>
            <a:ext cx="453579" cy="271889"/>
          </a:xfrm>
        </p:spPr>
        <p:txBody>
          <a:bodyPr/>
          <a:lstStyle/>
          <a:p>
            <a:pPr algn="r"/>
            <a:fld id="{FEE9C2EC-C493-E246-9EAB-66C95869FB0F}" type="slidenum">
              <a:rPr lang="en-US" b="0" smtClean="0">
                <a:solidFill>
                  <a:srgbClr val="000000"/>
                </a:solidFill>
              </a:rPr>
              <a:pPr algn="r"/>
              <a:t>48</a:t>
            </a:fld>
            <a:endParaRPr lang="en-US" b="0" dirty="0">
              <a:solidFill>
                <a:srgbClr val="000000"/>
              </a:solidFill>
            </a:endParaRPr>
          </a:p>
        </p:txBody>
      </p:sp>
      <p:sp>
        <p:nvSpPr>
          <p:cNvPr id="4" name="Footer Placeholder 3"/>
          <p:cNvSpPr>
            <a:spLocks noGrp="1"/>
          </p:cNvSpPr>
          <p:nvPr>
            <p:ph type="ftr" sz="quarter" idx="12"/>
          </p:nvPr>
        </p:nvSpPr>
        <p:spPr>
          <a:xfrm>
            <a:off x="3560939" y="6536757"/>
            <a:ext cx="4997611" cy="271889"/>
          </a:xfrm>
        </p:spPr>
        <p:txBody>
          <a:bodyPr/>
          <a:lstStyle/>
          <a:p>
            <a:r>
              <a:rPr lang="en-US" dirty="0">
                <a:solidFill>
                  <a:srgbClr val="000000"/>
                </a:solidFill>
                <a:latin typeface="Arial Narrow" panose="020B0606020202030204" pitchFamily="34" charset="0"/>
              </a:rPr>
              <a:t>© National Association of State EMS Officials (NASEMSO). All rights reserved</a:t>
            </a:r>
            <a:r>
              <a:rPr lang="en-US" dirty="0"/>
              <a:t>.</a:t>
            </a:r>
            <a:endParaRPr lang="en-US" sz="788" i="1"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3088" t="5202" r="5174"/>
          <a:stretch/>
        </p:blipFill>
        <p:spPr>
          <a:xfrm>
            <a:off x="5043482" y="1271594"/>
            <a:ext cx="3598092" cy="2884513"/>
          </a:xfrm>
          <a:prstGeom prst="roundRect">
            <a:avLst/>
          </a:prstGeom>
          <a:scene3d>
            <a:camera prst="orthographicFront"/>
            <a:lightRig rig="threePt" dir="t"/>
          </a:scene3d>
          <a:sp3d>
            <a:bevelT/>
          </a:sp3d>
        </p:spPr>
      </p:pic>
      <p:sp>
        <p:nvSpPr>
          <p:cNvPr id="8" name="Rectangle 7"/>
          <p:cNvSpPr/>
          <p:nvPr/>
        </p:nvSpPr>
        <p:spPr>
          <a:xfrm>
            <a:off x="478670" y="1340895"/>
            <a:ext cx="4521957" cy="2654573"/>
          </a:xfrm>
          <a:prstGeom prst="rect">
            <a:avLst/>
          </a:prstGeom>
        </p:spPr>
        <p:txBody>
          <a:bodyPr wrap="square">
            <a:spAutoFit/>
          </a:bodyPr>
          <a:lstStyle/>
          <a:p>
            <a:pPr marL="347472" indent="-347472">
              <a:lnSpc>
                <a:spcPct val="95000"/>
              </a:lnSpc>
              <a:spcAft>
                <a:spcPts val="600"/>
              </a:spcAft>
              <a:buFont typeface="Wingdings" panose="05000000000000000000" pitchFamily="2" charset="2"/>
              <a:buChar char="§"/>
            </a:pPr>
            <a:r>
              <a:rPr lang="en-US" sz="3400" dirty="0">
                <a:solidFill>
                  <a:srgbClr val="002164"/>
                </a:solidFill>
                <a:latin typeface="Arial" panose="020B0604020202020204" pitchFamily="34" charset="0"/>
                <a:cs typeface="Arial" panose="020B0604020202020204" pitchFamily="34" charset="0"/>
              </a:rPr>
              <a:t>Pain is a frequent complaint of EMS patients</a:t>
            </a:r>
          </a:p>
          <a:p>
            <a:pPr marL="347472" indent="-347472">
              <a:lnSpc>
                <a:spcPct val="95000"/>
              </a:lnSpc>
              <a:spcAft>
                <a:spcPts val="600"/>
              </a:spcAft>
              <a:buFont typeface="Wingdings" panose="05000000000000000000" pitchFamily="2" charset="2"/>
              <a:buChar char="§"/>
            </a:pPr>
            <a:r>
              <a:rPr lang="en-US" sz="3400" dirty="0">
                <a:solidFill>
                  <a:srgbClr val="002164"/>
                </a:solidFill>
                <a:latin typeface="Arial" panose="020B0604020202020204" pitchFamily="34" charset="0"/>
                <a:cs typeface="Arial" panose="020B0604020202020204" pitchFamily="34" charset="0"/>
              </a:rPr>
              <a:t>Historical reliance on IV opioids</a:t>
            </a:r>
          </a:p>
        </p:txBody>
      </p:sp>
      <p:sp>
        <p:nvSpPr>
          <p:cNvPr id="9" name="Rectangle 8"/>
          <p:cNvSpPr/>
          <p:nvPr/>
        </p:nvSpPr>
        <p:spPr>
          <a:xfrm>
            <a:off x="282191" y="6435475"/>
            <a:ext cx="1571264" cy="369332"/>
          </a:xfrm>
          <a:prstGeom prst="rect">
            <a:avLst/>
          </a:prstGeom>
        </p:spPr>
        <p:txBody>
          <a:bodyPr wrap="none">
            <a:spAutoFit/>
          </a:bodyPr>
          <a:lstStyle/>
          <a:p>
            <a:r>
              <a:rPr lang="en-US" sz="1200" dirty="0">
                <a:solidFill>
                  <a:srgbClr val="000000"/>
                </a:solidFill>
                <a:latin typeface="Arial Narrow" panose="020B0606020202030204" pitchFamily="34" charset="0"/>
              </a:rPr>
              <a:t>https://thesouthern.com</a:t>
            </a:r>
            <a:r>
              <a:rPr lang="en-US" dirty="0"/>
              <a:t>/</a:t>
            </a:r>
          </a:p>
        </p:txBody>
      </p:sp>
    </p:spTree>
    <p:extLst>
      <p:ext uri="{BB962C8B-B14F-4D97-AF65-F5344CB8AC3E}">
        <p14:creationId xmlns:p14="http://schemas.microsoft.com/office/powerpoint/2010/main" val="59606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042E82"/>
                </a:solidFill>
              </a:rPr>
              <a:t>Current EMS Data</a:t>
            </a:r>
          </a:p>
        </p:txBody>
      </p:sp>
      <p:sp>
        <p:nvSpPr>
          <p:cNvPr id="5" name="Content Placeholder 4"/>
          <p:cNvSpPr>
            <a:spLocks noGrp="1"/>
          </p:cNvSpPr>
          <p:nvPr>
            <p:ph idx="1"/>
          </p:nvPr>
        </p:nvSpPr>
        <p:spPr>
          <a:xfrm>
            <a:off x="4476469" y="1275160"/>
            <a:ext cx="4210333" cy="4556702"/>
          </a:xfrm>
          <a:gradFill flip="none" rotWithShape="1">
            <a:gsLst>
              <a:gs pos="2000">
                <a:srgbClr val="000000"/>
              </a:gs>
              <a:gs pos="99115">
                <a:srgbClr val="002C58"/>
              </a:gs>
            </a:gsLst>
            <a:lin ang="2700000" scaled="1"/>
            <a:tileRect/>
          </a:gradFill>
          <a:effectLst>
            <a:outerShdw blurRad="38100" dist="88900" dir="2700000" algn="tl" rotWithShape="0">
              <a:prstClr val="black">
                <a:alpha val="84000"/>
              </a:prstClr>
            </a:outerShdw>
          </a:effectLst>
        </p:spPr>
        <p:txBody>
          <a:bodyPr anchor="ctr">
            <a:normAutofit fontScale="92500"/>
          </a:bodyPr>
          <a:lstStyle/>
          <a:p>
            <a:pPr>
              <a:lnSpc>
                <a:spcPct val="95000"/>
              </a:lnSpc>
              <a:spcBef>
                <a:spcPts val="1200"/>
              </a:spcBef>
              <a:buClr>
                <a:schemeClr val="accent1">
                  <a:lumMod val="40000"/>
                  <a:lumOff val="60000"/>
                </a:schemeClr>
              </a:buClr>
              <a:buFont typeface="Wingdings" panose="05000000000000000000" pitchFamily="2" charset="2"/>
              <a:buChar char="§"/>
            </a:pPr>
            <a:r>
              <a:rPr lang="en-US" sz="3600" b="0" dirty="0">
                <a:solidFill>
                  <a:schemeClr val="bg1"/>
                </a:solidFill>
                <a:latin typeface="Arial Narrow" panose="020B0606020202030204" pitchFamily="34" charset="0"/>
              </a:rPr>
              <a:t>Challenges persist in providing adequate analgesia in the field</a:t>
            </a:r>
          </a:p>
          <a:p>
            <a:pPr>
              <a:lnSpc>
                <a:spcPct val="95000"/>
              </a:lnSpc>
              <a:spcBef>
                <a:spcPts val="1200"/>
              </a:spcBef>
              <a:buClr>
                <a:schemeClr val="accent1">
                  <a:lumMod val="40000"/>
                  <a:lumOff val="60000"/>
                </a:schemeClr>
              </a:buClr>
              <a:buFont typeface="Wingdings" panose="05000000000000000000" pitchFamily="2" charset="2"/>
              <a:buChar char="§"/>
            </a:pPr>
            <a:r>
              <a:rPr lang="en-US" sz="3600" b="0" dirty="0">
                <a:solidFill>
                  <a:srgbClr val="FFFF99"/>
                </a:solidFill>
                <a:latin typeface="Arial Narrow" panose="020B0606020202030204" pitchFamily="34" charset="0"/>
              </a:rPr>
              <a:t>Pain frequently undertreated</a:t>
            </a:r>
          </a:p>
          <a:p>
            <a:pPr>
              <a:lnSpc>
                <a:spcPct val="95000"/>
              </a:lnSpc>
              <a:spcBef>
                <a:spcPts val="1200"/>
              </a:spcBef>
              <a:buClr>
                <a:schemeClr val="accent1">
                  <a:lumMod val="40000"/>
                  <a:lumOff val="60000"/>
                </a:schemeClr>
              </a:buClr>
              <a:buFont typeface="Wingdings" panose="05000000000000000000" pitchFamily="2" charset="2"/>
              <a:buChar char="§"/>
            </a:pPr>
            <a:r>
              <a:rPr lang="en-US" sz="3600" b="0" dirty="0">
                <a:solidFill>
                  <a:schemeClr val="bg1"/>
                </a:solidFill>
                <a:latin typeface="Arial Narrow" panose="020B0606020202030204" pitchFamily="34" charset="0"/>
              </a:rPr>
              <a:t>Disparities accentuated based on patient demographics</a:t>
            </a:r>
          </a:p>
        </p:txBody>
      </p:sp>
      <p:sp>
        <p:nvSpPr>
          <p:cNvPr id="3" name="Slide Number Placeholder 2"/>
          <p:cNvSpPr>
            <a:spLocks noGrp="1"/>
          </p:cNvSpPr>
          <p:nvPr>
            <p:ph type="sldNum" sz="quarter" idx="11"/>
          </p:nvPr>
        </p:nvSpPr>
        <p:spPr/>
        <p:txBody>
          <a:bodyPr/>
          <a:lstStyle/>
          <a:p>
            <a:pPr algn="r"/>
            <a:fld id="{FEE9C2EC-C493-E246-9EAB-66C95869FB0F}" type="slidenum">
              <a:rPr lang="en-US" b="0" smtClean="0">
                <a:solidFill>
                  <a:srgbClr val="000000"/>
                </a:solidFill>
                <a:cs typeface="Arial" panose="020B0604020202020204" pitchFamily="34" charset="0"/>
              </a:rPr>
              <a:pPr algn="r"/>
              <a:t>49</a:t>
            </a:fld>
            <a:endParaRPr lang="en-US" b="0" dirty="0">
              <a:solidFill>
                <a:srgbClr val="000000"/>
              </a:solidFill>
              <a:cs typeface="Arial" panose="020B0604020202020204" pitchFamily="34" charset="0"/>
            </a:endParaRPr>
          </a:p>
        </p:txBody>
      </p:sp>
      <p:sp>
        <p:nvSpPr>
          <p:cNvPr id="4" name="Footer Placeholder 3"/>
          <p:cNvSpPr>
            <a:spLocks noGrp="1"/>
          </p:cNvSpPr>
          <p:nvPr>
            <p:ph type="ftr" sz="quarter" idx="12"/>
          </p:nvPr>
        </p:nvSpPr>
        <p:spPr>
          <a:xfrm>
            <a:off x="3506346" y="6536756"/>
            <a:ext cx="4997611" cy="271889"/>
          </a:xfrm>
        </p:spPr>
        <p:txBody>
          <a:bodyPr/>
          <a:lstStyle/>
          <a:p>
            <a:r>
              <a:rPr lang="en-US" dirty="0">
                <a:solidFill>
                  <a:srgbClr val="000000"/>
                </a:solidFill>
                <a:latin typeface="Arial Narrow" panose="020B0606020202030204" pitchFamily="34" charset="0"/>
              </a:rPr>
              <a:t>© National Association of State EMS Officials (NASEMSO). All rights reserved.</a:t>
            </a:r>
            <a:endParaRPr lang="en-US" sz="788" i="1" dirty="0">
              <a:solidFill>
                <a:srgbClr val="000000"/>
              </a:solidFill>
              <a:latin typeface="Arial Narrow" panose="020B0606020202030204" pitchFamily="34" charset="0"/>
            </a:endParaRPr>
          </a:p>
        </p:txBody>
      </p:sp>
      <p:sp>
        <p:nvSpPr>
          <p:cNvPr id="7" name="Rectangle 6"/>
          <p:cNvSpPr/>
          <p:nvPr/>
        </p:nvSpPr>
        <p:spPr>
          <a:xfrm>
            <a:off x="403568" y="5275462"/>
            <a:ext cx="3804247" cy="954107"/>
          </a:xfrm>
          <a:prstGeom prst="rect">
            <a:avLst/>
          </a:prstGeom>
        </p:spPr>
        <p:txBody>
          <a:bodyPr wrap="none">
            <a:spAutoFit/>
          </a:bodyPr>
          <a:lstStyle/>
          <a:p>
            <a:r>
              <a:rPr lang="en-US" sz="2800" dirty="0">
                <a:latin typeface="Arial Narrow" panose="020B0606020202030204" pitchFamily="34" charset="0"/>
              </a:rPr>
              <a:t>Remle Crowe, </a:t>
            </a:r>
            <a:r>
              <a:rPr lang="en-US" sz="2400" dirty="0">
                <a:latin typeface="Arial Narrow" panose="020B0606020202030204" pitchFamily="34" charset="0"/>
              </a:rPr>
              <a:t>Ph.D., NREMT</a:t>
            </a:r>
            <a:endParaRPr lang="en-US" sz="2800" dirty="0">
              <a:latin typeface="Arial Narrow" panose="020B0606020202030204" pitchFamily="34" charset="0"/>
            </a:endParaRPr>
          </a:p>
          <a:p>
            <a:r>
              <a:rPr lang="en-US" sz="2800" dirty="0">
                <a:latin typeface="Arial Narrow" panose="020B0606020202030204" pitchFamily="34" charset="0"/>
              </a:rPr>
              <a:t>ESO Solutions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291" y="1247870"/>
            <a:ext cx="3067327" cy="3815455"/>
          </a:xfrm>
          <a:prstGeom prst="rect">
            <a:avLst/>
          </a:prstGeom>
        </p:spPr>
      </p:pic>
    </p:spTree>
    <p:extLst>
      <p:ext uri="{BB962C8B-B14F-4D97-AF65-F5344CB8AC3E}">
        <p14:creationId xmlns:p14="http://schemas.microsoft.com/office/powerpoint/2010/main" val="117866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Right)">
                                      <p:cBhvr>
                                        <p:cTn id="7" dur="500"/>
                                        <p:tgtEl>
                                          <p:spTgt spid="5">
                                            <p:txEl>
                                              <p:pRg st="0" end="0"/>
                                            </p:txEl>
                                          </p:spTgt>
                                        </p:tgtEl>
                                      </p:cBhvr>
                                    </p:animEffect>
                                  </p:childTnLst>
                                </p:cTn>
                              </p:par>
                              <p:par>
                                <p:cTn id="8" presetID="18" presetClass="entr" presetSubtype="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strips(downRight)">
                                      <p:cBhvr>
                                        <p:cTn id="10" dur="500"/>
                                        <p:tgtEl>
                                          <p:spTgt spid="5">
                                            <p:txEl>
                                              <p:pRg st="1" end="1"/>
                                            </p:txEl>
                                          </p:spTgt>
                                        </p:tgtEl>
                                      </p:cBhvr>
                                    </p:animEffect>
                                  </p:childTnLst>
                                </p:cTn>
                              </p:par>
                              <p:par>
                                <p:cTn id="11" presetID="18" presetClass="entr" presetSubtype="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strips(downRight)">
                                      <p:cBhvr>
                                        <p:cTn id="1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3000">
              <a:srgbClr val="000000"/>
            </a:gs>
            <a:gs pos="100000">
              <a:srgbClr val="000F2E"/>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3" y="14490"/>
            <a:ext cx="9143998" cy="528337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131" name="Rectangle 3"/>
          <p:cNvSpPr>
            <a:spLocks noGrp="1" noChangeArrowheads="1"/>
          </p:cNvSpPr>
          <p:nvPr>
            <p:ph type="body" idx="4294967295"/>
          </p:nvPr>
        </p:nvSpPr>
        <p:spPr>
          <a:xfrm>
            <a:off x="273336" y="649842"/>
            <a:ext cx="6000942" cy="4418105"/>
          </a:xfrm>
          <a:noFill/>
        </p:spPr>
        <p:txBody>
          <a:bodyPr>
            <a:normAutofit lnSpcReduction="10000"/>
          </a:bodyPr>
          <a:lstStyle/>
          <a:p>
            <a:pPr lvl="0">
              <a:spcBef>
                <a:spcPts val="0"/>
              </a:spcBef>
              <a:buClr>
                <a:srgbClr val="9CBEBD"/>
              </a:buClr>
              <a:defRPr/>
            </a:pPr>
            <a:r>
              <a:rPr lang="en-US" sz="4800" b="1" dirty="0">
                <a:solidFill>
                  <a:srgbClr val="231A0B"/>
                </a:solidFill>
                <a:latin typeface="Papyrus" panose="03070502060502030205" pitchFamily="66" charset="0"/>
                <a:cs typeface="Arial" panose="020B0604020202020204" pitchFamily="34" charset="0"/>
              </a:rPr>
              <a:t>“It is easier to find men who will volunteer to die, than to find those who are willing to endure pain with patience.”</a:t>
            </a:r>
            <a:r>
              <a:rPr lang="en-US" sz="4800" dirty="0">
                <a:solidFill>
                  <a:srgbClr val="231A0B"/>
                </a:solidFill>
                <a:latin typeface="Papyrus" panose="03070502060502030205" pitchFamily="66" charset="0"/>
                <a:cs typeface="Arial" panose="020B0604020202020204" pitchFamily="34" charset="0"/>
              </a:rPr>
              <a:t> </a:t>
            </a:r>
          </a:p>
          <a:p>
            <a:pPr lvl="0" algn="r">
              <a:spcBef>
                <a:spcPts val="600"/>
              </a:spcBef>
              <a:buClr>
                <a:srgbClr val="9CBEBD"/>
              </a:buClr>
              <a:defRPr/>
            </a:pPr>
            <a:r>
              <a:rPr lang="en-US" sz="2800" dirty="0">
                <a:solidFill>
                  <a:srgbClr val="4B3819"/>
                </a:solidFill>
              </a:rPr>
              <a:t>Julius Caesar</a:t>
            </a:r>
          </a:p>
          <a:p>
            <a:pPr marL="0" indent="0" eaLnBrk="1" hangingPunct="1">
              <a:buNone/>
              <a:defRPr/>
            </a:pPr>
            <a:endParaRPr lang="en-US" dirty="0"/>
          </a:p>
          <a:p>
            <a:pPr lvl="1" eaLnBrk="1" hangingPunct="1">
              <a:buFont typeface="Wingdings" pitchFamily="2" charset="2"/>
              <a:buNone/>
              <a:defRPr/>
            </a:pPr>
            <a:endParaRPr lang="en-US" dirty="0"/>
          </a:p>
        </p:txBody>
      </p:sp>
      <p:sp>
        <p:nvSpPr>
          <p:cNvPr id="4" name="Slide Number Placeholder 3"/>
          <p:cNvSpPr>
            <a:spLocks noGrp="1"/>
          </p:cNvSpPr>
          <p:nvPr>
            <p:ph type="sldNum" sz="quarter" idx="12"/>
          </p:nvPr>
        </p:nvSpPr>
        <p:spPr>
          <a:xfrm>
            <a:off x="8178847" y="6532261"/>
            <a:ext cx="730250" cy="274320"/>
          </a:xfrm>
        </p:spPr>
        <p:txBody>
          <a:bodyPr/>
          <a:lstStyle/>
          <a:p>
            <a:pPr algn="r"/>
            <a:fld id="{FEE9C2EC-C493-E246-9EAB-66C95869FB0F}" type="slidenum">
              <a:rPr lang="en-US" smtClean="0">
                <a:solidFill>
                  <a:schemeClr val="bg1"/>
                </a:solidFill>
                <a:latin typeface="Arial" panose="020B0604020202020204" pitchFamily="34" charset="0"/>
                <a:cs typeface="Arial" panose="020B0604020202020204" pitchFamily="34" charset="0"/>
              </a:rPr>
              <a:pPr algn="r"/>
              <a:t>5</a:t>
            </a:fld>
            <a:endParaRPr lang="en-US"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1288" r="99571"/>
                    </a14:imgEffect>
                  </a14:imgLayer>
                </a14:imgProps>
              </a:ext>
              <a:ext uri="{28A0092B-C50C-407E-A947-70E740481C1C}">
                <a14:useLocalDpi xmlns:a14="http://schemas.microsoft.com/office/drawing/2010/main" val="0"/>
              </a:ext>
            </a:extLst>
          </a:blip>
          <a:stretch>
            <a:fillRect/>
          </a:stretch>
        </p:blipFill>
        <p:spPr>
          <a:xfrm>
            <a:off x="6434190" y="413630"/>
            <a:ext cx="2598234" cy="4884234"/>
          </a:xfrm>
          <a:prstGeom prst="rect">
            <a:avLst/>
          </a:prstGeom>
        </p:spPr>
      </p:pic>
      <p:sp>
        <p:nvSpPr>
          <p:cNvPr id="6" name="Rectangle 5"/>
          <p:cNvSpPr/>
          <p:nvPr/>
        </p:nvSpPr>
        <p:spPr>
          <a:xfrm>
            <a:off x="116238" y="5353825"/>
            <a:ext cx="8792860" cy="1077218"/>
          </a:xfrm>
          <a:prstGeom prst="rect">
            <a:avLst/>
          </a:prstGeom>
        </p:spPr>
        <p:txBody>
          <a:bodyPr wrap="square">
            <a:spAutoFit/>
          </a:bodyPr>
          <a:lstStyle/>
          <a:p>
            <a:pPr lvl="0" algn="ctr"/>
            <a:r>
              <a:rPr lang="en-US" sz="3200" dirty="0">
                <a:solidFill>
                  <a:srgbClr val="D8D6BE">
                    <a:lumMod val="40000"/>
                    <a:lumOff val="60000"/>
                  </a:srgbClr>
                </a:solidFill>
                <a:latin typeface="Arial Narrow" panose="020B0606020202030204" pitchFamily="34" charset="0"/>
              </a:rPr>
              <a:t>How can EMS best assess and manage pain to reduce </a:t>
            </a:r>
            <a:r>
              <a:rPr lang="en-US" sz="3200" b="1" dirty="0">
                <a:solidFill>
                  <a:srgbClr val="D2CB6C">
                    <a:lumMod val="40000"/>
                    <a:lumOff val="60000"/>
                  </a:srgbClr>
                </a:solidFill>
                <a:latin typeface="Arial Narrow" panose="020B0606020202030204" pitchFamily="34" charset="0"/>
              </a:rPr>
              <a:t>physical, psychological </a:t>
            </a:r>
            <a:r>
              <a:rPr lang="en-US" sz="3200" dirty="0">
                <a:solidFill>
                  <a:srgbClr val="D8D6BE">
                    <a:lumMod val="40000"/>
                    <a:lumOff val="60000"/>
                  </a:srgbClr>
                </a:solidFill>
                <a:latin typeface="Arial Narrow" panose="020B0606020202030204" pitchFamily="34" charset="0"/>
              </a:rPr>
              <a:t>and </a:t>
            </a:r>
            <a:r>
              <a:rPr lang="en-US" sz="3200" b="1" dirty="0">
                <a:solidFill>
                  <a:srgbClr val="D2CB6C">
                    <a:lumMod val="40000"/>
                    <a:lumOff val="60000"/>
                  </a:srgbClr>
                </a:solidFill>
                <a:latin typeface="Arial Narrow" panose="020B0606020202030204" pitchFamily="34" charset="0"/>
              </a:rPr>
              <a:t>emotional</a:t>
            </a:r>
            <a:r>
              <a:rPr lang="en-US" sz="3200" dirty="0">
                <a:solidFill>
                  <a:srgbClr val="D8D6BE">
                    <a:lumMod val="40000"/>
                    <a:lumOff val="60000"/>
                  </a:srgbClr>
                </a:solidFill>
                <a:latin typeface="Arial Narrow" panose="020B0606020202030204" pitchFamily="34" charset="0"/>
              </a:rPr>
              <a:t> suffering?</a:t>
            </a:r>
          </a:p>
        </p:txBody>
      </p:sp>
      <p:sp>
        <p:nvSpPr>
          <p:cNvPr id="9" name="Rectangle 8"/>
          <p:cNvSpPr/>
          <p:nvPr/>
        </p:nvSpPr>
        <p:spPr>
          <a:xfrm>
            <a:off x="4841926" y="6529002"/>
            <a:ext cx="3813865" cy="246221"/>
          </a:xfrm>
          <a:prstGeom prst="rect">
            <a:avLst/>
          </a:prstGeom>
        </p:spPr>
        <p:txBody>
          <a:bodyPr wrap="none">
            <a:spAutoFit/>
          </a:bodyPr>
          <a:lstStyle/>
          <a:p>
            <a:pPr algn="r" defTabSz="914400"/>
            <a:r>
              <a:rPr lang="en-US" sz="1000" kern="0" dirty="0">
                <a:solidFill>
                  <a:schemeClr val="bg1"/>
                </a:solidFill>
                <a:latin typeface="Arial Narrow" panose="020B0606020202030204" pitchFamily="34" charset="0"/>
                <a:cs typeface="Arial" panose="020B0604020202020204" pitchFamily="34" charset="0"/>
              </a:rPr>
              <a:t>© National Association of State EMS Officials (NASEMSO). All rights reserved</a:t>
            </a:r>
            <a:endParaRPr lang="en-US" sz="1400" kern="0" dirty="0">
              <a:solidFill>
                <a:schemeClr val="bg1"/>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4691886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76131">
                                            <p:txEl>
                                              <p:pRg st="0" end="0"/>
                                            </p:txEl>
                                          </p:spTgt>
                                        </p:tgtEl>
                                        <p:attrNameLst>
                                          <p:attrName>style.visibility</p:attrName>
                                        </p:attrNameLst>
                                      </p:cBhvr>
                                      <p:to>
                                        <p:strVal val="visible"/>
                                      </p:to>
                                    </p:set>
                                    <p:anim calcmode="lin" valueType="num">
                                      <p:cBhvr>
                                        <p:cTn id="7" dur="1000" fill="hold"/>
                                        <p:tgtEl>
                                          <p:spTgt spid="17613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7613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76131">
                                            <p:txEl>
                                              <p:pRg st="0" end="0"/>
                                            </p:txEl>
                                          </p:spTgt>
                                        </p:tgtEl>
                                      </p:cBhvr>
                                    </p:animEffect>
                                  </p:childTnLst>
                                </p:cTn>
                              </p:par>
                              <p:par>
                                <p:cTn id="10" presetID="20" presetClass="entr" presetSubtype="0" fill="hold" nodeType="withEffect">
                                  <p:stCondLst>
                                    <p:cond delay="0"/>
                                  </p:stCondLst>
                                  <p:childTnLst>
                                    <p:set>
                                      <p:cBhvr>
                                        <p:cTn id="11" dur="1" fill="hold">
                                          <p:stCondLst>
                                            <p:cond delay="0"/>
                                          </p:stCondLst>
                                        </p:cTn>
                                        <p:tgtEl>
                                          <p:spTgt spid="176131">
                                            <p:txEl>
                                              <p:pRg st="1" end="1"/>
                                            </p:txEl>
                                          </p:spTgt>
                                        </p:tgtEl>
                                        <p:attrNameLst>
                                          <p:attrName>style.visibility</p:attrName>
                                        </p:attrNameLst>
                                      </p:cBhvr>
                                      <p:to>
                                        <p:strVal val="visible"/>
                                      </p:to>
                                    </p:set>
                                    <p:animEffect transition="in" filter="wedge">
                                      <p:cBhvr>
                                        <p:cTn id="12" dur="1000"/>
                                        <p:tgtEl>
                                          <p:spTgt spid="1761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839745"/>
            <a:ext cx="7290054" cy="941926"/>
          </a:xfrm>
        </p:spPr>
        <p:txBody>
          <a:bodyPr>
            <a:normAutofit/>
          </a:bodyPr>
          <a:lstStyle/>
          <a:p>
            <a:endParaRPr lang="en-US" dirty="0">
              <a:solidFill>
                <a:srgbClr val="3A536E"/>
              </a:solidFill>
            </a:endParaRPr>
          </a:p>
        </p:txBody>
      </p:sp>
      <p:pic>
        <p:nvPicPr>
          <p:cNvPr id="9" name="Content Placeholder 8"/>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300251" y="520255"/>
            <a:ext cx="8561307" cy="5866261"/>
          </a:xfrm>
          <a:scene3d>
            <a:camera prst="orthographicFront"/>
            <a:lightRig rig="threePt" dir="t"/>
          </a:scene3d>
          <a:sp3d>
            <a:bevelT/>
          </a:sp3d>
        </p:spPr>
      </p:pic>
      <p:sp>
        <p:nvSpPr>
          <p:cNvPr id="5" name="Slide Number Placeholder 4"/>
          <p:cNvSpPr>
            <a:spLocks noGrp="1"/>
          </p:cNvSpPr>
          <p:nvPr>
            <p:ph type="sldNum" sz="quarter" idx="12"/>
          </p:nvPr>
        </p:nvSpPr>
        <p:spPr>
          <a:xfrm>
            <a:off x="8155297" y="6484992"/>
            <a:ext cx="730250" cy="274320"/>
          </a:xfrm>
        </p:spPr>
        <p:txBody>
          <a:bodyPr/>
          <a:lstStyle/>
          <a:p>
            <a:pPr algn="r"/>
            <a:fld id="{FEE9C2EC-C493-E246-9EAB-66C95869FB0F}" type="slidenum">
              <a:rPr lang="en-US" smtClean="0">
                <a:solidFill>
                  <a:srgbClr val="000000"/>
                </a:solidFill>
                <a:latin typeface="Arial" panose="020B0604020202020204" pitchFamily="34" charset="0"/>
                <a:cs typeface="Arial" panose="020B0604020202020204" pitchFamily="34" charset="0"/>
              </a:rPr>
              <a:pPr algn="r"/>
              <a:t>50</a:t>
            </a:fld>
            <a:endParaRPr lang="en-US" dirty="0">
              <a:solidFill>
                <a:srgbClr val="000000"/>
              </a:solidFill>
              <a:latin typeface="Arial" panose="020B0604020202020204" pitchFamily="34" charset="0"/>
              <a:cs typeface="Arial" panose="020B0604020202020204" pitchFamily="34" charset="0"/>
            </a:endParaRPr>
          </a:p>
        </p:txBody>
      </p:sp>
      <p:sp>
        <p:nvSpPr>
          <p:cNvPr id="8" name="Rectangle 7"/>
          <p:cNvSpPr/>
          <p:nvPr/>
        </p:nvSpPr>
        <p:spPr>
          <a:xfrm>
            <a:off x="252480" y="6482319"/>
            <a:ext cx="1428750" cy="246221"/>
          </a:xfrm>
          <a:prstGeom prst="rect">
            <a:avLst/>
          </a:prstGeom>
        </p:spPr>
        <p:txBody>
          <a:bodyPr wrap="square">
            <a:spAutoFit/>
          </a:bodyPr>
          <a:lstStyle/>
          <a:p>
            <a:r>
              <a:rPr lang="en-US" sz="1000" dirty="0">
                <a:latin typeface="Arial Narrow" panose="020B0606020202030204" pitchFamily="34" charset="0"/>
              </a:rPr>
              <a:t>www.frontier-pitts.fr</a:t>
            </a:r>
          </a:p>
        </p:txBody>
      </p:sp>
      <p:sp>
        <p:nvSpPr>
          <p:cNvPr id="10" name="Pentagon 9"/>
          <p:cNvSpPr/>
          <p:nvPr/>
        </p:nvSpPr>
        <p:spPr>
          <a:xfrm rot="5400000">
            <a:off x="3833369" y="-3246515"/>
            <a:ext cx="1495068" cy="8561308"/>
          </a:xfrm>
          <a:prstGeom prst="homePlate">
            <a:avLst/>
          </a:prstGeom>
          <a:gradFill flip="none" rotWithShape="1">
            <a:gsLst>
              <a:gs pos="0">
                <a:srgbClr val="000000"/>
              </a:gs>
              <a:gs pos="44000">
                <a:srgbClr val="800000"/>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lnSpc>
                <a:spcPct val="95000"/>
              </a:lnSpc>
            </a:pPr>
            <a:r>
              <a:rPr lang="en-US" sz="3600" dirty="0">
                <a:solidFill>
                  <a:srgbClr val="FFFF99"/>
                </a:solidFill>
                <a:latin typeface="Arial Narrow" panose="020B0606020202030204" pitchFamily="34" charset="0"/>
              </a:rPr>
              <a:t>What are the barriers to effective pain management by EMS?</a:t>
            </a:r>
            <a:endParaRPr lang="en-US" sz="2000" dirty="0">
              <a:solidFill>
                <a:srgbClr val="FFFF99"/>
              </a:solidFill>
              <a:latin typeface="Arial Narrow" panose="020B0606020202030204" pitchFamily="34" charset="0"/>
            </a:endParaRPr>
          </a:p>
        </p:txBody>
      </p:sp>
      <p:sp>
        <p:nvSpPr>
          <p:cNvPr id="11" name="Footer Placeholder 3"/>
          <p:cNvSpPr txBox="1">
            <a:spLocks/>
          </p:cNvSpPr>
          <p:nvPr/>
        </p:nvSpPr>
        <p:spPr>
          <a:xfrm>
            <a:off x="3629178" y="6536756"/>
            <a:ext cx="4997611"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000000"/>
                </a:solidFill>
                <a:latin typeface="Arial Narrow" panose="020B0606020202030204" pitchFamily="34" charset="0"/>
              </a:rPr>
              <a:t>© National Association of State EMS Officials (NASEMSO). All rights reserved.</a:t>
            </a:r>
            <a:endParaRPr lang="en-US" sz="788" i="1" dirty="0">
              <a:solidFill>
                <a:srgbClr val="000000"/>
              </a:solidFill>
              <a:latin typeface="Arial Narrow" panose="020B0606020202030204" pitchFamily="34" charset="0"/>
            </a:endParaRPr>
          </a:p>
        </p:txBody>
      </p:sp>
    </p:spTree>
    <p:extLst>
      <p:ext uri="{BB962C8B-B14F-4D97-AF65-F5344CB8AC3E}">
        <p14:creationId xmlns:p14="http://schemas.microsoft.com/office/powerpoint/2010/main" val="403245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7286" y="1432560"/>
            <a:ext cx="2950464" cy="399288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0" y="30996"/>
            <a:ext cx="2871216" cy="368808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0" y="2334550"/>
            <a:ext cx="3395472" cy="2371344"/>
          </a:xfrm>
          <a:prstGeom prst="rect">
            <a:avLst/>
          </a:prstGeom>
        </p:spPr>
      </p:pic>
      <p:sp>
        <p:nvSpPr>
          <p:cNvPr id="2" name="Title 1"/>
          <p:cNvSpPr>
            <a:spLocks noGrp="1"/>
          </p:cNvSpPr>
          <p:nvPr>
            <p:ph type="title" idx="4294967295"/>
          </p:nvPr>
        </p:nvSpPr>
        <p:spPr>
          <a:xfrm>
            <a:off x="48111" y="65695"/>
            <a:ext cx="5861722" cy="1264202"/>
          </a:xfrm>
          <a:gradFill>
            <a:gsLst>
              <a:gs pos="3000">
                <a:schemeClr val="bg2">
                  <a:alpha val="51000"/>
                </a:schemeClr>
              </a:gs>
              <a:gs pos="100000">
                <a:srgbClr val="FFC000">
                  <a:alpha val="37000"/>
                </a:srgbClr>
              </a:gs>
            </a:gsLst>
            <a:lin ang="5400000" scaled="0"/>
          </a:gradFill>
        </p:spPr>
        <p:txBody>
          <a:bodyPr/>
          <a:lstStyle/>
          <a:p>
            <a:pPr algn="r">
              <a:lnSpc>
                <a:spcPct val="95000"/>
              </a:lnSpc>
            </a:pPr>
            <a:r>
              <a:rPr lang="en-US" sz="4000" dirty="0">
                <a:latin typeface="Arial Narrow" panose="020B0606020202030204" pitchFamily="34" charset="0"/>
              </a:rPr>
              <a:t>We don’t always follow the </a:t>
            </a:r>
            <a:r>
              <a:rPr lang="en-US" sz="4000" b="1" dirty="0">
                <a:latin typeface="Times New Roman" panose="02020603050405020304" pitchFamily="18" charset="0"/>
                <a:cs typeface="Times New Roman" panose="02020603050405020304" pitchFamily="18" charset="0"/>
              </a:rPr>
              <a:t>EVIDENCE</a:t>
            </a:r>
            <a:r>
              <a:rPr lang="en-US" sz="4000" b="1" dirty="0">
                <a:latin typeface="Arial Narrow" panose="020B0606020202030204" pitchFamily="34" charset="0"/>
              </a:rPr>
              <a:t>!</a:t>
            </a: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705900"/>
            <a:ext cx="3390900" cy="1971675"/>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3248" y="40140"/>
            <a:ext cx="3176016" cy="3669792"/>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8000" y="1788482"/>
            <a:ext cx="3206000" cy="3535318"/>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57924" y="3859082"/>
            <a:ext cx="3566160" cy="2651760"/>
          </a:xfrm>
          <a:prstGeom prst="rect">
            <a:avLst/>
          </a:prstGeom>
        </p:spPr>
      </p:pic>
      <p:sp>
        <p:nvSpPr>
          <p:cNvPr id="6" name="Slide Number Placeholder 5"/>
          <p:cNvSpPr>
            <a:spLocks noGrp="1"/>
          </p:cNvSpPr>
          <p:nvPr>
            <p:ph type="sldNum" sz="quarter" idx="12"/>
          </p:nvPr>
        </p:nvSpPr>
        <p:spPr>
          <a:xfrm>
            <a:off x="8472495" y="6573532"/>
            <a:ext cx="471496" cy="190500"/>
          </a:xfrm>
        </p:spPr>
        <p:txBody>
          <a:bodyPr/>
          <a:lstStyle/>
          <a:p>
            <a:fld id="{FB18CD98-6E32-4FBE-8A5E-6E170E07E106}" type="slidenum">
              <a:rPr lang="en-US" altLang="en-US" sz="1000" smtClean="0">
                <a:latin typeface="Arial" panose="020B0604020202020204" pitchFamily="34" charset="0"/>
                <a:cs typeface="Arial" panose="020B0604020202020204" pitchFamily="34" charset="0"/>
              </a:rPr>
              <a:pPr/>
              <a:t>51</a:t>
            </a:fld>
            <a:endParaRPr lang="en-US" altLang="en-US" sz="1000" dirty="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39088" y="4370564"/>
            <a:ext cx="3718560" cy="2139696"/>
          </a:xfrm>
          <a:prstGeom prst="rect">
            <a:avLst/>
          </a:prstGeom>
        </p:spPr>
      </p:pic>
      <p:sp>
        <p:nvSpPr>
          <p:cNvPr id="19" name="Footer Placeholder 3"/>
          <p:cNvSpPr txBox="1">
            <a:spLocks/>
          </p:cNvSpPr>
          <p:nvPr/>
        </p:nvSpPr>
        <p:spPr>
          <a:xfrm>
            <a:off x="3642826" y="6577700"/>
            <a:ext cx="4997611"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solidFill>
                <a:latin typeface="Arial Narrow" panose="020B0606020202030204" pitchFamily="34" charset="0"/>
              </a:rPr>
              <a:t>© National Association of State EMS Officials (NASEMSO). All rights reserved</a:t>
            </a:r>
            <a:r>
              <a:rPr lang="en-US" dirty="0">
                <a:solidFill>
                  <a:srgbClr val="000000"/>
                </a:solidFill>
                <a:latin typeface="Arial Narrow" panose="020B0606020202030204" pitchFamily="34" charset="0"/>
              </a:rPr>
              <a:t>.</a:t>
            </a:r>
            <a:endParaRPr lang="en-US" sz="788" i="1" dirty="0">
              <a:solidFill>
                <a:srgbClr val="000000"/>
              </a:solidFill>
              <a:latin typeface="Arial Narrow" panose="020B0606020202030204" pitchFamily="34" charset="0"/>
            </a:endParaRPr>
          </a:p>
        </p:txBody>
      </p:sp>
    </p:spTree>
    <p:extLst>
      <p:ext uri="{BB962C8B-B14F-4D97-AF65-F5344CB8AC3E}">
        <p14:creationId xmlns:p14="http://schemas.microsoft.com/office/powerpoint/2010/main" val="7224451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16" presetClass="entr" presetSubtype="37"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out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gradFill rotWithShape="0">
          <a:gsLst>
            <a:gs pos="99167">
              <a:srgbClr val="003300"/>
            </a:gs>
            <a:gs pos="0">
              <a:srgbClr val="003300"/>
            </a:gs>
            <a:gs pos="91000">
              <a:srgbClr val="003366"/>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1295400"/>
          </a:xfrm>
        </p:spPr>
        <p:txBody>
          <a:bodyPr/>
          <a:lstStyle/>
          <a:p>
            <a:r>
              <a:rPr lang="en-US" sz="4000" dirty="0">
                <a:solidFill>
                  <a:srgbClr val="FFFF99"/>
                </a:solidFill>
                <a:latin typeface="+mn-lt"/>
              </a:rPr>
              <a:t>What meds were used for EMS pain mgt by Eagle Systems? (2/15)</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019678" y="1733331"/>
            <a:ext cx="1313833" cy="3132988"/>
          </a:xfrm>
          <a:prstGeom prst="rect">
            <a:avLst/>
          </a:prstGeom>
        </p:spPr>
      </p:pic>
      <p:sp>
        <p:nvSpPr>
          <p:cNvPr id="3" name="Content Placeholder 2"/>
          <p:cNvSpPr>
            <a:spLocks noGrp="1"/>
          </p:cNvSpPr>
          <p:nvPr>
            <p:ph idx="1"/>
          </p:nvPr>
        </p:nvSpPr>
        <p:spPr>
          <a:xfrm>
            <a:off x="381000" y="1905000"/>
            <a:ext cx="5729514" cy="4419600"/>
          </a:xfrm>
        </p:spPr>
        <p:txBody>
          <a:bodyPr/>
          <a:lstStyle/>
          <a:p>
            <a:pPr marL="0" indent="0">
              <a:spcBef>
                <a:spcPts val="0"/>
              </a:spcBef>
              <a:spcAft>
                <a:spcPts val="800"/>
              </a:spcAft>
              <a:buNone/>
            </a:pPr>
            <a:r>
              <a:rPr lang="en-US" dirty="0"/>
              <a:t>Fentanyl (60%)</a:t>
            </a:r>
          </a:p>
          <a:p>
            <a:pPr marL="0" indent="0">
              <a:spcBef>
                <a:spcPts val="0"/>
              </a:spcBef>
              <a:spcAft>
                <a:spcPts val="800"/>
              </a:spcAft>
              <a:buNone/>
            </a:pPr>
            <a:r>
              <a:rPr lang="en-US" dirty="0">
                <a:solidFill>
                  <a:srgbClr val="FFFFCC"/>
                </a:solidFill>
              </a:rPr>
              <a:t>Morphine (43%)</a:t>
            </a:r>
          </a:p>
          <a:p>
            <a:pPr marL="0" indent="0">
              <a:spcBef>
                <a:spcPts val="0"/>
              </a:spcBef>
              <a:spcAft>
                <a:spcPts val="800"/>
              </a:spcAft>
              <a:buNone/>
            </a:pPr>
            <a:r>
              <a:rPr lang="en-US" dirty="0"/>
              <a:t>Ketamine (16%)</a:t>
            </a:r>
          </a:p>
          <a:p>
            <a:pPr marL="0" indent="0">
              <a:spcBef>
                <a:spcPts val="0"/>
              </a:spcBef>
              <a:spcAft>
                <a:spcPts val="800"/>
              </a:spcAft>
              <a:buNone/>
            </a:pPr>
            <a:r>
              <a:rPr lang="en-US" dirty="0">
                <a:solidFill>
                  <a:srgbClr val="FFFFCC"/>
                </a:solidFill>
              </a:rPr>
              <a:t>Ketorolac (16%)</a:t>
            </a:r>
          </a:p>
          <a:p>
            <a:pPr marL="0" indent="0">
              <a:spcBef>
                <a:spcPts val="0"/>
              </a:spcBef>
              <a:spcAft>
                <a:spcPts val="800"/>
              </a:spcAft>
              <a:buNone/>
            </a:pPr>
            <a:r>
              <a:rPr lang="en-US" dirty="0"/>
              <a:t>Nitrous Oxide (6%) </a:t>
            </a:r>
          </a:p>
          <a:p>
            <a:pPr marL="0" indent="0">
              <a:spcBef>
                <a:spcPts val="0"/>
              </a:spcBef>
              <a:spcAft>
                <a:spcPts val="800"/>
              </a:spcAft>
              <a:buNone/>
            </a:pPr>
            <a:r>
              <a:rPr lang="en-US" dirty="0">
                <a:solidFill>
                  <a:srgbClr val="FFFFCC"/>
                </a:solidFill>
              </a:rPr>
              <a:t>Dilaudid (6%)</a:t>
            </a:r>
          </a:p>
          <a:p>
            <a:pPr marL="0" indent="0">
              <a:spcBef>
                <a:spcPts val="0"/>
              </a:spcBef>
              <a:spcAft>
                <a:spcPts val="800"/>
              </a:spcAft>
              <a:buNone/>
            </a:pPr>
            <a:r>
              <a:rPr lang="en-US" dirty="0"/>
              <a:t>IV Acetaminophen (1 system)		</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935" b="100000" l="0" r="100000"/>
                    </a14:imgEffect>
                  </a14:imgLayer>
                </a14:imgProps>
              </a:ext>
              <a:ext uri="{28A0092B-C50C-407E-A947-70E740481C1C}">
                <a14:useLocalDpi xmlns:a14="http://schemas.microsoft.com/office/drawing/2010/main" val="0"/>
              </a:ext>
            </a:extLst>
          </a:blip>
          <a:stretch>
            <a:fillRect/>
          </a:stretch>
        </p:blipFill>
        <p:spPr>
          <a:xfrm>
            <a:off x="5967486" y="3356983"/>
            <a:ext cx="1323833" cy="2920621"/>
          </a:xfrm>
          <a:prstGeom prst="rect">
            <a:avLst/>
          </a:prstGeom>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3426" y="1666656"/>
            <a:ext cx="1579563" cy="349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a:xfrm>
            <a:off x="8257719" y="6495680"/>
            <a:ext cx="684995" cy="322944"/>
          </a:xfrm>
        </p:spPr>
        <p:txBody>
          <a:bodyPr/>
          <a:lstStyle/>
          <a:p>
            <a:fld id="{86806598-BF63-421C-837C-1CF723A2CCFA}" type="slidenum">
              <a:rPr lang="en-US" altLang="en-US" sz="1000" smtClean="0">
                <a:solidFill>
                  <a:srgbClr val="FFFFFF"/>
                </a:solidFill>
                <a:latin typeface="Arial" panose="020B0604020202020204" pitchFamily="34" charset="0"/>
                <a:cs typeface="Arial" panose="020B0604020202020204" pitchFamily="34" charset="0"/>
              </a:rPr>
              <a:pPr/>
              <a:t>52</a:t>
            </a:fld>
            <a:endParaRPr lang="en-US" altLang="en-US" dirty="0">
              <a:solidFill>
                <a:srgbClr val="FFFFFF"/>
              </a:solidFill>
              <a:latin typeface="Arial" panose="020B0604020202020204" pitchFamily="34" charset="0"/>
              <a:cs typeface="Arial" panose="020B0604020202020204" pitchFamily="34" charset="0"/>
            </a:endParaRPr>
          </a:p>
        </p:txBody>
      </p:sp>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0493" y="3299825"/>
            <a:ext cx="1332652" cy="310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ooter Placeholder 3"/>
          <p:cNvSpPr txBox="1">
            <a:spLocks/>
          </p:cNvSpPr>
          <p:nvPr/>
        </p:nvSpPr>
        <p:spPr>
          <a:xfrm>
            <a:off x="3642826" y="6577700"/>
            <a:ext cx="4997611"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solidFill>
                <a:latin typeface="Arial Narrow" panose="020B0606020202030204" pitchFamily="34" charset="0"/>
              </a:rPr>
              <a:t>© National Association of State EMS Officials (NASEMSO). All rights reserved</a:t>
            </a:r>
            <a:r>
              <a:rPr lang="en-US" dirty="0">
                <a:solidFill>
                  <a:srgbClr val="000000"/>
                </a:solidFill>
                <a:latin typeface="Arial Narrow" panose="020B0606020202030204" pitchFamily="34" charset="0"/>
              </a:rPr>
              <a:t>.</a:t>
            </a:r>
            <a:endParaRPr lang="en-US" sz="788" i="1" dirty="0">
              <a:solidFill>
                <a:srgbClr val="000000"/>
              </a:solidFill>
              <a:latin typeface="Arial Narrow" panose="020B0606020202030204" pitchFamily="34" charset="0"/>
            </a:endParaRPr>
          </a:p>
        </p:txBody>
      </p:sp>
    </p:spTree>
    <p:extLst>
      <p:ext uri="{BB962C8B-B14F-4D97-AF65-F5344CB8AC3E}">
        <p14:creationId xmlns:p14="http://schemas.microsoft.com/office/powerpoint/2010/main" val="260504202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left)">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2"/>
            </a:gs>
          </a:gsLst>
          <a:lin ang="5400000" scaled="1"/>
        </a:gradFill>
        <a:effectLst/>
      </p:bgPr>
    </p:bg>
    <p:spTree>
      <p:nvGrpSpPr>
        <p:cNvPr id="1" name=""/>
        <p:cNvGrpSpPr/>
        <p:nvPr/>
      </p:nvGrpSpPr>
      <p:grpSpPr>
        <a:xfrm>
          <a:off x="0" y="0"/>
          <a:ext cx="0" cy="0"/>
          <a:chOff x="0" y="0"/>
          <a:chExt cx="0" cy="0"/>
        </a:xfrm>
      </p:grpSpPr>
      <p:sp>
        <p:nvSpPr>
          <p:cNvPr id="12" name="Title 1"/>
          <p:cNvSpPr txBox="1">
            <a:spLocks/>
          </p:cNvSpPr>
          <p:nvPr/>
        </p:nvSpPr>
        <p:spPr>
          <a:xfrm>
            <a:off x="382322" y="193348"/>
            <a:ext cx="8444481" cy="736555"/>
          </a:xfrm>
          <a:prstGeom prst="rect">
            <a:avLst/>
          </a:prstGeom>
          <a:solidFill>
            <a:srgbClr val="4D8826">
              <a:lumMod val="75000"/>
            </a:srgbClr>
          </a:solidFill>
          <a:scene3d>
            <a:camera prst="orthographicFront"/>
            <a:lightRig rig="threePt" dir="t"/>
          </a:scene3d>
          <a:sp3d>
            <a:bevelT/>
          </a:sp3d>
        </p:spPr>
        <p:txBody>
          <a:bodyPr vert="horz" lIns="0" tIns="45716" rIns="91431" bIns="45716" rtlCol="0" anchor="b" anchorCtr="0">
            <a:noAutofit/>
          </a:bodyPr>
          <a:lstStyle>
            <a:lvl1pPr algn="l" defTabSz="457154" rtl="0" eaLnBrk="1" latinLnBrk="0" hangingPunct="1">
              <a:spcBef>
                <a:spcPct val="0"/>
              </a:spcBef>
              <a:buNone/>
              <a:defRPr sz="7100" b="1" kern="1200">
                <a:solidFill>
                  <a:schemeClr val="bg1"/>
                </a:solidFill>
                <a:latin typeface="Arial"/>
                <a:ea typeface="+mj-ea"/>
                <a:cs typeface="Arial"/>
              </a:defRPr>
            </a:lvl1pPr>
          </a:lstStyle>
          <a:p>
            <a:pPr algn="ctr"/>
            <a:r>
              <a:rPr lang="en-US" sz="3600" b="0" dirty="0">
                <a:latin typeface="Arial Narrow" panose="020B0606020202030204" pitchFamily="34" charset="0"/>
              </a:rPr>
              <a:t>2019 NEMSIS public use research database</a:t>
            </a:r>
            <a:endParaRPr lang="en-US" sz="3600" b="0" dirty="0">
              <a:solidFill>
                <a:srgbClr val="FFFFFF"/>
              </a:solidFill>
              <a:latin typeface="Arial Narrow" panose="020B0606020202030204" pitchFamily="34" charset="0"/>
            </a:endParaRPr>
          </a:p>
        </p:txBody>
      </p:sp>
      <p:sp>
        <p:nvSpPr>
          <p:cNvPr id="3" name="Slide Number Placeholder 2"/>
          <p:cNvSpPr>
            <a:spLocks noGrp="1"/>
          </p:cNvSpPr>
          <p:nvPr>
            <p:ph type="sldNum" sz="quarter" idx="11"/>
          </p:nvPr>
        </p:nvSpPr>
        <p:spPr>
          <a:xfrm>
            <a:off x="8264042" y="6562208"/>
            <a:ext cx="453579" cy="207049"/>
          </a:xfrm>
        </p:spPr>
        <p:txBody>
          <a:bodyPr/>
          <a:lstStyle/>
          <a:p>
            <a:fld id="{F6752E23-B15A-AE4C-8D57-559A8F5D80CC}" type="slidenum">
              <a:rPr lang="en-US" sz="1050" b="0" smtClean="0">
                <a:solidFill>
                  <a:srgbClr val="180C00"/>
                </a:solidFill>
                <a:latin typeface="Arial" panose="020B0604020202020204" pitchFamily="34" charset="0"/>
                <a:cs typeface="Arial" panose="020B0604020202020204" pitchFamily="34" charset="0"/>
              </a:rPr>
              <a:pPr/>
              <a:t>53</a:t>
            </a:fld>
            <a:endParaRPr lang="en-US" sz="1050" b="0" dirty="0">
              <a:solidFill>
                <a:srgbClr val="180C00"/>
              </a:solidFill>
              <a:latin typeface="Arial" panose="020B0604020202020204" pitchFamily="34" charset="0"/>
              <a:cs typeface="Arial" panose="020B0604020202020204" pitchFamily="34" charset="0"/>
            </a:endParaRPr>
          </a:p>
        </p:txBody>
      </p:sp>
      <p:sp>
        <p:nvSpPr>
          <p:cNvPr id="13" name="Rectangle 12"/>
          <p:cNvSpPr/>
          <p:nvPr/>
        </p:nvSpPr>
        <p:spPr>
          <a:xfrm>
            <a:off x="4809611" y="6525302"/>
            <a:ext cx="3813865" cy="246221"/>
          </a:xfrm>
          <a:prstGeom prst="rect">
            <a:avLst/>
          </a:prstGeom>
        </p:spPr>
        <p:txBody>
          <a:bodyPr wrap="none">
            <a:spAutoFit/>
          </a:bodyPr>
          <a:lstStyle/>
          <a:p>
            <a:pPr defTabSz="914400"/>
            <a:r>
              <a:rPr lang="en-US" sz="1000" kern="0" dirty="0">
                <a:solidFill>
                  <a:srgbClr val="2E2B21"/>
                </a:solidFill>
                <a:latin typeface="Arial Narrow" panose="020B0606020202030204" pitchFamily="34" charset="0"/>
              </a:rPr>
              <a:t>© National Association of State EMS Officials (NASEMSO). All rights reserved</a:t>
            </a:r>
            <a:endParaRPr lang="en-US" sz="1400" kern="0" dirty="0">
              <a:solidFill>
                <a:srgbClr val="2E2B21"/>
              </a:solidFill>
              <a:latin typeface="Arial Narrow" panose="020B0606020202030204" pitchFamily="34" charset="0"/>
            </a:endParaRPr>
          </a:p>
        </p:txBody>
      </p:sp>
      <p:sp>
        <p:nvSpPr>
          <p:cNvPr id="2" name="Content Placeholder 1"/>
          <p:cNvSpPr>
            <a:spLocks noGrp="1"/>
          </p:cNvSpPr>
          <p:nvPr>
            <p:ph idx="1"/>
          </p:nvPr>
        </p:nvSpPr>
        <p:spPr>
          <a:xfrm>
            <a:off x="267802" y="1144708"/>
            <a:ext cx="8559002" cy="1443517"/>
          </a:xfrm>
        </p:spPr>
        <p:txBody>
          <a:bodyPr>
            <a:noAutofit/>
          </a:bodyPr>
          <a:lstStyle/>
          <a:p>
            <a:pPr marL="0" indent="0">
              <a:lnSpc>
                <a:spcPct val="95000"/>
              </a:lnSpc>
              <a:buNone/>
            </a:pPr>
            <a:r>
              <a:rPr lang="en-US" sz="3200" dirty="0">
                <a:latin typeface="Arial Narrow" panose="020B0606020202030204" pitchFamily="34" charset="0"/>
              </a:rPr>
              <a:t>N total: </a:t>
            </a:r>
            <a:r>
              <a:rPr lang="en-US" sz="3200" b="0" dirty="0">
                <a:latin typeface="Arial Narrow" panose="020B0606020202030204" pitchFamily="34" charset="0"/>
              </a:rPr>
              <a:t>26,501,968 records for 911 responses</a:t>
            </a:r>
          </a:p>
          <a:p>
            <a:pPr marL="182880" lvl="0" indent="-182880">
              <a:lnSpc>
                <a:spcPct val="95000"/>
              </a:lnSpc>
              <a:spcBef>
                <a:spcPts val="0"/>
              </a:spcBef>
              <a:spcAft>
                <a:spcPts val="0"/>
              </a:spcAft>
              <a:buNone/>
            </a:pPr>
            <a:r>
              <a:rPr lang="en-US" sz="3000" dirty="0">
                <a:solidFill>
                  <a:srgbClr val="C00000"/>
                </a:solidFill>
                <a:latin typeface="Arial Narrow" panose="020B0606020202030204" pitchFamily="34" charset="0"/>
              </a:rPr>
              <a:t>N Pain subset </a:t>
            </a:r>
            <a:r>
              <a:rPr lang="en-US" sz="2400" b="0" dirty="0">
                <a:solidFill>
                  <a:srgbClr val="000000"/>
                </a:solidFill>
                <a:latin typeface="Arial Narrow" panose="020B0606020202030204" pitchFamily="34" charset="0"/>
              </a:rPr>
              <a:t>(</a:t>
            </a:r>
            <a:r>
              <a:rPr lang="en-US" sz="2400" b="0" dirty="0">
                <a:latin typeface="Arial Narrow" panose="020B0606020202030204" pitchFamily="34" charset="0"/>
              </a:rPr>
              <a:t>initial pain score documented at ≥6)</a:t>
            </a:r>
            <a:r>
              <a:rPr lang="en-US" sz="2900" dirty="0">
                <a:latin typeface="Arial Narrow" panose="020B0606020202030204" pitchFamily="34" charset="0"/>
              </a:rPr>
              <a:t>: </a:t>
            </a:r>
            <a:r>
              <a:rPr lang="en-US" sz="2900" dirty="0">
                <a:solidFill>
                  <a:srgbClr val="C00000"/>
                </a:solidFill>
                <a:latin typeface="Arial Narrow" panose="020B0606020202030204" pitchFamily="34" charset="0"/>
              </a:rPr>
              <a:t>3,206,755</a:t>
            </a:r>
            <a:r>
              <a:rPr lang="en-US" sz="2900" b="0" dirty="0">
                <a:solidFill>
                  <a:srgbClr val="C00000"/>
                </a:solidFill>
                <a:latin typeface="Arial Narrow" panose="020B0606020202030204" pitchFamily="34" charset="0"/>
              </a:rPr>
              <a:t> </a:t>
            </a:r>
            <a:r>
              <a:rPr lang="en-US" sz="2900" b="0" dirty="0">
                <a:solidFill>
                  <a:schemeClr val="accent6">
                    <a:lumMod val="50000"/>
                  </a:schemeClr>
                </a:solidFill>
                <a:latin typeface="Arial Narrow" panose="020B0606020202030204" pitchFamily="34" charset="0"/>
              </a:rPr>
              <a:t>pts</a:t>
            </a:r>
          </a:p>
          <a:p>
            <a:pPr marL="0" lvl="0" indent="0">
              <a:lnSpc>
                <a:spcPct val="95000"/>
              </a:lnSpc>
              <a:spcBef>
                <a:spcPts val="0"/>
              </a:spcBef>
              <a:spcAft>
                <a:spcPts val="0"/>
              </a:spcAft>
              <a:buNone/>
            </a:pPr>
            <a:r>
              <a:rPr lang="en-US" sz="3200" b="0" dirty="0">
                <a:latin typeface="Arial Narrow" panose="020B0606020202030204" pitchFamily="34" charset="0"/>
              </a:rPr>
              <a:t>Received prehospital analgesics</a:t>
            </a:r>
            <a:r>
              <a:rPr lang="en-US" sz="3200" dirty="0">
                <a:latin typeface="Arial Narrow" panose="020B0606020202030204" pitchFamily="34" charset="0"/>
              </a:rPr>
              <a:t>: </a:t>
            </a:r>
            <a:r>
              <a:rPr lang="en-US" sz="3200" dirty="0">
                <a:solidFill>
                  <a:srgbClr val="002060"/>
                </a:solidFill>
                <a:latin typeface="Arial Narrow" panose="020B0606020202030204" pitchFamily="34" charset="0"/>
              </a:rPr>
              <a:t>428,562 (13%) </a:t>
            </a:r>
            <a:endParaRPr lang="en-US" sz="3200" b="0" dirty="0">
              <a:latin typeface="Arial Narrow" panose="020B0606020202030204" pitchFamily="34" charset="0"/>
            </a:endParaRPr>
          </a:p>
        </p:txBody>
      </p:sp>
      <p:sp>
        <p:nvSpPr>
          <p:cNvPr id="5" name="TextBox 4"/>
          <p:cNvSpPr txBox="1"/>
          <p:nvPr/>
        </p:nvSpPr>
        <p:spPr>
          <a:xfrm>
            <a:off x="351327" y="5810117"/>
            <a:ext cx="8637690" cy="501676"/>
          </a:xfrm>
          <a:prstGeom prst="rect">
            <a:avLst/>
          </a:prstGeom>
          <a:noFill/>
        </p:spPr>
        <p:txBody>
          <a:bodyPr wrap="square" rtlCol="0">
            <a:spAutoFit/>
          </a:bodyPr>
          <a:lstStyle/>
          <a:p>
            <a:pPr marL="182880" lvl="0" indent="-182880">
              <a:lnSpc>
                <a:spcPct val="95000"/>
              </a:lnSpc>
            </a:pPr>
            <a:r>
              <a:rPr lang="en-US" sz="2800" dirty="0">
                <a:solidFill>
                  <a:srgbClr val="403324"/>
                </a:solidFill>
                <a:latin typeface="Arial Narrow" panose="020B0606020202030204" pitchFamily="34" charset="0"/>
                <a:cs typeface="Arial"/>
              </a:rPr>
              <a:t>Sum &gt;100% as one person could receive ≥2 classes of meds</a:t>
            </a:r>
          </a:p>
        </p:txBody>
      </p:sp>
      <p:graphicFrame>
        <p:nvGraphicFramePr>
          <p:cNvPr id="6" name="Table 5"/>
          <p:cNvGraphicFramePr>
            <a:graphicFrameLocks noGrp="1"/>
          </p:cNvGraphicFramePr>
          <p:nvPr>
            <p:extLst>
              <p:ext uri="{D42A27DB-BD31-4B8C-83A1-F6EECF244321}">
                <p14:modId xmlns:p14="http://schemas.microsoft.com/office/powerpoint/2010/main" val="185424066"/>
              </p:ext>
            </p:extLst>
          </p:nvPr>
        </p:nvGraphicFramePr>
        <p:xfrm>
          <a:off x="821412" y="2823697"/>
          <a:ext cx="7206712" cy="2714785"/>
        </p:xfrm>
        <a:graphic>
          <a:graphicData uri="http://schemas.openxmlformats.org/drawingml/2006/table">
            <a:tbl>
              <a:tblPr firstRow="1" bandRow="1">
                <a:tableStyleId>{5C22544A-7EE6-4342-B048-85BDC9FD1C3A}</a:tableStyleId>
              </a:tblPr>
              <a:tblGrid>
                <a:gridCol w="3603356">
                  <a:extLst>
                    <a:ext uri="{9D8B030D-6E8A-4147-A177-3AD203B41FA5}">
                      <a16:colId xmlns:a16="http://schemas.microsoft.com/office/drawing/2014/main" val="20000"/>
                    </a:ext>
                  </a:extLst>
                </a:gridCol>
                <a:gridCol w="3603356">
                  <a:extLst>
                    <a:ext uri="{9D8B030D-6E8A-4147-A177-3AD203B41FA5}">
                      <a16:colId xmlns:a16="http://schemas.microsoft.com/office/drawing/2014/main" val="20001"/>
                    </a:ext>
                  </a:extLst>
                </a:gridCol>
              </a:tblGrid>
              <a:tr h="542957">
                <a:tc gridSpan="2">
                  <a:txBody>
                    <a:bodyPr/>
                    <a:lstStyle/>
                    <a:p>
                      <a:pPr algn="ctr"/>
                      <a:r>
                        <a:rPr lang="en-US" sz="2800" dirty="0"/>
                        <a:t>Drugs used</a:t>
                      </a:r>
                    </a:p>
                  </a:txBody>
                  <a:tcPr/>
                </a:tc>
                <a:tc hMerge="1">
                  <a:txBody>
                    <a:bodyPr/>
                    <a:lstStyle/>
                    <a:p>
                      <a:endParaRPr lang="en-US" dirty="0"/>
                    </a:p>
                  </a:txBody>
                  <a:tcPr/>
                </a:tc>
                <a:extLst>
                  <a:ext uri="{0D108BD9-81ED-4DB2-BD59-A6C34878D82A}">
                    <a16:rowId xmlns:a16="http://schemas.microsoft.com/office/drawing/2014/main" val="10000"/>
                  </a:ext>
                </a:extLst>
              </a:tr>
              <a:tr h="542957">
                <a:tc>
                  <a:txBody>
                    <a:bodyPr/>
                    <a:lstStyle/>
                    <a:p>
                      <a:pPr algn="r"/>
                      <a:r>
                        <a:rPr lang="en-US" sz="2800" dirty="0">
                          <a:solidFill>
                            <a:srgbClr val="002060"/>
                          </a:solidFill>
                        </a:rPr>
                        <a:t>Opioid</a:t>
                      </a:r>
                    </a:p>
                  </a:txBody>
                  <a:tcPr/>
                </a:tc>
                <a:tc>
                  <a:txBody>
                    <a:bodyPr/>
                    <a:lstStyle/>
                    <a:p>
                      <a:r>
                        <a:rPr lang="en-US" sz="2800" dirty="0">
                          <a:solidFill>
                            <a:srgbClr val="002060"/>
                          </a:solidFill>
                        </a:rPr>
                        <a:t> 392,148 (91.5%)</a:t>
                      </a:r>
                    </a:p>
                  </a:txBody>
                  <a:tcPr/>
                </a:tc>
                <a:extLst>
                  <a:ext uri="{0D108BD9-81ED-4DB2-BD59-A6C34878D82A}">
                    <a16:rowId xmlns:a16="http://schemas.microsoft.com/office/drawing/2014/main" val="10001"/>
                  </a:ext>
                </a:extLst>
              </a:tr>
              <a:tr h="542957">
                <a:tc>
                  <a:txBody>
                    <a:bodyPr/>
                    <a:lstStyle/>
                    <a:p>
                      <a:pPr algn="r"/>
                      <a:r>
                        <a:rPr lang="en-US" sz="2800" dirty="0"/>
                        <a:t>NSAID</a:t>
                      </a:r>
                    </a:p>
                  </a:txBody>
                  <a:tcPr/>
                </a:tc>
                <a:tc>
                  <a:txBody>
                    <a:bodyPr/>
                    <a:lstStyle/>
                    <a:p>
                      <a:r>
                        <a:rPr lang="en-US" sz="2800" dirty="0"/>
                        <a:t>   20,529 (4.8%)</a:t>
                      </a:r>
                    </a:p>
                  </a:txBody>
                  <a:tcPr/>
                </a:tc>
                <a:extLst>
                  <a:ext uri="{0D108BD9-81ED-4DB2-BD59-A6C34878D82A}">
                    <a16:rowId xmlns:a16="http://schemas.microsoft.com/office/drawing/2014/main" val="10002"/>
                  </a:ext>
                </a:extLst>
              </a:tr>
              <a:tr h="542957">
                <a:tc>
                  <a:txBody>
                    <a:bodyPr/>
                    <a:lstStyle/>
                    <a:p>
                      <a:pPr algn="r"/>
                      <a:r>
                        <a:rPr lang="en-US" sz="2800" dirty="0">
                          <a:solidFill>
                            <a:srgbClr val="002060"/>
                          </a:solidFill>
                        </a:rPr>
                        <a:t>Ketamine</a:t>
                      </a:r>
                    </a:p>
                  </a:txBody>
                  <a:tcPr/>
                </a:tc>
                <a:tc>
                  <a:txBody>
                    <a:bodyPr/>
                    <a:lstStyle/>
                    <a:p>
                      <a:r>
                        <a:rPr lang="en-US" sz="2800" dirty="0">
                          <a:solidFill>
                            <a:srgbClr val="002060"/>
                          </a:solidFill>
                        </a:rPr>
                        <a:t>   16,338 (3.8%) </a:t>
                      </a:r>
                    </a:p>
                  </a:txBody>
                  <a:tcPr/>
                </a:tc>
                <a:extLst>
                  <a:ext uri="{0D108BD9-81ED-4DB2-BD59-A6C34878D82A}">
                    <a16:rowId xmlns:a16="http://schemas.microsoft.com/office/drawing/2014/main" val="10003"/>
                  </a:ext>
                </a:extLst>
              </a:tr>
              <a:tr h="542957">
                <a:tc>
                  <a:txBody>
                    <a:bodyPr/>
                    <a:lstStyle/>
                    <a:p>
                      <a:pPr algn="r"/>
                      <a:r>
                        <a:rPr lang="en-US" sz="2800" dirty="0"/>
                        <a:t>Acetaminophen</a:t>
                      </a:r>
                    </a:p>
                  </a:txBody>
                  <a:tcPr/>
                </a:tc>
                <a:tc>
                  <a:txBody>
                    <a:bodyPr/>
                    <a:lstStyle/>
                    <a:p>
                      <a:r>
                        <a:rPr lang="en-US" sz="2800" dirty="0"/>
                        <a:t>     9,425 (2.2%)</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2058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10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left)">
                                      <p:cBhvr>
                                        <p:cTn id="2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2" y="6"/>
            <a:ext cx="9142413" cy="4270375"/>
          </a:xfrm>
        </p:spPr>
      </p:pic>
      <p:sp>
        <p:nvSpPr>
          <p:cNvPr id="6" name="Text Placeholder 5"/>
          <p:cNvSpPr>
            <a:spLocks noGrp="1"/>
          </p:cNvSpPr>
          <p:nvPr>
            <p:ph type="body" sz="half" idx="2"/>
          </p:nvPr>
        </p:nvSpPr>
        <p:spPr/>
        <p:txBody>
          <a:bodyPr>
            <a:normAutofit/>
          </a:bodyPr>
          <a:lstStyle/>
          <a:p>
            <a:r>
              <a:rPr lang="en-US" sz="2800" dirty="0">
                <a:solidFill>
                  <a:srgbClr val="C00000"/>
                </a:solidFill>
                <a:latin typeface="Arial Narrow" panose="020B0606020202030204" pitchFamily="34" charset="0"/>
              </a:rPr>
              <a:t>Individualized</a:t>
            </a:r>
          </a:p>
          <a:p>
            <a:r>
              <a:rPr lang="en-US" sz="2800" dirty="0">
                <a:solidFill>
                  <a:srgbClr val="C00000"/>
                </a:solidFill>
                <a:latin typeface="Arial Narrow" panose="020B0606020202030204" pitchFamily="34" charset="0"/>
              </a:rPr>
              <a:t>Multimodal</a:t>
            </a:r>
          </a:p>
          <a:p>
            <a:r>
              <a:rPr lang="en-US" sz="2800" dirty="0">
                <a:solidFill>
                  <a:srgbClr val="C00000"/>
                </a:solidFill>
                <a:latin typeface="Arial Narrow" panose="020B0606020202030204" pitchFamily="34" charset="0"/>
              </a:rPr>
              <a:t>Multidisciplinary</a:t>
            </a:r>
          </a:p>
        </p:txBody>
      </p:sp>
      <p:sp>
        <p:nvSpPr>
          <p:cNvPr id="3" name="Rectangle 2"/>
          <p:cNvSpPr/>
          <p:nvPr/>
        </p:nvSpPr>
        <p:spPr>
          <a:xfrm>
            <a:off x="7279165" y="3881787"/>
            <a:ext cx="1673856" cy="369332"/>
          </a:xfrm>
          <a:prstGeom prst="rect">
            <a:avLst/>
          </a:prstGeom>
        </p:spPr>
        <p:txBody>
          <a:bodyPr wrap="none">
            <a:spAutoFit/>
          </a:bodyPr>
          <a:lstStyle/>
          <a:p>
            <a:r>
              <a:rPr lang="en-US" dirty="0">
                <a:solidFill>
                  <a:schemeClr val="bg1"/>
                </a:solidFill>
                <a:latin typeface="+mj-lt"/>
              </a:rPr>
              <a:t>www.ihs.gov/opioids/</a:t>
            </a:r>
          </a:p>
        </p:txBody>
      </p:sp>
      <p:sp>
        <p:nvSpPr>
          <p:cNvPr id="8" name="TextBox 7"/>
          <p:cNvSpPr txBox="1"/>
          <p:nvPr/>
        </p:nvSpPr>
        <p:spPr>
          <a:xfrm>
            <a:off x="235667" y="4886323"/>
            <a:ext cx="5967171" cy="1671227"/>
          </a:xfrm>
          <a:prstGeom prst="rect">
            <a:avLst/>
          </a:prstGeom>
          <a:noFill/>
        </p:spPr>
        <p:txBody>
          <a:bodyPr wrap="square" rtlCol="0">
            <a:spAutoFit/>
          </a:bodyPr>
          <a:lstStyle/>
          <a:p>
            <a:pPr>
              <a:lnSpc>
                <a:spcPct val="95000"/>
              </a:lnSpc>
            </a:pPr>
            <a:r>
              <a:rPr lang="en-US" sz="3600" b="1" dirty="0">
                <a:solidFill>
                  <a:srgbClr val="1B4675"/>
                </a:solidFill>
                <a:latin typeface="Arial" panose="020B0604020202020204" pitchFamily="34" charset="0"/>
                <a:cs typeface="Arial" panose="020B0604020202020204" pitchFamily="34" charset="0"/>
              </a:rPr>
              <a:t>Model EMS Protocol for Prehospital Pain Management</a:t>
            </a:r>
          </a:p>
        </p:txBody>
      </p:sp>
      <p:sp>
        <p:nvSpPr>
          <p:cNvPr id="4" name="TextBox 3"/>
          <p:cNvSpPr txBox="1"/>
          <p:nvPr/>
        </p:nvSpPr>
        <p:spPr>
          <a:xfrm>
            <a:off x="3818" y="4262291"/>
            <a:ext cx="9140185" cy="523220"/>
          </a:xfrm>
          <a:prstGeom prst="rect">
            <a:avLst/>
          </a:prstGeom>
          <a:solidFill>
            <a:srgbClr val="002448"/>
          </a:solidFill>
        </p:spPr>
        <p:txBody>
          <a:bodyPr wrap="square" rtlCol="0">
            <a:spAutoFit/>
          </a:bodyPr>
          <a:lstStyle/>
          <a:p>
            <a:pPr marL="91440" algn="ctr"/>
            <a:r>
              <a:rPr lang="en-US" sz="2800" dirty="0">
                <a:solidFill>
                  <a:schemeClr val="bg2"/>
                </a:solidFill>
                <a:latin typeface="Arial Narrow" panose="020B0606020202030204" pitchFamily="34" charset="0"/>
              </a:rPr>
              <a:t>Not part of study - included for completeness</a:t>
            </a:r>
          </a:p>
        </p:txBody>
      </p:sp>
      <p:sp>
        <p:nvSpPr>
          <p:cNvPr id="7" name="Slide Number Placeholder 6"/>
          <p:cNvSpPr>
            <a:spLocks noGrp="1"/>
          </p:cNvSpPr>
          <p:nvPr>
            <p:ph type="sldNum" sz="quarter" idx="12"/>
          </p:nvPr>
        </p:nvSpPr>
        <p:spPr>
          <a:xfrm>
            <a:off x="8128000" y="6512928"/>
            <a:ext cx="730250" cy="274320"/>
          </a:xfrm>
        </p:spPr>
        <p:txBody>
          <a:bodyPr/>
          <a:lstStyle/>
          <a:p>
            <a:pPr algn="r"/>
            <a:fld id="{FEE9C2EC-C493-E246-9EAB-66C95869FB0F}" type="slidenum">
              <a:rPr lang="en-US" smtClean="0">
                <a:solidFill>
                  <a:srgbClr val="180C00"/>
                </a:solidFill>
                <a:latin typeface="Arial" panose="020B0604020202020204" pitchFamily="34" charset="0"/>
                <a:cs typeface="Arial" panose="020B0604020202020204" pitchFamily="34" charset="0"/>
              </a:rPr>
              <a:pPr algn="r"/>
              <a:t>54</a:t>
            </a:fld>
            <a:endParaRPr lang="en-US" dirty="0">
              <a:solidFill>
                <a:srgbClr val="180C00"/>
              </a:solidFill>
              <a:latin typeface="Arial" panose="020B0604020202020204" pitchFamily="34" charset="0"/>
              <a:cs typeface="Arial" panose="020B0604020202020204" pitchFamily="34" charset="0"/>
            </a:endParaRPr>
          </a:p>
        </p:txBody>
      </p:sp>
      <p:sp>
        <p:nvSpPr>
          <p:cNvPr id="9" name="Rectangle 8"/>
          <p:cNvSpPr/>
          <p:nvPr/>
        </p:nvSpPr>
        <p:spPr>
          <a:xfrm>
            <a:off x="4834987" y="6525302"/>
            <a:ext cx="3813865" cy="246221"/>
          </a:xfrm>
          <a:prstGeom prst="rect">
            <a:avLst/>
          </a:prstGeom>
        </p:spPr>
        <p:txBody>
          <a:bodyPr wrap="none">
            <a:spAutoFit/>
          </a:bodyPr>
          <a:lstStyle/>
          <a:p>
            <a:pPr defTabSz="914400"/>
            <a:r>
              <a:rPr lang="en-US" sz="1000" kern="0" dirty="0">
                <a:solidFill>
                  <a:srgbClr val="2E2B21"/>
                </a:solidFill>
                <a:latin typeface="Arial Narrow" panose="020B0606020202030204" pitchFamily="34" charset="0"/>
              </a:rPr>
              <a:t>© National Association of State EMS Officials (NASEMSO). All rights reserved</a:t>
            </a:r>
            <a:endParaRPr lang="en-US" sz="1400" kern="0" dirty="0">
              <a:solidFill>
                <a:srgbClr val="2E2B21"/>
              </a:solidFill>
              <a:latin typeface="Arial Narrow" panose="020B0606020202030204" pitchFamily="34" charset="0"/>
            </a:endParaRPr>
          </a:p>
        </p:txBody>
      </p:sp>
    </p:spTree>
    <p:extLst>
      <p:ext uri="{BB962C8B-B14F-4D97-AF65-F5344CB8AC3E}">
        <p14:creationId xmlns:p14="http://schemas.microsoft.com/office/powerpoint/2010/main" val="35549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up)">
                                      <p:cBhvr>
                                        <p:cTn id="11" dur="500"/>
                                        <p:tgtEl>
                                          <p:spTgt spid="6">
                                            <p:txEl>
                                              <p:pRg st="0" end="0"/>
                                            </p:txEl>
                                          </p:spTgt>
                                        </p:tgtEl>
                                      </p:cBhvr>
                                    </p:animEffect>
                                  </p:childTnLst>
                                </p:cTn>
                              </p:par>
                              <p:par>
                                <p:cTn id="12" presetID="22" presetClass="entr" presetSubtype="1" fill="hold"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wipe(up)">
                                      <p:cBhvr>
                                        <p:cTn id="14" dur="500"/>
                                        <p:tgtEl>
                                          <p:spTgt spid="6">
                                            <p:txEl>
                                              <p:pRg st="1" end="1"/>
                                            </p:txEl>
                                          </p:spTgt>
                                        </p:tgtEl>
                                      </p:cBhvr>
                                    </p:animEffect>
                                  </p:childTnLst>
                                </p:cTn>
                              </p:par>
                              <p:par>
                                <p:cTn id="15" presetID="22" presetClass="entr" presetSubtype="1"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up)">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8071" y="1685503"/>
            <a:ext cx="4017264" cy="3956304"/>
          </a:xfrm>
          <a:prstGeom prst="rect">
            <a:avLst/>
          </a:prstGeom>
        </p:spPr>
      </p:pic>
      <p:sp>
        <p:nvSpPr>
          <p:cNvPr id="9" name="Bent-Up Arrow 8"/>
          <p:cNvSpPr/>
          <p:nvPr/>
        </p:nvSpPr>
        <p:spPr>
          <a:xfrm>
            <a:off x="4784608" y="5477742"/>
            <a:ext cx="1063639" cy="611972"/>
          </a:xfrm>
          <a:prstGeom prst="ben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102781" y="341749"/>
            <a:ext cx="3755470" cy="1292662"/>
          </a:xfrm>
          <a:prstGeom prst="rect">
            <a:avLst/>
          </a:prstGeom>
        </p:spPr>
        <p:txBody>
          <a:bodyPr wrap="square">
            <a:spAutoFit/>
          </a:bodyPr>
          <a:lstStyle/>
          <a:p>
            <a:r>
              <a:rPr lang="en-US" sz="2400" dirty="0">
                <a:latin typeface="Arial Narrow" panose="020B0606020202030204" pitchFamily="34" charset="0"/>
                <a:ea typeface="Calibri" panose="020F0502020204030204" pitchFamily="34" charset="0"/>
              </a:rPr>
              <a:t>Posted on the project website at </a:t>
            </a:r>
            <a:r>
              <a:rPr lang="en-US" u="sng" dirty="0">
                <a:solidFill>
                  <a:srgbClr val="0563C1"/>
                </a:solidFill>
                <a:latin typeface="Arial Narrow" panose="020B0606020202030204" pitchFamily="34" charset="0"/>
                <a:ea typeface="Calibri" panose="020F0502020204030204" pitchFamily="34" charset="0"/>
                <a:hlinkClick r:id="rId3"/>
              </a:rPr>
              <a:t>https://nasemso.org/wp-content/uploads/PainMngmntEBG-ModelProtocol_Final_5-31-21.pdf</a:t>
            </a:r>
            <a:endParaRPr lang="en-US" dirty="0">
              <a:latin typeface="Arial Narrow" panose="020B0606020202030204" pitchFamily="34" charset="0"/>
            </a:endParaRPr>
          </a:p>
        </p:txBody>
      </p:sp>
      <p:sp>
        <p:nvSpPr>
          <p:cNvPr id="2" name="Slide Number Placeholder 1"/>
          <p:cNvSpPr>
            <a:spLocks noGrp="1"/>
          </p:cNvSpPr>
          <p:nvPr>
            <p:ph type="sldNum" sz="quarter" idx="12"/>
          </p:nvPr>
        </p:nvSpPr>
        <p:spPr>
          <a:xfrm>
            <a:off x="8128000" y="6511648"/>
            <a:ext cx="730250" cy="274320"/>
          </a:xfrm>
        </p:spPr>
        <p:txBody>
          <a:bodyPr/>
          <a:lstStyle/>
          <a:p>
            <a:pPr algn="r"/>
            <a:fld id="{FEE9C2EC-C493-E246-9EAB-66C95869FB0F}" type="slidenum">
              <a:rPr lang="en-US" smtClean="0">
                <a:latin typeface="Arial" panose="020B0604020202020204" pitchFamily="34" charset="0"/>
                <a:cs typeface="Arial" panose="020B0604020202020204" pitchFamily="34" charset="0"/>
              </a:rPr>
              <a:pPr algn="r"/>
              <a:t>55</a:t>
            </a:fld>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96" y="62446"/>
            <a:ext cx="4937760" cy="336499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1" y="3427438"/>
            <a:ext cx="4809744" cy="2822448"/>
          </a:xfrm>
          <a:prstGeom prst="rect">
            <a:avLst/>
          </a:prstGeom>
        </p:spPr>
      </p:pic>
      <p:sp>
        <p:nvSpPr>
          <p:cNvPr id="11" name="Rectangle 10"/>
          <p:cNvSpPr/>
          <p:nvPr/>
        </p:nvSpPr>
        <p:spPr>
          <a:xfrm>
            <a:off x="4809611" y="6525302"/>
            <a:ext cx="3813865" cy="246221"/>
          </a:xfrm>
          <a:prstGeom prst="rect">
            <a:avLst/>
          </a:prstGeom>
        </p:spPr>
        <p:txBody>
          <a:bodyPr wrap="none">
            <a:spAutoFit/>
          </a:bodyPr>
          <a:lstStyle/>
          <a:p>
            <a:pPr defTabSz="914400"/>
            <a:r>
              <a:rPr lang="en-US" sz="1000" kern="0" dirty="0">
                <a:solidFill>
                  <a:srgbClr val="2E2B21"/>
                </a:solidFill>
                <a:latin typeface="Arial Narrow" panose="020B0606020202030204" pitchFamily="34" charset="0"/>
              </a:rPr>
              <a:t>© National Association of State EMS Officials (NASEMSO). All rights reserved</a:t>
            </a:r>
            <a:endParaRPr lang="en-US" sz="1400" kern="0" dirty="0">
              <a:solidFill>
                <a:srgbClr val="2E2B21"/>
              </a:solidFill>
              <a:latin typeface="Arial Narrow" panose="020B0606020202030204" pitchFamily="34" charset="0"/>
            </a:endParaRPr>
          </a:p>
        </p:txBody>
      </p:sp>
    </p:spTree>
    <p:extLst>
      <p:ext uri="{BB962C8B-B14F-4D97-AF65-F5344CB8AC3E}">
        <p14:creationId xmlns:p14="http://schemas.microsoft.com/office/powerpoint/2010/main" val="324894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6" y="0"/>
            <a:ext cx="9134213" cy="6858000"/>
          </a:xfrm>
          <a:prstGeom prst="rect">
            <a:avLst/>
          </a:prstGeom>
        </p:spPr>
      </p:pic>
      <p:sp>
        <p:nvSpPr>
          <p:cNvPr id="2" name="Title 1"/>
          <p:cNvSpPr>
            <a:spLocks noGrp="1"/>
          </p:cNvSpPr>
          <p:nvPr>
            <p:ph type="title"/>
          </p:nvPr>
        </p:nvSpPr>
        <p:spPr>
          <a:xfrm>
            <a:off x="4382156" y="383925"/>
            <a:ext cx="1728361" cy="1200041"/>
          </a:xfrm>
        </p:spPr>
        <p:txBody>
          <a:bodyPr>
            <a:noAutofit/>
          </a:bodyPr>
          <a:lstStyle/>
          <a:p>
            <a:r>
              <a:rPr lang="en-US" sz="6000" dirty="0">
                <a:solidFill>
                  <a:srgbClr val="F7F709"/>
                </a:solidFill>
              </a:rPr>
              <a:t>Goal</a:t>
            </a:r>
          </a:p>
        </p:txBody>
      </p:sp>
      <p:sp>
        <p:nvSpPr>
          <p:cNvPr id="3" name="Content Placeholder 2"/>
          <p:cNvSpPr>
            <a:spLocks noGrp="1"/>
          </p:cNvSpPr>
          <p:nvPr>
            <p:ph idx="1"/>
          </p:nvPr>
        </p:nvSpPr>
        <p:spPr>
          <a:xfrm>
            <a:off x="394740" y="1530668"/>
            <a:ext cx="8458200" cy="3895773"/>
          </a:xfrm>
        </p:spPr>
        <p:txBody>
          <a:bodyPr>
            <a:normAutofit/>
          </a:bodyPr>
          <a:lstStyle/>
          <a:p>
            <a:pPr marL="0" marR="0" indent="0" algn="ctr">
              <a:lnSpc>
                <a:spcPct val="100000"/>
              </a:lnSpc>
              <a:spcBef>
                <a:spcPts val="0"/>
              </a:spcBef>
              <a:spcAft>
                <a:spcPts val="0"/>
              </a:spcAft>
              <a:buNone/>
              <a:tabLst>
                <a:tab pos="-457200" algn="l"/>
                <a:tab pos="0" algn="l"/>
              </a:tabLst>
            </a:pPr>
            <a:r>
              <a:rPr lang="en-US" sz="4000" spc="-1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a:cs typeface="Arial"/>
              </a:rPr>
              <a:t>Multimodal options are used by EMS                            to treat pain from various etiologies                            in a safe and effective way based on                     pain severity, patient history, hemodynamic status, &amp; choice unless interventions are contraindicated or patient refuses</a:t>
            </a:r>
            <a:endParaRPr lang="en-US" sz="400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a:cs typeface="Times New Roman"/>
            </a:endParaRPr>
          </a:p>
          <a:p>
            <a:endParaRPr lang="en-US" dirty="0"/>
          </a:p>
        </p:txBody>
      </p:sp>
      <p:sp>
        <p:nvSpPr>
          <p:cNvPr id="4" name="Rectangle 3"/>
          <p:cNvSpPr/>
          <p:nvPr/>
        </p:nvSpPr>
        <p:spPr>
          <a:xfrm>
            <a:off x="60177" y="6575417"/>
            <a:ext cx="1725152" cy="246221"/>
          </a:xfrm>
          <a:prstGeom prst="rect">
            <a:avLst/>
          </a:prstGeom>
        </p:spPr>
        <p:txBody>
          <a:bodyPr wrap="none">
            <a:spAutoFit/>
          </a:bodyPr>
          <a:lstStyle/>
          <a:p>
            <a:r>
              <a:rPr lang="en-US" sz="1000" dirty="0">
                <a:solidFill>
                  <a:schemeClr val="bg1"/>
                </a:solidFill>
                <a:latin typeface="+mj-lt"/>
              </a:rPr>
              <a:t>(Photo by Doug Pensinger/Getty Images)</a:t>
            </a:r>
          </a:p>
        </p:txBody>
      </p:sp>
      <p:sp>
        <p:nvSpPr>
          <p:cNvPr id="7" name="Slide Number Placeholder 6"/>
          <p:cNvSpPr>
            <a:spLocks noGrp="1"/>
          </p:cNvSpPr>
          <p:nvPr>
            <p:ph type="sldNum" sz="quarter" idx="12"/>
          </p:nvPr>
        </p:nvSpPr>
        <p:spPr>
          <a:xfrm>
            <a:off x="8157496" y="6545955"/>
            <a:ext cx="730250" cy="274320"/>
          </a:xfrm>
        </p:spPr>
        <p:txBody>
          <a:bodyPr/>
          <a:lstStyle/>
          <a:p>
            <a:pPr algn="r"/>
            <a:fld id="{FEE9C2EC-C493-E246-9EAB-66C95869FB0F}" type="slidenum">
              <a:rPr lang="en-US" smtClean="0">
                <a:solidFill>
                  <a:schemeClr val="bg1"/>
                </a:solidFill>
                <a:latin typeface="Arial" panose="020B0604020202020204" pitchFamily="34" charset="0"/>
                <a:cs typeface="Arial" panose="020B0604020202020204" pitchFamily="34" charset="0"/>
              </a:rPr>
              <a:pPr algn="r"/>
              <a:t>56</a:t>
            </a:fld>
            <a:endParaRPr lang="en-US" dirty="0">
              <a:solidFill>
                <a:schemeClr val="bg1"/>
              </a:solidFill>
              <a:latin typeface="Arial" panose="020B0604020202020204" pitchFamily="34" charset="0"/>
              <a:cs typeface="Arial" panose="020B0604020202020204" pitchFamily="34" charset="0"/>
            </a:endParaRPr>
          </a:p>
        </p:txBody>
      </p:sp>
      <p:sp>
        <p:nvSpPr>
          <p:cNvPr id="9" name="Footer Placeholder 3"/>
          <p:cNvSpPr txBox="1">
            <a:spLocks/>
          </p:cNvSpPr>
          <p:nvPr/>
        </p:nvSpPr>
        <p:spPr>
          <a:xfrm>
            <a:off x="3585674" y="6591988"/>
            <a:ext cx="4997611"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FFFFFF"/>
                </a:solidFill>
                <a:latin typeface="Arial Narrow" panose="020B0606020202030204" pitchFamily="34" charset="0"/>
              </a:rPr>
              <a:t>© National Association of State EMS Officials (NASEMSO). All rights reserved</a:t>
            </a:r>
            <a:r>
              <a:rPr lang="en-US" dirty="0">
                <a:solidFill>
                  <a:srgbClr val="000000"/>
                </a:solidFill>
                <a:latin typeface="Arial Narrow" panose="020B0606020202030204" pitchFamily="34" charset="0"/>
              </a:rPr>
              <a:t>.</a:t>
            </a:r>
            <a:endParaRPr lang="en-US" sz="788" i="1" dirty="0">
              <a:solidFill>
                <a:srgbClr val="000000"/>
              </a:solidFill>
              <a:latin typeface="Arial Narrow" panose="020B0606020202030204" pitchFamily="34" charset="0"/>
            </a:endParaRPr>
          </a:p>
        </p:txBody>
      </p:sp>
    </p:spTree>
    <p:extLst>
      <p:ext uri="{BB962C8B-B14F-4D97-AF65-F5344CB8AC3E}">
        <p14:creationId xmlns:p14="http://schemas.microsoft.com/office/powerpoint/2010/main" val="330578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7960" y="329040"/>
            <a:ext cx="4572000" cy="6083808"/>
          </a:xfrm>
          <a:prstGeom prst="rect">
            <a:avLst/>
          </a:prstGeom>
        </p:spPr>
      </p:pic>
      <p:sp>
        <p:nvSpPr>
          <p:cNvPr id="7" name="Rectangle 6"/>
          <p:cNvSpPr/>
          <p:nvPr/>
        </p:nvSpPr>
        <p:spPr>
          <a:xfrm>
            <a:off x="313872" y="5946396"/>
            <a:ext cx="1447832" cy="261610"/>
          </a:xfrm>
          <a:prstGeom prst="rect">
            <a:avLst/>
          </a:prstGeom>
        </p:spPr>
        <p:txBody>
          <a:bodyPr wrap="none">
            <a:spAutoFit/>
          </a:bodyPr>
          <a:lstStyle/>
          <a:p>
            <a:r>
              <a:rPr lang="en-US" sz="1100" dirty="0"/>
              <a:t>Elephant Elite EL1907t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652" y="2587620"/>
            <a:ext cx="3020096" cy="3232597"/>
          </a:xfrm>
          <a:prstGeom prst="rect">
            <a:avLst/>
          </a:prstGeom>
        </p:spPr>
      </p:pic>
      <p:sp>
        <p:nvSpPr>
          <p:cNvPr id="4" name="TextBox 3"/>
          <p:cNvSpPr txBox="1"/>
          <p:nvPr/>
        </p:nvSpPr>
        <p:spPr>
          <a:xfrm>
            <a:off x="2219219" y="2229500"/>
            <a:ext cx="1756882" cy="2185214"/>
          </a:xfrm>
          <a:prstGeom prst="rect">
            <a:avLst/>
          </a:prstGeom>
          <a:noFill/>
        </p:spPr>
        <p:txBody>
          <a:bodyPr wrap="square" rtlCol="0">
            <a:spAutoFit/>
          </a:bodyPr>
          <a:lstStyle/>
          <a:p>
            <a:pPr algn="r"/>
            <a:r>
              <a:rPr lang="en-US" sz="3400" b="1" i="1" dirty="0">
                <a:solidFill>
                  <a:srgbClr val="0070C0"/>
                </a:solidFill>
                <a:latin typeface="Arial Narrow" panose="020B0606020202030204" pitchFamily="34" charset="0"/>
              </a:rPr>
              <a:t>What could or should be?</a:t>
            </a:r>
          </a:p>
        </p:txBody>
      </p:sp>
      <p:sp>
        <p:nvSpPr>
          <p:cNvPr id="5" name="TextBox 4"/>
          <p:cNvSpPr txBox="1"/>
          <p:nvPr/>
        </p:nvSpPr>
        <p:spPr>
          <a:xfrm>
            <a:off x="246751" y="551546"/>
            <a:ext cx="3860798" cy="1600438"/>
          </a:xfrm>
          <a:prstGeom prst="roundRect">
            <a:avLst/>
          </a:prstGeom>
          <a:solidFill>
            <a:srgbClr val="FFC000"/>
          </a:solidFill>
          <a:effectLst>
            <a:outerShdw blurRad="50800" dist="63500" dir="2700000" algn="tl" rotWithShape="0">
              <a:prstClr val="black">
                <a:alpha val="64000"/>
              </a:prstClr>
            </a:outerShdw>
          </a:effectLst>
        </p:spPr>
        <p:txBody>
          <a:bodyPr wrap="square" rtlCol="0">
            <a:spAutoFit/>
          </a:bodyPr>
          <a:lstStyle/>
          <a:p>
            <a:r>
              <a:rPr lang="en-US" sz="4400" b="1" dirty="0">
                <a:solidFill>
                  <a:srgbClr val="000000"/>
                </a:solidFill>
                <a:latin typeface="Arial Narrow" panose="020B0606020202030204" pitchFamily="34" charset="0"/>
                <a:cs typeface="Arial" panose="020B0604020202020204" pitchFamily="34" charset="0"/>
              </a:rPr>
              <a:t>What’s in your toolbox now?</a:t>
            </a:r>
          </a:p>
        </p:txBody>
      </p:sp>
      <p:sp>
        <p:nvSpPr>
          <p:cNvPr id="6" name="Slide Number Placeholder 5"/>
          <p:cNvSpPr>
            <a:spLocks noGrp="1"/>
          </p:cNvSpPr>
          <p:nvPr>
            <p:ph type="sldNum" sz="quarter" idx="12"/>
          </p:nvPr>
        </p:nvSpPr>
        <p:spPr>
          <a:xfrm>
            <a:off x="8128000" y="6513568"/>
            <a:ext cx="730250" cy="274320"/>
          </a:xfrm>
        </p:spPr>
        <p:txBody>
          <a:bodyPr/>
          <a:lstStyle/>
          <a:p>
            <a:pPr algn="r"/>
            <a:fld id="{FEE9C2EC-C493-E246-9EAB-66C95869FB0F}" type="slidenum">
              <a:rPr lang="en-US" smtClean="0">
                <a:latin typeface="Arial" panose="020B0604020202020204" pitchFamily="34" charset="0"/>
                <a:cs typeface="Arial" panose="020B0604020202020204" pitchFamily="34" charset="0"/>
              </a:rPr>
              <a:pPr algn="r"/>
              <a:t>57</a:t>
            </a:fld>
            <a:endParaRPr lang="en-US" dirty="0">
              <a:latin typeface="Arial" panose="020B0604020202020204" pitchFamily="34" charset="0"/>
              <a:cs typeface="Arial" panose="020B0604020202020204" pitchFamily="34" charset="0"/>
            </a:endParaRPr>
          </a:p>
        </p:txBody>
      </p:sp>
      <p:sp>
        <p:nvSpPr>
          <p:cNvPr id="9" name="Rectangle 8"/>
          <p:cNvSpPr/>
          <p:nvPr/>
        </p:nvSpPr>
        <p:spPr>
          <a:xfrm>
            <a:off x="4809611" y="6525302"/>
            <a:ext cx="3813865" cy="246221"/>
          </a:xfrm>
          <a:prstGeom prst="rect">
            <a:avLst/>
          </a:prstGeom>
        </p:spPr>
        <p:txBody>
          <a:bodyPr wrap="none">
            <a:spAutoFit/>
          </a:bodyPr>
          <a:lstStyle/>
          <a:p>
            <a:pPr defTabSz="914400"/>
            <a:r>
              <a:rPr lang="en-US" sz="1000" kern="0" dirty="0">
                <a:solidFill>
                  <a:srgbClr val="2E2B21"/>
                </a:solidFill>
                <a:latin typeface="Arial Narrow" panose="020B0606020202030204" pitchFamily="34" charset="0"/>
              </a:rPr>
              <a:t>© National Association of State EMS Officials (NASEMSO). All rights reserved</a:t>
            </a:r>
            <a:endParaRPr lang="en-US" sz="1400" kern="0" dirty="0">
              <a:solidFill>
                <a:srgbClr val="2E2B21"/>
              </a:solidFill>
              <a:latin typeface="Arial Narrow" panose="020B0606020202030204" pitchFamily="34" charset="0"/>
            </a:endParaRPr>
          </a:p>
        </p:txBody>
      </p:sp>
    </p:spTree>
    <p:extLst>
      <p:ext uri="{BB962C8B-B14F-4D97-AF65-F5344CB8AC3E}">
        <p14:creationId xmlns:p14="http://schemas.microsoft.com/office/powerpoint/2010/main" val="247253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right)">
                                      <p:cBhvr>
                                        <p:cTn id="14" dur="500"/>
                                        <p:tgtEl>
                                          <p:spTgt spid="4">
                                            <p:txEl>
                                              <p:pRg st="0" end="0"/>
                                            </p:txEl>
                                          </p:spTgt>
                                        </p:tgtEl>
                                      </p:cBhvr>
                                    </p:animEffect>
                                  </p:childTnLst>
                                </p:cTn>
                              </p:par>
                              <p:par>
                                <p:cTn id="15" presetID="5"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9836" y="390264"/>
            <a:ext cx="5380189" cy="1697848"/>
          </a:xfrm>
          <a:solidFill>
            <a:schemeClr val="bg1"/>
          </a:solidFill>
        </p:spPr>
        <p:txBody>
          <a:bodyPr>
            <a:normAutofit/>
          </a:bodyPr>
          <a:lstStyle/>
          <a:p>
            <a:pPr algn="r">
              <a:lnSpc>
                <a:spcPct val="95000"/>
              </a:lnSpc>
            </a:pPr>
            <a:r>
              <a:rPr lang="en-US" sz="4800" dirty="0">
                <a:solidFill>
                  <a:srgbClr val="4B6B8F"/>
                </a:solidFill>
              </a:rPr>
              <a:t>Pediatric Pain Assessment</a:t>
            </a:r>
          </a:p>
        </p:txBody>
      </p:sp>
      <p:sp>
        <p:nvSpPr>
          <p:cNvPr id="6" name="Slide Number Placeholder 5"/>
          <p:cNvSpPr>
            <a:spLocks noGrp="1"/>
          </p:cNvSpPr>
          <p:nvPr>
            <p:ph type="sldNum" sz="quarter" idx="11"/>
          </p:nvPr>
        </p:nvSpPr>
        <p:spPr>
          <a:xfrm>
            <a:off x="8301464" y="6564053"/>
            <a:ext cx="453579" cy="271889"/>
          </a:xfrm>
        </p:spPr>
        <p:txBody>
          <a:bodyPr/>
          <a:lstStyle/>
          <a:p>
            <a:pPr algn="r"/>
            <a:fld id="{FEE9C2EC-C493-E246-9EAB-66C95869FB0F}" type="slidenum">
              <a:rPr lang="en-US" b="0" smtClean="0">
                <a:solidFill>
                  <a:srgbClr val="000000"/>
                </a:solidFill>
                <a:latin typeface="Arial" panose="020B0604020202020204" pitchFamily="34" charset="0"/>
                <a:cs typeface="Arial" panose="020B0604020202020204" pitchFamily="34" charset="0"/>
              </a:rPr>
              <a:pPr algn="r"/>
              <a:t>58</a:t>
            </a:fld>
            <a:endParaRPr lang="en-US" b="0" dirty="0">
              <a:solidFill>
                <a:srgbClr val="000000"/>
              </a:solidFill>
              <a:latin typeface="Arial" panose="020B0604020202020204" pitchFamily="34" charset="0"/>
              <a:cs typeface="Arial" panose="020B0604020202020204" pitchFamily="34" charset="0"/>
            </a:endParaRPr>
          </a:p>
        </p:txBody>
      </p:sp>
      <p:sp>
        <p:nvSpPr>
          <p:cNvPr id="5" name="TextBox 4"/>
          <p:cNvSpPr txBox="1"/>
          <p:nvPr/>
        </p:nvSpPr>
        <p:spPr>
          <a:xfrm>
            <a:off x="4190097" y="2230308"/>
            <a:ext cx="4487126" cy="584775"/>
          </a:xfrm>
          <a:prstGeom prst="rect">
            <a:avLst/>
          </a:prstGeom>
          <a:noFill/>
        </p:spPr>
        <p:txBody>
          <a:bodyPr wrap="none" rtlCol="0">
            <a:spAutoFit/>
          </a:bodyPr>
          <a:lstStyle/>
          <a:p>
            <a:r>
              <a:rPr lang="en-US" sz="3200" b="1" i="1" dirty="0">
                <a:solidFill>
                  <a:srgbClr val="FFC000"/>
                </a:solidFill>
                <a:effectLst>
                  <a:outerShdw blurRad="38100" dist="38100" dir="2700000" algn="tl">
                    <a:srgbClr val="000000">
                      <a:alpha val="43137"/>
                    </a:srgbClr>
                  </a:outerShdw>
                </a:effectLst>
                <a:latin typeface="Kristen ITC" panose="03050502040202030202" pitchFamily="66" charset="0"/>
              </a:rPr>
              <a:t>How did this happen?</a:t>
            </a:r>
          </a:p>
        </p:txBody>
      </p:sp>
      <p:sp>
        <p:nvSpPr>
          <p:cNvPr id="9" name="AutoShape 2" descr="Manish I. Shah, MD, MS | BC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411188" y="4275842"/>
            <a:ext cx="3618138" cy="2062103"/>
          </a:xfrm>
          <a:prstGeom prst="rect">
            <a:avLst/>
          </a:prstGeom>
        </p:spPr>
        <p:txBody>
          <a:bodyPr wrap="square">
            <a:spAutoFit/>
          </a:bodyPr>
          <a:lstStyle/>
          <a:p>
            <a:r>
              <a:rPr lang="en-US" sz="2000" b="1" dirty="0">
                <a:solidFill>
                  <a:srgbClr val="003300"/>
                </a:solidFill>
                <a:latin typeface="Arial Narrow" panose="020B0606020202030204" pitchFamily="34" charset="0"/>
              </a:rPr>
              <a:t>Lorin R. Browne, DO, FAAP </a:t>
            </a:r>
          </a:p>
          <a:p>
            <a:r>
              <a:rPr lang="en-US" dirty="0">
                <a:solidFill>
                  <a:schemeClr val="accent4">
                    <a:lumMod val="75000"/>
                  </a:schemeClr>
                </a:solidFill>
                <a:latin typeface="Arial Narrow" panose="020B0606020202030204" pitchFamily="34" charset="0"/>
              </a:rPr>
              <a:t>Associate Professor of Pediatrics and                   Emergency Medicine</a:t>
            </a:r>
          </a:p>
          <a:p>
            <a:r>
              <a:rPr lang="en-US" dirty="0">
                <a:solidFill>
                  <a:schemeClr val="accent4">
                    <a:lumMod val="75000"/>
                  </a:schemeClr>
                </a:solidFill>
                <a:latin typeface="Arial Narrow" panose="020B0606020202030204" pitchFamily="34" charset="0"/>
              </a:rPr>
              <a:t>Medical College of Wisconsin</a:t>
            </a:r>
          </a:p>
          <a:p>
            <a:r>
              <a:rPr lang="en-US" dirty="0">
                <a:solidFill>
                  <a:schemeClr val="accent4">
                    <a:lumMod val="75000"/>
                  </a:schemeClr>
                </a:solidFill>
                <a:latin typeface="Arial Narrow" panose="020B0606020202030204" pitchFamily="34" charset="0"/>
              </a:rPr>
              <a:t>Associate Medical Director, Pediatrics</a:t>
            </a:r>
          </a:p>
          <a:p>
            <a:r>
              <a:rPr lang="en-US" dirty="0">
                <a:solidFill>
                  <a:schemeClr val="accent4">
                    <a:lumMod val="75000"/>
                  </a:schemeClr>
                </a:solidFill>
                <a:latin typeface="Arial Narrow" panose="020B0606020202030204" pitchFamily="34" charset="0"/>
              </a:rPr>
              <a:t>Milwaukee County Office of Emergency Management EMS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755" y="440798"/>
            <a:ext cx="2936081" cy="3579019"/>
          </a:xfrm>
          <a:prstGeom prst="rect">
            <a:avLst/>
          </a:prstGeom>
        </p:spPr>
      </p:pic>
      <p:sp>
        <p:nvSpPr>
          <p:cNvPr id="10" name="Rectangle 9"/>
          <p:cNvSpPr/>
          <p:nvPr/>
        </p:nvSpPr>
        <p:spPr>
          <a:xfrm>
            <a:off x="4877851" y="6511654"/>
            <a:ext cx="3813865" cy="246221"/>
          </a:xfrm>
          <a:prstGeom prst="rect">
            <a:avLst/>
          </a:prstGeom>
        </p:spPr>
        <p:txBody>
          <a:bodyPr wrap="none">
            <a:spAutoFit/>
          </a:bodyPr>
          <a:lstStyle/>
          <a:p>
            <a:pPr defTabSz="914400"/>
            <a:r>
              <a:rPr lang="en-US" sz="1000" kern="0" dirty="0">
                <a:solidFill>
                  <a:srgbClr val="2E2B21"/>
                </a:solidFill>
                <a:latin typeface="Arial Narrow" panose="020B0606020202030204" pitchFamily="34" charset="0"/>
              </a:rPr>
              <a:t>© National Association of State EMS Officials (NASEMSO). All rights reserved</a:t>
            </a:r>
            <a:endParaRPr lang="en-US" sz="1400" kern="0" dirty="0">
              <a:solidFill>
                <a:srgbClr val="2E2B21"/>
              </a:solidFill>
              <a:latin typeface="Arial Narrow" panose="020B0606020202030204" pitchFamily="34" charset="0"/>
            </a:endParaRPr>
          </a:p>
        </p:txBody>
      </p:sp>
      <p:sp>
        <p:nvSpPr>
          <p:cNvPr id="11" name="Rectangle 10"/>
          <p:cNvSpPr/>
          <p:nvPr/>
        </p:nvSpPr>
        <p:spPr>
          <a:xfrm>
            <a:off x="254776" y="6471234"/>
            <a:ext cx="1822935" cy="246221"/>
          </a:xfrm>
          <a:prstGeom prst="rect">
            <a:avLst/>
          </a:prstGeom>
        </p:spPr>
        <p:txBody>
          <a:bodyPr wrap="none">
            <a:spAutoFit/>
          </a:bodyPr>
          <a:lstStyle/>
          <a:p>
            <a:r>
              <a:rPr lang="en-US" sz="1000" dirty="0">
                <a:solidFill>
                  <a:srgbClr val="000000"/>
                </a:solidFill>
                <a:latin typeface="Arial Narrow" panose="020B0606020202030204" pitchFamily="34" charset="0"/>
              </a:rPr>
              <a:t>https://www.myconfinedspace.com/</a:t>
            </a:r>
          </a:p>
        </p:txBody>
      </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4037522" y="2815083"/>
            <a:ext cx="4762500" cy="3571875"/>
          </a:xfrm>
          <a:prstGeom prst="rect">
            <a:avLst/>
          </a:prstGeom>
          <a:scene3d>
            <a:camera prst="orthographicFront"/>
            <a:lightRig rig="threePt" dir="t"/>
          </a:scene3d>
          <a:sp3d>
            <a:bevelT/>
          </a:sp3d>
        </p:spPr>
      </p:pic>
    </p:spTree>
    <p:extLst>
      <p:ext uri="{BB962C8B-B14F-4D97-AF65-F5344CB8AC3E}">
        <p14:creationId xmlns:p14="http://schemas.microsoft.com/office/powerpoint/2010/main" val="211112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02" r="16088"/>
          <a:stretch/>
        </p:blipFill>
        <p:spPr bwMode="auto">
          <a:xfrm>
            <a:off x="382131" y="1062857"/>
            <a:ext cx="8390596" cy="5351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6" name="Rectangle 2"/>
          <p:cNvSpPr>
            <a:spLocks noGrp="1" noRot="1" noChangeArrowheads="1"/>
          </p:cNvSpPr>
          <p:nvPr>
            <p:ph type="title"/>
          </p:nvPr>
        </p:nvSpPr>
        <p:spPr>
          <a:xfrm>
            <a:off x="395786" y="144600"/>
            <a:ext cx="8376943" cy="734191"/>
          </a:xfrm>
          <a:solidFill>
            <a:srgbClr val="180C00"/>
          </a:solidFill>
          <a:scene3d>
            <a:camera prst="orthographicFront"/>
            <a:lightRig rig="threePt" dir="t"/>
          </a:scene3d>
          <a:sp3d>
            <a:bevelT/>
          </a:sp3d>
        </p:spPr>
        <p:txBody>
          <a:bodyPr lIns="91440" tIns="45720" rIns="91440" bIns="45720" anchor="ctr">
            <a:normAutofit fontScale="90000"/>
          </a:bodyPr>
          <a:lstStyle/>
          <a:p>
            <a:pPr algn="ctr"/>
            <a:r>
              <a:rPr lang="en-US" altLang="en-US" sz="4800" b="0" dirty="0">
                <a:solidFill>
                  <a:schemeClr val="bg1"/>
                </a:solidFill>
              </a:rPr>
              <a:t>Myths about pain in children</a:t>
            </a:r>
          </a:p>
        </p:txBody>
      </p:sp>
      <p:sp>
        <p:nvSpPr>
          <p:cNvPr id="97283" name="Rectangle 3"/>
          <p:cNvSpPr>
            <a:spLocks noGrp="1" noRot="1" noChangeArrowheads="1"/>
          </p:cNvSpPr>
          <p:nvPr>
            <p:ph idx="1"/>
          </p:nvPr>
        </p:nvSpPr>
        <p:spPr>
          <a:xfrm>
            <a:off x="3858063" y="1310185"/>
            <a:ext cx="4831308" cy="4941054"/>
          </a:xfrm>
          <a:ln>
            <a:noFill/>
          </a:ln>
        </p:spPr>
        <p:txBody>
          <a:bodyPr lIns="91440" tIns="45720" rIns="91440" bIns="45720"/>
          <a:lstStyle/>
          <a:p>
            <a:pPr marL="182880" indent="-182880" algn="r">
              <a:lnSpc>
                <a:spcPct val="95000"/>
              </a:lnSpc>
              <a:spcBef>
                <a:spcPts val="1200"/>
              </a:spcBef>
              <a:buNone/>
            </a:pPr>
            <a:r>
              <a:rPr lang="en-US" altLang="en-US" sz="3200" b="0" dirty="0">
                <a:solidFill>
                  <a:schemeClr val="bg1"/>
                </a:solidFill>
                <a:latin typeface="Arial Narrow" panose="020B0606020202030204" pitchFamily="34" charset="0"/>
              </a:rPr>
              <a:t>Infants can’t feel pain</a:t>
            </a:r>
          </a:p>
          <a:p>
            <a:pPr marL="182880" indent="-182880" algn="r">
              <a:lnSpc>
                <a:spcPct val="95000"/>
              </a:lnSpc>
              <a:spcBef>
                <a:spcPts val="1200"/>
              </a:spcBef>
              <a:buNone/>
            </a:pPr>
            <a:r>
              <a:rPr lang="en-US" altLang="en-US" sz="3200" b="0" dirty="0">
                <a:solidFill>
                  <a:srgbClr val="FFFFCC"/>
                </a:solidFill>
                <a:latin typeface="Arial Narrow" panose="020B0606020202030204" pitchFamily="34" charset="0"/>
              </a:rPr>
              <a:t>Children experience less    pain than adults</a:t>
            </a:r>
          </a:p>
          <a:p>
            <a:pPr marL="182880" indent="-182880" algn="r">
              <a:lnSpc>
                <a:spcPct val="95000"/>
              </a:lnSpc>
              <a:spcBef>
                <a:spcPts val="1200"/>
              </a:spcBef>
              <a:buNone/>
            </a:pPr>
            <a:r>
              <a:rPr lang="en-US" altLang="en-US" sz="3200" b="0" dirty="0">
                <a:solidFill>
                  <a:schemeClr val="bg1"/>
                </a:solidFill>
                <a:latin typeface="Arial Narrow" panose="020B0606020202030204" pitchFamily="34" charset="0"/>
              </a:rPr>
              <a:t>Children will admit to pain</a:t>
            </a:r>
          </a:p>
          <a:p>
            <a:pPr marL="182880" indent="-182880" algn="r">
              <a:lnSpc>
                <a:spcPct val="95000"/>
              </a:lnSpc>
              <a:spcBef>
                <a:spcPts val="1200"/>
              </a:spcBef>
              <a:buNone/>
            </a:pPr>
            <a:r>
              <a:rPr lang="en-US" altLang="en-US" sz="3200" b="0" dirty="0">
                <a:solidFill>
                  <a:srgbClr val="FFFFCC"/>
                </a:solidFill>
                <a:latin typeface="Arial Narrow" panose="020B0606020202030204" pitchFamily="34" charset="0"/>
              </a:rPr>
              <a:t>Children recover more             quickly from pain</a:t>
            </a:r>
          </a:p>
          <a:p>
            <a:pPr marL="182880" indent="-182880" algn="r">
              <a:lnSpc>
                <a:spcPct val="95000"/>
              </a:lnSpc>
              <a:spcBef>
                <a:spcPts val="1200"/>
              </a:spcBef>
              <a:buNone/>
            </a:pPr>
            <a:r>
              <a:rPr lang="en-US" altLang="en-US" sz="3200" b="0" dirty="0">
                <a:solidFill>
                  <a:schemeClr val="bg1"/>
                </a:solidFill>
                <a:latin typeface="Arial Narrow" panose="020B0606020202030204" pitchFamily="34" charset="0"/>
              </a:rPr>
              <a:t>Opiates always cause respiratory depression           in children</a:t>
            </a:r>
          </a:p>
        </p:txBody>
      </p:sp>
      <p:sp>
        <p:nvSpPr>
          <p:cNvPr id="2" name="Slide Number Placeholder 1"/>
          <p:cNvSpPr>
            <a:spLocks noGrp="1"/>
          </p:cNvSpPr>
          <p:nvPr>
            <p:ph type="sldNum" sz="quarter" idx="11"/>
          </p:nvPr>
        </p:nvSpPr>
        <p:spPr>
          <a:xfrm>
            <a:off x="8304665" y="6536117"/>
            <a:ext cx="453579" cy="271889"/>
          </a:xfrm>
        </p:spPr>
        <p:txBody>
          <a:bodyPr/>
          <a:lstStyle/>
          <a:p>
            <a:fld id="{299019BF-748D-4333-AF6E-1CB81EA7AA97}" type="slidenum">
              <a:rPr lang="en-US" altLang="en-US" sz="1000" b="0" smtClean="0">
                <a:solidFill>
                  <a:srgbClr val="000000"/>
                </a:solidFill>
                <a:latin typeface="Arial" panose="020B0604020202020204" pitchFamily="34" charset="0"/>
                <a:cs typeface="Arial" panose="020B0604020202020204" pitchFamily="34" charset="0"/>
              </a:rPr>
              <a:pPr/>
              <a:t>59</a:t>
            </a:fld>
            <a:endParaRPr lang="en-US" altLang="en-US" b="0" dirty="0">
              <a:solidFill>
                <a:srgbClr val="000000"/>
              </a:solidFill>
              <a:latin typeface="Arial" panose="020B0604020202020204" pitchFamily="34" charset="0"/>
              <a:cs typeface="Arial" panose="020B0604020202020204" pitchFamily="34" charset="0"/>
            </a:endParaRPr>
          </a:p>
        </p:txBody>
      </p:sp>
      <p:sp>
        <p:nvSpPr>
          <p:cNvPr id="5" name="Footer Placeholder 3"/>
          <p:cNvSpPr>
            <a:spLocks noGrp="1"/>
          </p:cNvSpPr>
          <p:nvPr>
            <p:ph type="ftr" sz="quarter" idx="12"/>
          </p:nvPr>
        </p:nvSpPr>
        <p:spPr>
          <a:xfrm>
            <a:off x="3536843" y="6536757"/>
            <a:ext cx="4997611" cy="271889"/>
          </a:xfrm>
        </p:spPr>
        <p:txBody>
          <a:bodyPr/>
          <a:lstStyle/>
          <a:p>
            <a:pPr algn="r"/>
            <a:r>
              <a:rPr lang="en-US" sz="1000" dirty="0">
                <a:solidFill>
                  <a:srgbClr val="000000"/>
                </a:solidFill>
                <a:latin typeface="Arial Narrow" panose="020B0606020202030204" pitchFamily="34" charset="0"/>
              </a:rPr>
              <a:t>© National Association of State EMS Officials (NASEMSO). All rights reserved</a:t>
            </a:r>
            <a:r>
              <a:rPr lang="en-US" sz="1000" dirty="0">
                <a:latin typeface="Arial Narrow" panose="020B0606020202030204" pitchFamily="34" charset="0"/>
              </a:rPr>
              <a:t>.</a:t>
            </a:r>
            <a:endParaRPr lang="en-US" sz="400" i="1" dirty="0">
              <a:latin typeface="Arial Narrow" panose="020B0606020202030204" pitchFamily="34" charset="0"/>
            </a:endParaRPr>
          </a:p>
        </p:txBody>
      </p:sp>
      <p:sp>
        <p:nvSpPr>
          <p:cNvPr id="3" name="Rectangle 2"/>
          <p:cNvSpPr/>
          <p:nvPr/>
        </p:nvSpPr>
        <p:spPr>
          <a:xfrm>
            <a:off x="341186" y="6501979"/>
            <a:ext cx="4572000" cy="246221"/>
          </a:xfrm>
          <a:prstGeom prst="rect">
            <a:avLst/>
          </a:prstGeom>
        </p:spPr>
        <p:txBody>
          <a:bodyPr>
            <a:spAutoFit/>
          </a:bodyPr>
          <a:lstStyle/>
          <a:p>
            <a:r>
              <a:rPr lang="en-US" sz="1000" dirty="0">
                <a:solidFill>
                  <a:srgbClr val="000000"/>
                </a:solidFill>
                <a:latin typeface="Arial Narrow" panose="020B0606020202030204" pitchFamily="34" charset="0"/>
              </a:rPr>
              <a:t>https://www.apa.org/monitor/2021/07/ce-corner-developmental-trauma</a:t>
            </a:r>
          </a:p>
        </p:txBody>
      </p:sp>
    </p:spTree>
    <p:extLst>
      <p:ext uri="{BB962C8B-B14F-4D97-AF65-F5344CB8AC3E}">
        <p14:creationId xmlns:p14="http://schemas.microsoft.com/office/powerpoint/2010/main" val="104907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97283">
                                            <p:txEl>
                                              <p:pRg st="0" end="0"/>
                                            </p:txEl>
                                          </p:spTgt>
                                        </p:tgtEl>
                                        <p:attrNameLst>
                                          <p:attrName>style.visibility</p:attrName>
                                        </p:attrNameLst>
                                      </p:cBhvr>
                                      <p:to>
                                        <p:strVal val="visible"/>
                                      </p:to>
                                    </p:set>
                                    <p:animEffect transition="in" filter="strips(downLeft)">
                                      <p:cBhvr>
                                        <p:cTn id="7" dur="500"/>
                                        <p:tgtEl>
                                          <p:spTgt spid="97283">
                                            <p:txEl>
                                              <p:pRg st="0" end="0"/>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97283">
                                            <p:txEl>
                                              <p:pRg st="1" end="1"/>
                                            </p:txEl>
                                          </p:spTgt>
                                        </p:tgtEl>
                                        <p:attrNameLst>
                                          <p:attrName>style.visibility</p:attrName>
                                        </p:attrNameLst>
                                      </p:cBhvr>
                                      <p:to>
                                        <p:strVal val="visible"/>
                                      </p:to>
                                    </p:set>
                                    <p:animEffect transition="in" filter="strips(downLeft)">
                                      <p:cBhvr>
                                        <p:cTn id="10" dur="500"/>
                                        <p:tgtEl>
                                          <p:spTgt spid="97283">
                                            <p:txEl>
                                              <p:pRg st="1" end="1"/>
                                            </p:txEl>
                                          </p:spTgt>
                                        </p:tgtEl>
                                      </p:cBhvr>
                                    </p:animEffect>
                                  </p:childTnLst>
                                </p:cTn>
                              </p:par>
                              <p:par>
                                <p:cTn id="11" presetID="18" presetClass="entr" presetSubtype="12" fill="hold" nodeType="withEffect">
                                  <p:stCondLst>
                                    <p:cond delay="0"/>
                                  </p:stCondLst>
                                  <p:childTnLst>
                                    <p:set>
                                      <p:cBhvr>
                                        <p:cTn id="12" dur="1" fill="hold">
                                          <p:stCondLst>
                                            <p:cond delay="0"/>
                                          </p:stCondLst>
                                        </p:cTn>
                                        <p:tgtEl>
                                          <p:spTgt spid="97283">
                                            <p:txEl>
                                              <p:pRg st="2" end="2"/>
                                            </p:txEl>
                                          </p:spTgt>
                                        </p:tgtEl>
                                        <p:attrNameLst>
                                          <p:attrName>style.visibility</p:attrName>
                                        </p:attrNameLst>
                                      </p:cBhvr>
                                      <p:to>
                                        <p:strVal val="visible"/>
                                      </p:to>
                                    </p:set>
                                    <p:animEffect transition="in" filter="strips(downLeft)">
                                      <p:cBhvr>
                                        <p:cTn id="13" dur="500"/>
                                        <p:tgtEl>
                                          <p:spTgt spid="97283">
                                            <p:txEl>
                                              <p:pRg st="2" end="2"/>
                                            </p:txEl>
                                          </p:spTgt>
                                        </p:tgtEl>
                                      </p:cBhvr>
                                    </p:animEffect>
                                  </p:childTnLst>
                                </p:cTn>
                              </p:par>
                              <p:par>
                                <p:cTn id="14" presetID="18" presetClass="entr" presetSubtype="12" fill="hold" nodeType="withEffect">
                                  <p:stCondLst>
                                    <p:cond delay="0"/>
                                  </p:stCondLst>
                                  <p:childTnLst>
                                    <p:set>
                                      <p:cBhvr>
                                        <p:cTn id="15" dur="1" fill="hold">
                                          <p:stCondLst>
                                            <p:cond delay="0"/>
                                          </p:stCondLst>
                                        </p:cTn>
                                        <p:tgtEl>
                                          <p:spTgt spid="97283">
                                            <p:txEl>
                                              <p:pRg st="3" end="3"/>
                                            </p:txEl>
                                          </p:spTgt>
                                        </p:tgtEl>
                                        <p:attrNameLst>
                                          <p:attrName>style.visibility</p:attrName>
                                        </p:attrNameLst>
                                      </p:cBhvr>
                                      <p:to>
                                        <p:strVal val="visible"/>
                                      </p:to>
                                    </p:set>
                                    <p:animEffect transition="in" filter="strips(downLeft)">
                                      <p:cBhvr>
                                        <p:cTn id="16" dur="500"/>
                                        <p:tgtEl>
                                          <p:spTgt spid="97283">
                                            <p:txEl>
                                              <p:pRg st="3" end="3"/>
                                            </p:txEl>
                                          </p:spTgt>
                                        </p:tgtEl>
                                      </p:cBhvr>
                                    </p:animEffect>
                                  </p:childTnLst>
                                </p:cTn>
                              </p:par>
                              <p:par>
                                <p:cTn id="17" presetID="18" presetClass="entr" presetSubtype="12" fill="hold" nodeType="withEffect">
                                  <p:stCondLst>
                                    <p:cond delay="0"/>
                                  </p:stCondLst>
                                  <p:childTnLst>
                                    <p:set>
                                      <p:cBhvr>
                                        <p:cTn id="18" dur="1" fill="hold">
                                          <p:stCondLst>
                                            <p:cond delay="0"/>
                                          </p:stCondLst>
                                        </p:cTn>
                                        <p:tgtEl>
                                          <p:spTgt spid="97283">
                                            <p:txEl>
                                              <p:pRg st="4" end="4"/>
                                            </p:txEl>
                                          </p:spTgt>
                                        </p:tgtEl>
                                        <p:attrNameLst>
                                          <p:attrName>style.visibility</p:attrName>
                                        </p:attrNameLst>
                                      </p:cBhvr>
                                      <p:to>
                                        <p:strVal val="visible"/>
                                      </p:to>
                                    </p:set>
                                    <p:animEffect transition="in" filter="strips(downLeft)">
                                      <p:cBhvr>
                                        <p:cTn id="19" dur="500"/>
                                        <p:tgtEl>
                                          <p:spTgt spid="972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144000" cy="6972300"/>
          </a:xfrm>
          <a:prstGeom prst="rect">
            <a:avLst/>
          </a:prstGeom>
        </p:spPr>
      </p:pic>
      <p:sp>
        <p:nvSpPr>
          <p:cNvPr id="3" name="Rectangle 2"/>
          <p:cNvSpPr/>
          <p:nvPr/>
        </p:nvSpPr>
        <p:spPr>
          <a:xfrm>
            <a:off x="141968" y="6400342"/>
            <a:ext cx="1471878" cy="369332"/>
          </a:xfrm>
          <a:prstGeom prst="rect">
            <a:avLst/>
          </a:prstGeom>
        </p:spPr>
        <p:txBody>
          <a:bodyPr wrap="none">
            <a:spAutoFit/>
          </a:bodyPr>
          <a:lstStyle/>
          <a:p>
            <a:r>
              <a:rPr lang="en-US" dirty="0"/>
              <a:t> </a:t>
            </a:r>
            <a:r>
              <a:rPr lang="en-US" sz="1000" dirty="0">
                <a:solidFill>
                  <a:schemeClr val="bg1"/>
                </a:solidFill>
                <a:latin typeface="Arial Narrow" panose="020B0606020202030204" pitchFamily="34" charset="0"/>
              </a:rPr>
              <a:t>Photograph: Rex Features</a:t>
            </a:r>
            <a:endParaRPr lang="en-US" sz="1400" dirty="0">
              <a:solidFill>
                <a:schemeClr val="bg1"/>
              </a:solidFill>
              <a:latin typeface="Arial Narrow" panose="020B0606020202030204" pitchFamily="34" charset="0"/>
            </a:endParaRPr>
          </a:p>
        </p:txBody>
      </p:sp>
      <p:sp>
        <p:nvSpPr>
          <p:cNvPr id="5" name="TextBox 4"/>
          <p:cNvSpPr txBox="1"/>
          <p:nvPr/>
        </p:nvSpPr>
        <p:spPr>
          <a:xfrm>
            <a:off x="420935" y="391908"/>
            <a:ext cx="7555273" cy="2826158"/>
          </a:xfrm>
          <a:prstGeom prst="rect">
            <a:avLst/>
          </a:prstGeom>
          <a:noFill/>
        </p:spPr>
        <p:txBody>
          <a:bodyPr wrap="none" rtlCol="0">
            <a:spAutoFit/>
          </a:bodyPr>
          <a:lstStyle/>
          <a:p>
            <a:pPr>
              <a:lnSpc>
                <a:spcPct val="95000"/>
              </a:lnSpc>
            </a:pPr>
            <a:r>
              <a:rPr lang="en-US" sz="7200" dirty="0">
                <a:solidFill>
                  <a:srgbClr val="1D9E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Follow the</a:t>
            </a:r>
          </a:p>
          <a:p>
            <a:pPr>
              <a:lnSpc>
                <a:spcPct val="95000"/>
              </a:lnSpc>
            </a:pPr>
            <a:r>
              <a:rPr lang="en-US" sz="11500"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EVIDENCE</a:t>
            </a:r>
          </a:p>
        </p:txBody>
      </p:sp>
      <p:sp>
        <p:nvSpPr>
          <p:cNvPr id="6" name="TextBox 5"/>
          <p:cNvSpPr txBox="1"/>
          <p:nvPr/>
        </p:nvSpPr>
        <p:spPr>
          <a:xfrm>
            <a:off x="3275601" y="4760679"/>
            <a:ext cx="5416868" cy="1200329"/>
          </a:xfrm>
          <a:prstGeom prst="rect">
            <a:avLst/>
          </a:prstGeom>
          <a:noFill/>
        </p:spPr>
        <p:txBody>
          <a:bodyPr wrap="none" rtlCol="0">
            <a:spAutoFit/>
          </a:bodyPr>
          <a:lstStyle/>
          <a:p>
            <a:pPr algn="r"/>
            <a:r>
              <a:rPr lang="en-US" sz="3600" dirty="0">
                <a:solidFill>
                  <a:srgbClr val="FFFFCC"/>
                </a:solidFill>
                <a:latin typeface="Arial" panose="020B0604020202020204" pitchFamily="34" charset="0"/>
                <a:cs typeface="Arial" panose="020B0604020202020204" pitchFamily="34" charset="0"/>
              </a:rPr>
              <a:t>Analyze its merits</a:t>
            </a:r>
          </a:p>
          <a:p>
            <a:pPr algn="r"/>
            <a:r>
              <a:rPr lang="en-US" sz="3600" dirty="0">
                <a:solidFill>
                  <a:srgbClr val="FFDC6D"/>
                </a:solidFill>
                <a:latin typeface="Arial" panose="020B0604020202020204" pitchFamily="34" charset="0"/>
                <a:cs typeface="Arial" panose="020B0604020202020204" pitchFamily="34" charset="0"/>
              </a:rPr>
              <a:t>Adapt practice as needed</a:t>
            </a:r>
          </a:p>
        </p:txBody>
      </p:sp>
      <p:sp>
        <p:nvSpPr>
          <p:cNvPr id="7" name="Slide Number Placeholder 6"/>
          <p:cNvSpPr>
            <a:spLocks noGrp="1"/>
          </p:cNvSpPr>
          <p:nvPr>
            <p:ph type="sldNum" sz="quarter" idx="12"/>
          </p:nvPr>
        </p:nvSpPr>
        <p:spPr>
          <a:xfrm>
            <a:off x="8128000" y="6470704"/>
            <a:ext cx="730250" cy="274320"/>
          </a:xfrm>
        </p:spPr>
        <p:txBody>
          <a:bodyPr/>
          <a:lstStyle/>
          <a:p>
            <a:pPr algn="r"/>
            <a:fld id="{FEE9C2EC-C493-E246-9EAB-66C95869FB0F}" type="slidenum">
              <a:rPr lang="en-US" smtClean="0">
                <a:solidFill>
                  <a:schemeClr val="bg1"/>
                </a:solidFill>
                <a:latin typeface="Arial" panose="020B0604020202020204" pitchFamily="34" charset="0"/>
                <a:cs typeface="Arial" panose="020B0604020202020204" pitchFamily="34" charset="0"/>
              </a:rPr>
              <a:pPr algn="r"/>
              <a:t>6</a:t>
            </a:fld>
            <a:endParaRPr lang="en-US"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4841926" y="6482508"/>
            <a:ext cx="3813865" cy="246221"/>
          </a:xfrm>
          <a:prstGeom prst="rect">
            <a:avLst/>
          </a:prstGeom>
        </p:spPr>
        <p:txBody>
          <a:bodyPr wrap="none">
            <a:spAutoFit/>
          </a:bodyPr>
          <a:lstStyle/>
          <a:p>
            <a:pPr algn="r" defTabSz="914400"/>
            <a:r>
              <a:rPr lang="en-US" sz="1000" kern="0" dirty="0">
                <a:solidFill>
                  <a:schemeClr val="bg1"/>
                </a:solidFill>
                <a:latin typeface="Arial Narrow" panose="020B0606020202030204" pitchFamily="34" charset="0"/>
                <a:cs typeface="Arial" panose="020B0604020202020204" pitchFamily="34" charset="0"/>
              </a:rPr>
              <a:t>© National Association of State EMS Officials (NASEMSO). All rights reserved</a:t>
            </a:r>
            <a:endParaRPr lang="en-US" sz="1400" kern="0" dirty="0">
              <a:solidFill>
                <a:schemeClr val="bg1"/>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423662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left)">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right)">
                                      <p:cBhvr>
                                        <p:cTn id="15" dur="500"/>
                                        <p:tgtEl>
                                          <p:spTgt spid="6">
                                            <p:txEl>
                                              <p:pRg st="0" end="0"/>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wipe(right)">
                                      <p:cBhvr>
                                        <p:cTn id="18"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49691" y="144600"/>
            <a:ext cx="8418999" cy="734191"/>
          </a:xfrm>
          <a:solidFill>
            <a:srgbClr val="003300"/>
          </a:solidFill>
          <a:scene3d>
            <a:camera prst="orthographicFront"/>
            <a:lightRig rig="threePt" dir="t"/>
          </a:scene3d>
          <a:sp3d>
            <a:bevelT/>
          </a:sp3d>
        </p:spPr>
        <p:txBody>
          <a:bodyPr>
            <a:normAutofit/>
          </a:bodyPr>
          <a:lstStyle/>
          <a:p>
            <a:pPr algn="ctr"/>
            <a:r>
              <a:rPr lang="en-US" sz="3600" dirty="0">
                <a:solidFill>
                  <a:srgbClr val="FFD44B"/>
                </a:solidFill>
                <a:latin typeface="Arial Narrow" panose="020B0606020202030204" pitchFamily="34" charset="0"/>
              </a:rPr>
              <a:t>Assessment:</a:t>
            </a:r>
            <a:r>
              <a:rPr lang="en-US" sz="3600" dirty="0">
                <a:solidFill>
                  <a:schemeClr val="bg1"/>
                </a:solidFill>
                <a:latin typeface="Arial Narrow" panose="020B0606020202030204" pitchFamily="34" charset="0"/>
              </a:rPr>
              <a:t> Pain by the numbers </a:t>
            </a:r>
          </a:p>
        </p:txBody>
      </p:sp>
      <p:sp>
        <p:nvSpPr>
          <p:cNvPr id="3" name="Slide Number Placeholder 2"/>
          <p:cNvSpPr>
            <a:spLocks noGrp="1"/>
          </p:cNvSpPr>
          <p:nvPr>
            <p:ph type="sldNum" sz="quarter" idx="11"/>
          </p:nvPr>
        </p:nvSpPr>
        <p:spPr>
          <a:xfrm>
            <a:off x="8318951" y="6536757"/>
            <a:ext cx="453579" cy="271889"/>
          </a:xfrm>
        </p:spPr>
        <p:txBody>
          <a:bodyPr/>
          <a:lstStyle/>
          <a:p>
            <a:fld id="{299019BF-748D-4333-AF6E-1CB81EA7AA97}" type="slidenum">
              <a:rPr lang="en-US" altLang="en-US" sz="1000" b="0" smtClean="0">
                <a:solidFill>
                  <a:srgbClr val="000000"/>
                </a:solidFill>
                <a:latin typeface="Arial" panose="020B0604020202020204" pitchFamily="34" charset="0"/>
                <a:cs typeface="Arial" panose="020B0604020202020204" pitchFamily="34" charset="0"/>
              </a:rPr>
              <a:pPr/>
              <a:t>60</a:t>
            </a:fld>
            <a:endParaRPr lang="en-US" altLang="en-US" sz="1000" b="0" dirty="0">
              <a:solidFill>
                <a:srgbClr val="000000"/>
              </a:solidFill>
              <a:latin typeface="Arial" panose="020B0604020202020204" pitchFamily="34" charset="0"/>
              <a:cs typeface="Arial" panose="020B0604020202020204" pitchFamily="34" charset="0"/>
            </a:endParaRPr>
          </a:p>
        </p:txBody>
      </p:sp>
      <p:sp>
        <p:nvSpPr>
          <p:cNvPr id="7" name="Footer Placeholder 3"/>
          <p:cNvSpPr>
            <a:spLocks noGrp="1"/>
          </p:cNvSpPr>
          <p:nvPr>
            <p:ph type="ftr" sz="quarter" idx="12"/>
          </p:nvPr>
        </p:nvSpPr>
        <p:spPr>
          <a:xfrm>
            <a:off x="3591435" y="6536757"/>
            <a:ext cx="4997611" cy="271889"/>
          </a:xfrm>
        </p:spPr>
        <p:txBody>
          <a:bodyPr/>
          <a:lstStyle/>
          <a:p>
            <a:pPr algn="r"/>
            <a:r>
              <a:rPr lang="en-US" sz="1000" dirty="0">
                <a:solidFill>
                  <a:srgbClr val="000000"/>
                </a:solidFill>
                <a:latin typeface="Arial Narrow" panose="020B0606020202030204" pitchFamily="34" charset="0"/>
              </a:rPr>
              <a:t>© National Association of State EMS Officials (NASEMSO). All rights reserved</a:t>
            </a:r>
            <a:r>
              <a:rPr lang="en-US" sz="1000" dirty="0">
                <a:latin typeface="Arial Narrow" panose="020B0606020202030204" pitchFamily="34" charset="0"/>
              </a:rPr>
              <a:t>.</a:t>
            </a:r>
            <a:endParaRPr lang="en-US" sz="400" i="1" dirty="0">
              <a:latin typeface="Arial Narrow" panose="020B0606020202030204" pitchFamily="34" charset="0"/>
            </a:endParaRPr>
          </a:p>
        </p:txBody>
      </p:sp>
      <p:pic>
        <p:nvPicPr>
          <p:cNvPr id="153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461" t="29691" r="18628" b="3519"/>
          <a:stretch/>
        </p:blipFill>
        <p:spPr bwMode="auto">
          <a:xfrm>
            <a:off x="364717" y="1018929"/>
            <a:ext cx="8403974" cy="544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271958" y="1385868"/>
            <a:ext cx="441146" cy="369332"/>
          </a:xfrm>
          <a:prstGeom prst="rect">
            <a:avLst/>
          </a:prstGeom>
          <a:noFill/>
        </p:spPr>
        <p:txBody>
          <a:bodyPr wrap="none" rtlCol="0">
            <a:spAutoFit/>
          </a:bodyPr>
          <a:lstStyle/>
          <a:p>
            <a:r>
              <a:rPr lang="en-US" dirty="0">
                <a:solidFill>
                  <a:schemeClr val="bg1"/>
                </a:solidFill>
              </a:rPr>
              <a:t>10</a:t>
            </a:r>
          </a:p>
        </p:txBody>
      </p:sp>
      <p:sp>
        <p:nvSpPr>
          <p:cNvPr id="9" name="TextBox 8"/>
          <p:cNvSpPr txBox="1"/>
          <p:nvPr/>
        </p:nvSpPr>
        <p:spPr>
          <a:xfrm>
            <a:off x="4321075" y="1700184"/>
            <a:ext cx="327334" cy="400110"/>
          </a:xfrm>
          <a:prstGeom prst="rect">
            <a:avLst/>
          </a:prstGeom>
          <a:noFill/>
        </p:spPr>
        <p:txBody>
          <a:bodyPr wrap="none" rtlCol="0">
            <a:spAutoFit/>
          </a:bodyPr>
          <a:lstStyle/>
          <a:p>
            <a:r>
              <a:rPr lang="en-US" sz="2000" dirty="0">
                <a:solidFill>
                  <a:schemeClr val="bg1"/>
                </a:solidFill>
              </a:rPr>
              <a:t>9</a:t>
            </a:r>
            <a:endParaRPr lang="en-US" dirty="0">
              <a:solidFill>
                <a:schemeClr val="bg1"/>
              </a:solidFill>
            </a:endParaRPr>
          </a:p>
        </p:txBody>
      </p:sp>
      <p:sp>
        <p:nvSpPr>
          <p:cNvPr id="12" name="TextBox 11"/>
          <p:cNvSpPr txBox="1"/>
          <p:nvPr/>
        </p:nvSpPr>
        <p:spPr>
          <a:xfrm>
            <a:off x="4317022" y="1993314"/>
            <a:ext cx="341760" cy="430887"/>
          </a:xfrm>
          <a:prstGeom prst="rect">
            <a:avLst/>
          </a:prstGeom>
          <a:noFill/>
        </p:spPr>
        <p:txBody>
          <a:bodyPr wrap="none" rtlCol="0">
            <a:spAutoFit/>
          </a:bodyPr>
          <a:lstStyle/>
          <a:p>
            <a:r>
              <a:rPr lang="en-US" sz="2200" dirty="0">
                <a:solidFill>
                  <a:schemeClr val="bg1"/>
                </a:solidFill>
              </a:rPr>
              <a:t>8</a:t>
            </a:r>
          </a:p>
        </p:txBody>
      </p:sp>
      <p:sp>
        <p:nvSpPr>
          <p:cNvPr id="13" name="TextBox 12"/>
          <p:cNvSpPr txBox="1"/>
          <p:nvPr/>
        </p:nvSpPr>
        <p:spPr>
          <a:xfrm>
            <a:off x="4321790" y="2457888"/>
            <a:ext cx="356188" cy="461665"/>
          </a:xfrm>
          <a:prstGeom prst="rect">
            <a:avLst/>
          </a:prstGeom>
          <a:noFill/>
        </p:spPr>
        <p:txBody>
          <a:bodyPr wrap="none" rtlCol="0">
            <a:spAutoFit/>
          </a:bodyPr>
          <a:lstStyle/>
          <a:p>
            <a:r>
              <a:rPr lang="en-US" sz="2400" dirty="0">
                <a:solidFill>
                  <a:schemeClr val="bg1"/>
                </a:solidFill>
              </a:rPr>
              <a:t>7</a:t>
            </a:r>
          </a:p>
        </p:txBody>
      </p:sp>
      <p:sp>
        <p:nvSpPr>
          <p:cNvPr id="14" name="TextBox 13"/>
          <p:cNvSpPr txBox="1"/>
          <p:nvPr/>
        </p:nvSpPr>
        <p:spPr>
          <a:xfrm>
            <a:off x="4317022" y="2922462"/>
            <a:ext cx="370614" cy="492443"/>
          </a:xfrm>
          <a:prstGeom prst="rect">
            <a:avLst/>
          </a:prstGeom>
          <a:noFill/>
        </p:spPr>
        <p:txBody>
          <a:bodyPr wrap="none" rtlCol="0">
            <a:spAutoFit/>
          </a:bodyPr>
          <a:lstStyle/>
          <a:p>
            <a:r>
              <a:rPr lang="en-US" sz="2600" dirty="0">
                <a:solidFill>
                  <a:schemeClr val="bg1"/>
                </a:solidFill>
              </a:rPr>
              <a:t>6</a:t>
            </a:r>
          </a:p>
        </p:txBody>
      </p:sp>
      <p:sp>
        <p:nvSpPr>
          <p:cNvPr id="10" name="Rectangle 9"/>
          <p:cNvSpPr/>
          <p:nvPr/>
        </p:nvSpPr>
        <p:spPr>
          <a:xfrm>
            <a:off x="4329819" y="3457763"/>
            <a:ext cx="397866" cy="553998"/>
          </a:xfrm>
          <a:prstGeom prst="rect">
            <a:avLst/>
          </a:prstGeom>
        </p:spPr>
        <p:txBody>
          <a:bodyPr wrap="none">
            <a:spAutoFit/>
          </a:bodyPr>
          <a:lstStyle/>
          <a:p>
            <a:r>
              <a:rPr lang="en-US" sz="3000" dirty="0">
                <a:solidFill>
                  <a:schemeClr val="bg1"/>
                </a:solidFill>
              </a:rPr>
              <a:t>5</a:t>
            </a:r>
          </a:p>
        </p:txBody>
      </p:sp>
      <p:sp>
        <p:nvSpPr>
          <p:cNvPr id="16" name="Rectangle 15"/>
          <p:cNvSpPr/>
          <p:nvPr/>
        </p:nvSpPr>
        <p:spPr>
          <a:xfrm>
            <a:off x="4323194" y="3985962"/>
            <a:ext cx="412292" cy="584775"/>
          </a:xfrm>
          <a:prstGeom prst="rect">
            <a:avLst/>
          </a:prstGeom>
        </p:spPr>
        <p:txBody>
          <a:bodyPr wrap="none">
            <a:spAutoFit/>
          </a:bodyPr>
          <a:lstStyle/>
          <a:p>
            <a:r>
              <a:rPr lang="en-US" sz="3200" dirty="0">
                <a:solidFill>
                  <a:schemeClr val="bg1"/>
                </a:solidFill>
              </a:rPr>
              <a:t>4</a:t>
            </a:r>
          </a:p>
        </p:txBody>
      </p:sp>
      <p:sp>
        <p:nvSpPr>
          <p:cNvPr id="17" name="Rectangle 16"/>
          <p:cNvSpPr/>
          <p:nvPr/>
        </p:nvSpPr>
        <p:spPr>
          <a:xfrm>
            <a:off x="4324445" y="4539960"/>
            <a:ext cx="426720" cy="615553"/>
          </a:xfrm>
          <a:prstGeom prst="rect">
            <a:avLst/>
          </a:prstGeom>
        </p:spPr>
        <p:txBody>
          <a:bodyPr wrap="none">
            <a:spAutoFit/>
          </a:bodyPr>
          <a:lstStyle/>
          <a:p>
            <a:r>
              <a:rPr lang="en-US" sz="3400" dirty="0">
                <a:solidFill>
                  <a:schemeClr val="bg1"/>
                </a:solidFill>
              </a:rPr>
              <a:t>3</a:t>
            </a:r>
          </a:p>
        </p:txBody>
      </p:sp>
      <p:sp>
        <p:nvSpPr>
          <p:cNvPr id="18" name="Rectangle 17"/>
          <p:cNvSpPr/>
          <p:nvPr/>
        </p:nvSpPr>
        <p:spPr>
          <a:xfrm>
            <a:off x="4276816" y="4949538"/>
            <a:ext cx="569387" cy="923330"/>
          </a:xfrm>
          <a:prstGeom prst="rect">
            <a:avLst/>
          </a:prstGeom>
          <a:scene3d>
            <a:camera prst="perspectiveRelaxed"/>
            <a:lightRig rig="threePt" dir="t"/>
          </a:scene3d>
        </p:spPr>
        <p:txBody>
          <a:bodyPr wrap="none">
            <a:spAutoFit/>
          </a:bodyPr>
          <a:lstStyle/>
          <a:p>
            <a:r>
              <a:rPr lang="en-US" sz="5400" dirty="0">
                <a:solidFill>
                  <a:schemeClr val="bg1"/>
                </a:solidFill>
              </a:rPr>
              <a:t>2</a:t>
            </a:r>
          </a:p>
        </p:txBody>
      </p:sp>
      <p:sp>
        <p:nvSpPr>
          <p:cNvPr id="15" name="Rectangle 14"/>
          <p:cNvSpPr/>
          <p:nvPr/>
        </p:nvSpPr>
        <p:spPr>
          <a:xfrm>
            <a:off x="4265283" y="5279308"/>
            <a:ext cx="655949" cy="1107996"/>
          </a:xfrm>
          <a:prstGeom prst="rect">
            <a:avLst/>
          </a:prstGeom>
          <a:scene3d>
            <a:camera prst="isometricOffAxis2Top"/>
            <a:lightRig rig="threePt" dir="t"/>
          </a:scene3d>
        </p:spPr>
        <p:txBody>
          <a:bodyPr wrap="none">
            <a:spAutoFit/>
          </a:bodyPr>
          <a:lstStyle/>
          <a:p>
            <a:pPr lvl="0"/>
            <a:r>
              <a:rPr lang="en-US" sz="6600" dirty="0">
                <a:solidFill>
                  <a:srgbClr val="FFFFFF"/>
                </a:solidFill>
              </a:rPr>
              <a:t>1</a:t>
            </a:r>
          </a:p>
        </p:txBody>
      </p:sp>
      <p:sp>
        <p:nvSpPr>
          <p:cNvPr id="19" name="Rectangle 18"/>
          <p:cNvSpPr/>
          <p:nvPr/>
        </p:nvSpPr>
        <p:spPr>
          <a:xfrm>
            <a:off x="4315253" y="5636508"/>
            <a:ext cx="655949" cy="1107996"/>
          </a:xfrm>
          <a:prstGeom prst="rect">
            <a:avLst/>
          </a:prstGeom>
          <a:scene3d>
            <a:camera prst="isometricOffAxis2Top"/>
            <a:lightRig rig="threePt" dir="t"/>
          </a:scene3d>
        </p:spPr>
        <p:txBody>
          <a:bodyPr wrap="none">
            <a:spAutoFit/>
          </a:bodyPr>
          <a:lstStyle/>
          <a:p>
            <a:pPr lvl="0"/>
            <a:r>
              <a:rPr lang="en-US" sz="6600" dirty="0">
                <a:solidFill>
                  <a:srgbClr val="FFFFFF"/>
                </a:solidFill>
              </a:rPr>
              <a:t>0</a:t>
            </a:r>
          </a:p>
        </p:txBody>
      </p:sp>
      <p:sp>
        <p:nvSpPr>
          <p:cNvPr id="20" name="TextBox 19"/>
          <p:cNvSpPr txBox="1"/>
          <p:nvPr/>
        </p:nvSpPr>
        <p:spPr>
          <a:xfrm>
            <a:off x="364719" y="6530190"/>
            <a:ext cx="1826141" cy="246221"/>
          </a:xfrm>
          <a:prstGeom prst="rect">
            <a:avLst/>
          </a:prstGeom>
          <a:noFill/>
        </p:spPr>
        <p:txBody>
          <a:bodyPr wrap="none" rtlCol="0">
            <a:spAutoFit/>
          </a:bodyPr>
          <a:lstStyle/>
          <a:p>
            <a:r>
              <a:rPr lang="en-US" sz="1000" dirty="0">
                <a:solidFill>
                  <a:srgbClr val="180C00"/>
                </a:solidFill>
                <a:latin typeface="Arial Narrow" panose="020B0606020202030204" pitchFamily="34" charset="0"/>
              </a:rPr>
              <a:t>Photo by Matt Duncan on </a:t>
            </a:r>
            <a:r>
              <a:rPr lang="en-US" sz="1000" dirty="0" err="1">
                <a:solidFill>
                  <a:srgbClr val="180C00"/>
                </a:solidFill>
                <a:latin typeface="Arial Narrow" panose="020B0606020202030204" pitchFamily="34" charset="0"/>
              </a:rPr>
              <a:t>Unsplash</a:t>
            </a:r>
            <a:endParaRPr lang="en-US" sz="1000" dirty="0">
              <a:solidFill>
                <a:srgbClr val="180C00"/>
              </a:solidFill>
              <a:latin typeface="Arial Narrow" panose="020B0606020202030204" pitchFamily="34" charset="0"/>
            </a:endParaRPr>
          </a:p>
        </p:txBody>
      </p:sp>
    </p:spTree>
    <p:extLst>
      <p:ext uri="{BB962C8B-B14F-4D97-AF65-F5344CB8AC3E}">
        <p14:creationId xmlns:p14="http://schemas.microsoft.com/office/powerpoint/2010/main" val="193555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wipe(up)">
                                      <p:cBhvr>
                                        <p:cTn id="7"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Content Placeholder 14"/>
          <p:cNvSpPr>
            <a:spLocks noGrp="1"/>
          </p:cNvSpPr>
          <p:nvPr>
            <p:ph idx="1"/>
          </p:nvPr>
        </p:nvSpPr>
        <p:spPr>
          <a:xfrm>
            <a:off x="417803" y="1064493"/>
            <a:ext cx="8322951" cy="5324285"/>
          </a:xfrm>
          <a:solidFill>
            <a:srgbClr val="000000"/>
          </a:solidFill>
        </p:spPr>
        <p:txBody>
          <a:bodyPr/>
          <a:lstStyle/>
          <a:p>
            <a:endParaRPr lang="en-US" dirty="0"/>
          </a:p>
        </p:txBody>
      </p:sp>
      <p:pic>
        <p:nvPicPr>
          <p:cNvPr id="8194"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a:stretch/>
        </p:blipFill>
        <p:spPr bwMode="auto">
          <a:xfrm>
            <a:off x="1469959" y="1064488"/>
            <a:ext cx="7270796" cy="5309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1"/>
          </p:nvPr>
        </p:nvSpPr>
        <p:spPr>
          <a:xfrm>
            <a:off x="8261801" y="6536757"/>
            <a:ext cx="453579" cy="271889"/>
          </a:xfrm>
        </p:spPr>
        <p:txBody>
          <a:bodyPr/>
          <a:lstStyle/>
          <a:p>
            <a:pPr algn="r"/>
            <a:fld id="{FEE9C2EC-C493-E246-9EAB-66C95869FB0F}" type="slidenum">
              <a:rPr lang="en-US" b="0" smtClean="0">
                <a:solidFill>
                  <a:srgbClr val="000000"/>
                </a:solidFill>
              </a:rPr>
              <a:pPr algn="r"/>
              <a:t>61</a:t>
            </a:fld>
            <a:endParaRPr lang="en-US" b="0" dirty="0">
              <a:solidFill>
                <a:srgbClr val="000000"/>
              </a:solidFill>
            </a:endParaRPr>
          </a:p>
        </p:txBody>
      </p:sp>
      <p:sp>
        <p:nvSpPr>
          <p:cNvPr id="13" name="Footer Placeholder 3"/>
          <p:cNvSpPr>
            <a:spLocks noGrp="1"/>
          </p:cNvSpPr>
          <p:nvPr>
            <p:ph type="ftr" sz="quarter" idx="12"/>
          </p:nvPr>
        </p:nvSpPr>
        <p:spPr>
          <a:xfrm>
            <a:off x="3481403" y="6536757"/>
            <a:ext cx="4997611" cy="271889"/>
          </a:xfrm>
        </p:spPr>
        <p:txBody>
          <a:bodyPr/>
          <a:lstStyle/>
          <a:p>
            <a:pPr algn="r"/>
            <a:r>
              <a:rPr lang="en-US" sz="1000" dirty="0">
                <a:solidFill>
                  <a:srgbClr val="000000"/>
                </a:solidFill>
                <a:latin typeface="Arial Narrow" panose="020B0606020202030204" pitchFamily="34" charset="0"/>
              </a:rPr>
              <a:t>© National Association of State EMS Officials (NASEMSO). All rights reserved</a:t>
            </a:r>
            <a:r>
              <a:rPr lang="en-US" sz="1000" dirty="0">
                <a:latin typeface="Arial Narrow" panose="020B0606020202030204" pitchFamily="34" charset="0"/>
              </a:rPr>
              <a:t>.</a:t>
            </a:r>
            <a:endParaRPr lang="en-US" sz="400" i="1" dirty="0">
              <a:latin typeface="Arial Narrow" panose="020B0606020202030204" pitchFamily="34" charset="0"/>
            </a:endParaRPr>
          </a:p>
        </p:txBody>
      </p:sp>
      <p:sp>
        <p:nvSpPr>
          <p:cNvPr id="3" name="TextBox 2"/>
          <p:cNvSpPr txBox="1"/>
          <p:nvPr/>
        </p:nvSpPr>
        <p:spPr>
          <a:xfrm>
            <a:off x="417806" y="151004"/>
            <a:ext cx="8395867" cy="707886"/>
          </a:xfrm>
          <a:prstGeom prst="rect">
            <a:avLst/>
          </a:prstGeom>
          <a:gradFill>
            <a:gsLst>
              <a:gs pos="3000">
                <a:srgbClr val="000000"/>
              </a:gs>
              <a:gs pos="100000">
                <a:srgbClr val="9A5653">
                  <a:alpha val="52000"/>
                </a:srgbClr>
              </a:gs>
            </a:gsLst>
            <a:lin ang="5400000" scaled="0"/>
          </a:gradFill>
        </p:spPr>
        <p:txBody>
          <a:bodyPr wrap="square" rtlCol="0">
            <a:spAutoFit/>
          </a:bodyPr>
          <a:lstStyle/>
          <a:p>
            <a:pPr algn="ctr"/>
            <a:r>
              <a:rPr lang="en-US" sz="4000" dirty="0">
                <a:solidFill>
                  <a:srgbClr val="FFFF99"/>
                </a:solidFill>
                <a:latin typeface="Arial" panose="020B0604020202020204" pitchFamily="34" charset="0"/>
                <a:cs typeface="Arial" panose="020B0604020202020204" pitchFamily="34" charset="0"/>
              </a:rPr>
              <a:t>Pain assessment in children</a:t>
            </a:r>
          </a:p>
        </p:txBody>
      </p:sp>
      <p:sp>
        <p:nvSpPr>
          <p:cNvPr id="10" name="TextBox 9"/>
          <p:cNvSpPr txBox="1"/>
          <p:nvPr/>
        </p:nvSpPr>
        <p:spPr>
          <a:xfrm>
            <a:off x="595227" y="5240113"/>
            <a:ext cx="7421512" cy="1077218"/>
          </a:xfrm>
          <a:prstGeom prst="rect">
            <a:avLst/>
          </a:prstGeom>
          <a:noFill/>
        </p:spPr>
        <p:txBody>
          <a:bodyPr wrap="square" rtlCol="0">
            <a:spAutoFit/>
          </a:bodyPr>
          <a:lstStyle/>
          <a:p>
            <a:pPr marL="182880" lvl="0" indent="-182880" defTabSz="457154"/>
            <a:r>
              <a:rPr lang="en-US" altLang="en-US" sz="3200" dirty="0">
                <a:solidFill>
                  <a:srgbClr val="FFFFCC"/>
                </a:solidFill>
                <a:effectLst>
                  <a:outerShdw blurRad="38100" dist="38100" dir="2700000" algn="tl">
                    <a:srgbClr val="000000">
                      <a:alpha val="43137"/>
                    </a:srgbClr>
                  </a:outerShdw>
                </a:effectLst>
                <a:latin typeface="Arial Narrow" panose="020B0606020202030204" pitchFamily="34" charset="0"/>
                <a:cs typeface="Arial"/>
              </a:rPr>
              <a:t>Requires careful observation of key behaviors appropriate for their age &amp; development</a:t>
            </a:r>
          </a:p>
        </p:txBody>
      </p:sp>
      <p:sp>
        <p:nvSpPr>
          <p:cNvPr id="11" name="Rectangle 10"/>
          <p:cNvSpPr/>
          <p:nvPr/>
        </p:nvSpPr>
        <p:spPr>
          <a:xfrm>
            <a:off x="335915" y="6475026"/>
            <a:ext cx="1340432" cy="246221"/>
          </a:xfrm>
          <a:prstGeom prst="rect">
            <a:avLst/>
          </a:prstGeom>
        </p:spPr>
        <p:txBody>
          <a:bodyPr wrap="none">
            <a:spAutoFit/>
          </a:bodyPr>
          <a:lstStyle/>
          <a:p>
            <a:r>
              <a:rPr lang="en-US" sz="1000" dirty="0">
                <a:solidFill>
                  <a:srgbClr val="000000"/>
                </a:solidFill>
                <a:latin typeface="Arial Narrow" panose="020B0606020202030204" pitchFamily="34" charset="0"/>
              </a:rPr>
              <a:t>https://www.romper.com</a:t>
            </a:r>
            <a:r>
              <a:rPr lang="en-US" sz="1000" dirty="0">
                <a:latin typeface="Arial Narrow" panose="020B0606020202030204" pitchFamily="34" charset="0"/>
              </a:rPr>
              <a:t>/</a:t>
            </a:r>
          </a:p>
        </p:txBody>
      </p:sp>
    </p:spTree>
    <p:extLst>
      <p:ext uri="{BB962C8B-B14F-4D97-AF65-F5344CB8AC3E}">
        <p14:creationId xmlns:p14="http://schemas.microsoft.com/office/powerpoint/2010/main" val="375861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168944" y="6539584"/>
            <a:ext cx="730250" cy="274320"/>
          </a:xfrm>
        </p:spPr>
        <p:txBody>
          <a:bodyPr/>
          <a:lstStyle/>
          <a:p>
            <a:pPr algn="r"/>
            <a:fld id="{FEE9C2EC-C493-E246-9EAB-66C95869FB0F}" type="slidenum">
              <a:rPr lang="en-US" smtClean="0">
                <a:solidFill>
                  <a:srgbClr val="180C00"/>
                </a:solidFill>
                <a:latin typeface="Arial" panose="020B0604020202020204" pitchFamily="34" charset="0"/>
                <a:cs typeface="Arial" panose="020B0604020202020204" pitchFamily="34" charset="0"/>
              </a:rPr>
              <a:pPr algn="r"/>
              <a:t>62</a:t>
            </a:fld>
            <a:endParaRPr lang="en-US" dirty="0">
              <a:solidFill>
                <a:srgbClr val="180C00"/>
              </a:solidFill>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436736437"/>
              </p:ext>
            </p:extLst>
          </p:nvPr>
        </p:nvGraphicFramePr>
        <p:xfrm>
          <a:off x="232014" y="163775"/>
          <a:ext cx="8726320" cy="6306935"/>
        </p:xfrm>
        <a:graphic>
          <a:graphicData uri="http://schemas.openxmlformats.org/drawingml/2006/table">
            <a:tbl>
              <a:tblPr firstRow="1" bandRow="1">
                <a:tableStyleId>{85BE263C-DBD7-4A20-BB59-AAB30ACAA65A}</a:tableStyleId>
              </a:tblPr>
              <a:tblGrid>
                <a:gridCol w="1392071">
                  <a:extLst>
                    <a:ext uri="{9D8B030D-6E8A-4147-A177-3AD203B41FA5}">
                      <a16:colId xmlns:a16="http://schemas.microsoft.com/office/drawing/2014/main" val="20000"/>
                    </a:ext>
                  </a:extLst>
                </a:gridCol>
                <a:gridCol w="1842447">
                  <a:extLst>
                    <a:ext uri="{9D8B030D-6E8A-4147-A177-3AD203B41FA5}">
                      <a16:colId xmlns:a16="http://schemas.microsoft.com/office/drawing/2014/main" val="20001"/>
                    </a:ext>
                  </a:extLst>
                </a:gridCol>
                <a:gridCol w="2593075">
                  <a:extLst>
                    <a:ext uri="{9D8B030D-6E8A-4147-A177-3AD203B41FA5}">
                      <a16:colId xmlns:a16="http://schemas.microsoft.com/office/drawing/2014/main" val="20002"/>
                    </a:ext>
                  </a:extLst>
                </a:gridCol>
                <a:gridCol w="2898727">
                  <a:extLst>
                    <a:ext uri="{9D8B030D-6E8A-4147-A177-3AD203B41FA5}">
                      <a16:colId xmlns:a16="http://schemas.microsoft.com/office/drawing/2014/main" val="20003"/>
                    </a:ext>
                  </a:extLst>
                </a:gridCol>
              </a:tblGrid>
              <a:tr h="834792">
                <a:tc gridSpan="4">
                  <a:txBody>
                    <a:bodyPr/>
                    <a:lstStyle/>
                    <a:p>
                      <a:pPr algn="ctr"/>
                      <a:r>
                        <a:rPr lang="en-US" sz="2400" dirty="0">
                          <a:solidFill>
                            <a:srgbClr val="FFFF00"/>
                          </a:solidFill>
                          <a:latin typeface="Arial Narrow" panose="020B0606020202030204" pitchFamily="34" charset="0"/>
                        </a:rPr>
                        <a:t>Revised FLACC Scale</a:t>
                      </a:r>
                      <a:r>
                        <a:rPr lang="en-US" sz="2400" dirty="0">
                          <a:latin typeface="Arial Narrow" panose="020B0606020202030204" pitchFamily="34" charset="0"/>
                        </a:rPr>
                        <a:t>: </a:t>
                      </a:r>
                      <a:r>
                        <a:rPr lang="en-US" sz="2400" b="0" dirty="0">
                          <a:latin typeface="Arial Narrow" panose="020B0606020202030204" pitchFamily="34" charset="0"/>
                        </a:rPr>
                        <a:t>Birth to 7 yrs or unable to communicate their pain </a:t>
                      </a:r>
                      <a:r>
                        <a:rPr lang="en-US" sz="2400" dirty="0">
                          <a:latin typeface="Arial Narrow" panose="020B0606020202030204" pitchFamily="34" charset="0"/>
                        </a:rPr>
                        <a:t>Scores range: 0–10 </a:t>
                      </a:r>
                      <a:r>
                        <a:rPr lang="en-US" sz="2400" b="0" dirty="0">
                          <a:latin typeface="Arial Narrow" panose="020B0606020202030204" pitchFamily="34" charset="0"/>
                        </a:rPr>
                        <a:t>(0 = no pain) </a:t>
                      </a:r>
                      <a:endParaRPr lang="en-US" sz="2400" b="0" dirty="0">
                        <a:latin typeface="Arial Narrow" panose="020B0606020202030204" pitchFamily="34" charset="0"/>
                        <a:cs typeface="Arial" panose="020B0604020202020204" pitchFamily="34" charset="0"/>
                      </a:endParaRPr>
                    </a:p>
                  </a:txBody>
                  <a:tcPr>
                    <a:solidFill>
                      <a:srgbClr val="800000"/>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401937">
                <a:tc>
                  <a:txBody>
                    <a:bodyPr/>
                    <a:lstStyle/>
                    <a:p>
                      <a:pPr algn="ctr"/>
                      <a:r>
                        <a:rPr lang="en-US" sz="2000" dirty="0">
                          <a:latin typeface="Arial Narrow" panose="020B0606020202030204" pitchFamily="34" charset="0"/>
                        </a:rPr>
                        <a:t>Categories</a:t>
                      </a:r>
                    </a:p>
                  </a:txBody>
                  <a:tcPr/>
                </a:tc>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2</a:t>
                      </a:r>
                    </a:p>
                  </a:txBody>
                  <a:tcPr/>
                </a:tc>
                <a:extLst>
                  <a:ext uri="{0D108BD9-81ED-4DB2-BD59-A6C34878D82A}">
                    <a16:rowId xmlns:a16="http://schemas.microsoft.com/office/drawing/2014/main" val="10001"/>
                  </a:ext>
                </a:extLst>
              </a:tr>
              <a:tr h="1104806">
                <a:tc>
                  <a:txBody>
                    <a:bodyPr/>
                    <a:lstStyle/>
                    <a:p>
                      <a:pPr algn="ctr"/>
                      <a:r>
                        <a:rPr lang="en-US" sz="2400" b="1" dirty="0">
                          <a:latin typeface="Arial Narrow" panose="020B0606020202030204" pitchFamily="34" charset="0"/>
                        </a:rPr>
                        <a:t>F</a:t>
                      </a:r>
                      <a:r>
                        <a:rPr lang="en-US" sz="2400" dirty="0">
                          <a:latin typeface="Arial Narrow" panose="020B0606020202030204" pitchFamily="34" charset="0"/>
                        </a:rPr>
                        <a:t>ace</a:t>
                      </a:r>
                    </a:p>
                  </a:txBody>
                  <a:tcPr anchor="ctr"/>
                </a:tc>
                <a:tc>
                  <a:txBody>
                    <a:bodyPr/>
                    <a:lstStyle/>
                    <a:p>
                      <a:pPr algn="ctr"/>
                      <a:r>
                        <a:rPr lang="en-US" dirty="0">
                          <a:latin typeface="Arial Narrow" panose="020B0606020202030204" pitchFamily="34" charset="0"/>
                        </a:rPr>
                        <a:t>No particular expression or smile</a:t>
                      </a:r>
                    </a:p>
                  </a:txBody>
                  <a:tcPr anchor="ctr"/>
                </a:tc>
                <a:tc>
                  <a:txBody>
                    <a:bodyPr/>
                    <a:lstStyle/>
                    <a:p>
                      <a:pPr algn="ctr">
                        <a:lnSpc>
                          <a:spcPct val="90000"/>
                        </a:lnSpc>
                      </a:pPr>
                      <a:r>
                        <a:rPr lang="en-US" dirty="0">
                          <a:latin typeface="Arial Narrow" panose="020B0606020202030204" pitchFamily="34" charset="0"/>
                        </a:rPr>
                        <a:t>Occasional</a:t>
                      </a:r>
                      <a:r>
                        <a:rPr lang="en-US" baseline="0" dirty="0">
                          <a:latin typeface="Arial Narrow" panose="020B0606020202030204" pitchFamily="34" charset="0"/>
                        </a:rPr>
                        <a:t> grimace or frown; withdrawn, disinterested. </a:t>
                      </a:r>
                      <a:r>
                        <a:rPr lang="en-US" baseline="0" dirty="0">
                          <a:solidFill>
                            <a:srgbClr val="FF0000"/>
                          </a:solidFill>
                          <a:latin typeface="Arial Narrow" panose="020B0606020202030204" pitchFamily="34" charset="0"/>
                        </a:rPr>
                        <a:t>Sad, appears worried.</a:t>
                      </a:r>
                      <a:endParaRPr lang="en-US" dirty="0">
                        <a:solidFill>
                          <a:srgbClr val="FF0000"/>
                        </a:solidFill>
                        <a:latin typeface="Arial Narrow" panose="020B0606020202030204" pitchFamily="34" charset="0"/>
                      </a:endParaRPr>
                    </a:p>
                  </a:txBody>
                  <a:tcPr anchor="ctr"/>
                </a:tc>
                <a:tc>
                  <a:txBody>
                    <a:bodyPr/>
                    <a:lstStyle/>
                    <a:p>
                      <a:pPr marL="0" marR="0" algn="ctr">
                        <a:lnSpc>
                          <a:spcPct val="90000"/>
                        </a:lnSpc>
                        <a:spcBef>
                          <a:spcPts val="0"/>
                        </a:spcBef>
                        <a:spcAft>
                          <a:spcPts val="0"/>
                        </a:spcAft>
                        <a:tabLst>
                          <a:tab pos="-457200" algn="l"/>
                          <a:tab pos="0" algn="l"/>
                        </a:tabLst>
                      </a:pPr>
                      <a:r>
                        <a:rPr lang="en-US" sz="1800" dirty="0">
                          <a:effectLst/>
                          <a:latin typeface="Arial Narrow" panose="020B0606020202030204" pitchFamily="34" charset="0"/>
                        </a:rPr>
                        <a:t>Frequent to constant quivering chin, clenched jaw; </a:t>
                      </a:r>
                      <a:r>
                        <a:rPr lang="en-US" sz="1800" dirty="0">
                          <a:solidFill>
                            <a:srgbClr val="FF0000"/>
                          </a:solidFill>
                          <a:effectLst/>
                          <a:latin typeface="Arial Narrow" panose="020B0606020202030204" pitchFamily="34" charset="0"/>
                        </a:rPr>
                        <a:t>disinterested looking</a:t>
                      </a:r>
                      <a:r>
                        <a:rPr lang="en-US" sz="1800" baseline="0" dirty="0">
                          <a:solidFill>
                            <a:srgbClr val="FF0000"/>
                          </a:solidFill>
                          <a:effectLst/>
                          <a:latin typeface="Arial Narrow" panose="020B0606020202030204" pitchFamily="34" charset="0"/>
                        </a:rPr>
                        <a:t> face; expression of fright or panic.</a:t>
                      </a:r>
                      <a:endParaRPr lang="en-US" sz="1800" b="0" dirty="0">
                        <a:solidFill>
                          <a:srgbClr val="FF0000"/>
                        </a:solidFill>
                        <a:effectLst/>
                        <a:latin typeface="Arial Narrow" panose="020B0606020202030204" pitchFamily="34" charset="0"/>
                        <a:ea typeface="Times New Roman"/>
                        <a:cs typeface="Times New Roman"/>
                      </a:endParaRPr>
                    </a:p>
                  </a:txBody>
                  <a:tcPr marL="68580" marR="68580" marT="0" marB="0" anchor="ctr"/>
                </a:tc>
                <a:extLst>
                  <a:ext uri="{0D108BD9-81ED-4DB2-BD59-A6C34878D82A}">
                    <a16:rowId xmlns:a16="http://schemas.microsoft.com/office/drawing/2014/main" val="10002"/>
                  </a:ext>
                </a:extLst>
              </a:tr>
              <a:tr h="812091">
                <a:tc>
                  <a:txBody>
                    <a:bodyPr/>
                    <a:lstStyle/>
                    <a:p>
                      <a:pPr algn="ctr"/>
                      <a:r>
                        <a:rPr lang="en-US" sz="2400" b="1" dirty="0">
                          <a:latin typeface="Arial Narrow" panose="020B0606020202030204" pitchFamily="34" charset="0"/>
                        </a:rPr>
                        <a:t>L</a:t>
                      </a:r>
                      <a:r>
                        <a:rPr lang="en-US" sz="2400" dirty="0">
                          <a:latin typeface="Arial Narrow" panose="020B0606020202030204" pitchFamily="34" charset="0"/>
                        </a:rPr>
                        <a:t>egs</a:t>
                      </a:r>
                    </a:p>
                  </a:txBody>
                  <a:tcPr anchor="ctr"/>
                </a:tc>
                <a:tc>
                  <a:txBody>
                    <a:bodyPr/>
                    <a:lstStyle/>
                    <a:p>
                      <a:pPr marL="0" marR="0" algn="ctr">
                        <a:lnSpc>
                          <a:spcPct val="90000"/>
                        </a:lnSpc>
                        <a:spcBef>
                          <a:spcPts val="100"/>
                        </a:spcBef>
                        <a:spcAft>
                          <a:spcPts val="100"/>
                        </a:spcAft>
                        <a:tabLst>
                          <a:tab pos="-457200" algn="l"/>
                          <a:tab pos="0" algn="l"/>
                        </a:tabLst>
                      </a:pPr>
                      <a:r>
                        <a:rPr lang="en-US" sz="1800" dirty="0">
                          <a:effectLst/>
                          <a:latin typeface="Arial Narrow" panose="020B0606020202030204" pitchFamily="34" charset="0"/>
                        </a:rPr>
                        <a:t>Normal position or relaxed; </a:t>
                      </a:r>
                      <a:r>
                        <a:rPr lang="en-US" sz="1800" dirty="0">
                          <a:solidFill>
                            <a:srgbClr val="FF0000"/>
                          </a:solidFill>
                          <a:effectLst/>
                          <a:latin typeface="Arial Narrow" panose="020B0606020202030204" pitchFamily="34" charset="0"/>
                        </a:rPr>
                        <a:t>usual tone an motion to limbs</a:t>
                      </a:r>
                      <a:endParaRPr lang="en-US" sz="1800" dirty="0">
                        <a:solidFill>
                          <a:srgbClr val="FF0000"/>
                        </a:solidFill>
                        <a:effectLst/>
                        <a:latin typeface="Arial Narrow" panose="020B0606020202030204" pitchFamily="34" charset="0"/>
                        <a:ea typeface="Times New Roman"/>
                        <a:cs typeface="Times New Roman"/>
                      </a:endParaRPr>
                    </a:p>
                  </a:txBody>
                  <a:tcPr marL="68580" marR="68580" marT="0" marB="0" anchor="ctr"/>
                </a:tc>
                <a:tc>
                  <a:txBody>
                    <a:bodyPr/>
                    <a:lstStyle/>
                    <a:p>
                      <a:pPr marL="0" marR="0" algn="ctr">
                        <a:lnSpc>
                          <a:spcPct val="90000"/>
                        </a:lnSpc>
                        <a:spcBef>
                          <a:spcPts val="0"/>
                        </a:spcBef>
                        <a:spcAft>
                          <a:spcPts val="0"/>
                        </a:spcAft>
                        <a:tabLst>
                          <a:tab pos="-457200" algn="l"/>
                          <a:tab pos="0" algn="l"/>
                        </a:tabLst>
                      </a:pPr>
                      <a:r>
                        <a:rPr lang="en-US" sz="1800" dirty="0">
                          <a:effectLst/>
                          <a:latin typeface="Arial Narrow" panose="020B0606020202030204" pitchFamily="34" charset="0"/>
                        </a:rPr>
                        <a:t>Uneasy, restless, tense; </a:t>
                      </a:r>
                      <a:r>
                        <a:rPr lang="en-US" sz="1800" dirty="0">
                          <a:solidFill>
                            <a:srgbClr val="FF0000"/>
                          </a:solidFill>
                          <a:effectLst/>
                          <a:latin typeface="Arial Narrow" panose="020B0606020202030204" pitchFamily="34" charset="0"/>
                        </a:rPr>
                        <a:t>occasional tremors</a:t>
                      </a:r>
                      <a:endParaRPr lang="en-US" sz="1800" dirty="0">
                        <a:solidFill>
                          <a:srgbClr val="FF0000"/>
                        </a:solidFill>
                        <a:effectLst/>
                        <a:latin typeface="Arial Narrow" panose="020B0606020202030204" pitchFamily="34" charset="0"/>
                        <a:ea typeface="Times New Roman"/>
                        <a:cs typeface="Times New Roman"/>
                      </a:endParaRPr>
                    </a:p>
                  </a:txBody>
                  <a:tcPr marL="68580" marR="68580" marT="0" marB="0" anchor="ctr"/>
                </a:tc>
                <a:tc>
                  <a:txBody>
                    <a:bodyPr/>
                    <a:lstStyle/>
                    <a:p>
                      <a:pPr marL="0" marR="0" algn="ctr">
                        <a:lnSpc>
                          <a:spcPct val="90000"/>
                        </a:lnSpc>
                        <a:spcBef>
                          <a:spcPts val="100"/>
                        </a:spcBef>
                        <a:spcAft>
                          <a:spcPts val="0"/>
                        </a:spcAft>
                        <a:tabLst>
                          <a:tab pos="-457200" algn="l"/>
                          <a:tab pos="0" algn="l"/>
                        </a:tabLst>
                      </a:pPr>
                      <a:r>
                        <a:rPr lang="en-US" sz="1800" dirty="0">
                          <a:effectLst/>
                          <a:latin typeface="Arial Narrow" panose="020B0606020202030204" pitchFamily="34" charset="0"/>
                        </a:rPr>
                        <a:t>Kicking or legs drawn up; </a:t>
                      </a:r>
                      <a:r>
                        <a:rPr lang="en-US" sz="1800" dirty="0">
                          <a:solidFill>
                            <a:srgbClr val="FF0000"/>
                          </a:solidFill>
                          <a:effectLst/>
                          <a:latin typeface="Arial Narrow" panose="020B0606020202030204" pitchFamily="34" charset="0"/>
                        </a:rPr>
                        <a:t>marked increase in spasticity; constant tremors/jerking</a:t>
                      </a:r>
                      <a:endParaRPr lang="en-US" sz="1800" dirty="0">
                        <a:solidFill>
                          <a:srgbClr val="FF0000"/>
                        </a:solidFill>
                        <a:effectLst/>
                        <a:latin typeface="Arial Narrow" panose="020B0606020202030204" pitchFamily="34" charset="0"/>
                        <a:ea typeface="Times New Roman"/>
                        <a:cs typeface="Times New Roman"/>
                      </a:endParaRPr>
                    </a:p>
                  </a:txBody>
                  <a:tcPr marL="68580" marR="68580" marT="0" marB="0" anchor="ctr"/>
                </a:tc>
                <a:extLst>
                  <a:ext uri="{0D108BD9-81ED-4DB2-BD59-A6C34878D82A}">
                    <a16:rowId xmlns:a16="http://schemas.microsoft.com/office/drawing/2014/main" val="10003"/>
                  </a:ext>
                </a:extLst>
              </a:tr>
              <a:tr h="1113056">
                <a:tc>
                  <a:txBody>
                    <a:bodyPr/>
                    <a:lstStyle/>
                    <a:p>
                      <a:pPr algn="ctr"/>
                      <a:r>
                        <a:rPr lang="en-US" sz="2400" b="1" dirty="0">
                          <a:latin typeface="Arial Narrow" panose="020B0606020202030204" pitchFamily="34" charset="0"/>
                        </a:rPr>
                        <a:t>A</a:t>
                      </a:r>
                      <a:r>
                        <a:rPr lang="en-US" sz="2400" dirty="0">
                          <a:latin typeface="Arial Narrow" panose="020B0606020202030204" pitchFamily="34" charset="0"/>
                        </a:rPr>
                        <a:t>ctivity</a:t>
                      </a:r>
                    </a:p>
                  </a:txBody>
                  <a:tcPr anchor="ctr"/>
                </a:tc>
                <a:tc>
                  <a:txBody>
                    <a:bodyPr/>
                    <a:lstStyle/>
                    <a:p>
                      <a:pPr marL="0" marR="0" algn="ctr">
                        <a:lnSpc>
                          <a:spcPct val="90000"/>
                        </a:lnSpc>
                        <a:spcBef>
                          <a:spcPts val="0"/>
                        </a:spcBef>
                        <a:spcAft>
                          <a:spcPts val="100"/>
                        </a:spcAft>
                        <a:tabLst>
                          <a:tab pos="-457200" algn="l"/>
                          <a:tab pos="0" algn="l"/>
                        </a:tabLst>
                      </a:pPr>
                      <a:r>
                        <a:rPr lang="en-US" sz="1800" dirty="0">
                          <a:effectLst/>
                          <a:latin typeface="Arial Narrow" panose="020B0606020202030204" pitchFamily="34" charset="0"/>
                        </a:rPr>
                        <a:t>Lying quietly, normal position, moves easily; reg.</a:t>
                      </a:r>
                      <a:r>
                        <a:rPr lang="en-US" sz="1800" baseline="0" dirty="0">
                          <a:effectLst/>
                          <a:latin typeface="Arial Narrow" panose="020B0606020202030204" pitchFamily="34" charset="0"/>
                        </a:rPr>
                        <a:t> </a:t>
                      </a:r>
                      <a:r>
                        <a:rPr lang="en-US" sz="1800" baseline="0" dirty="0">
                          <a:solidFill>
                            <a:srgbClr val="FF0000"/>
                          </a:solidFill>
                          <a:effectLst/>
                          <a:latin typeface="Arial Narrow" panose="020B0606020202030204" pitchFamily="34" charset="0"/>
                        </a:rPr>
                        <a:t>rhythmic respirations</a:t>
                      </a:r>
                      <a:endParaRPr lang="en-US" sz="1800" dirty="0">
                        <a:solidFill>
                          <a:srgbClr val="FF0000"/>
                        </a:solidFill>
                        <a:effectLst/>
                        <a:latin typeface="Arial Narrow" panose="020B0606020202030204" pitchFamily="34" charset="0"/>
                        <a:ea typeface="Times New Roman"/>
                        <a:cs typeface="Times New Roman"/>
                      </a:endParaRPr>
                    </a:p>
                  </a:txBody>
                  <a:tcPr marL="68580" marR="68580" marT="0" marB="0" anchor="ctr"/>
                </a:tc>
                <a:tc>
                  <a:txBody>
                    <a:bodyPr/>
                    <a:lstStyle/>
                    <a:p>
                      <a:pPr marL="0" marR="0" algn="ctr">
                        <a:lnSpc>
                          <a:spcPct val="90000"/>
                        </a:lnSpc>
                        <a:spcBef>
                          <a:spcPts val="0"/>
                        </a:spcBef>
                        <a:spcAft>
                          <a:spcPts val="0"/>
                        </a:spcAft>
                        <a:tabLst>
                          <a:tab pos="-457200" algn="l"/>
                          <a:tab pos="0" algn="l"/>
                        </a:tabLst>
                      </a:pPr>
                      <a:r>
                        <a:rPr lang="en-US" sz="1600" dirty="0">
                          <a:effectLst/>
                          <a:latin typeface="Arial Narrow" panose="020B0606020202030204" pitchFamily="34" charset="0"/>
                        </a:rPr>
                        <a:t>Squirming, shifting back &amp; forth, tense; </a:t>
                      </a:r>
                      <a:r>
                        <a:rPr lang="en-US" sz="1600" dirty="0">
                          <a:solidFill>
                            <a:srgbClr val="FF0000"/>
                          </a:solidFill>
                          <a:effectLst/>
                          <a:latin typeface="Arial Narrow" panose="020B0606020202030204" pitchFamily="34" charset="0"/>
                        </a:rPr>
                        <a:t>guarded movements, mildly agitated;</a:t>
                      </a:r>
                      <a:r>
                        <a:rPr lang="en-US" sz="1600" baseline="0" dirty="0">
                          <a:solidFill>
                            <a:srgbClr val="FF0000"/>
                          </a:solidFill>
                          <a:effectLst/>
                          <a:latin typeface="Arial Narrow" panose="020B0606020202030204" pitchFamily="34" charset="0"/>
                        </a:rPr>
                        <a:t> shallow, splinting respirations, intermittent sighs</a:t>
                      </a:r>
                      <a:endParaRPr lang="en-US" sz="1600" dirty="0">
                        <a:solidFill>
                          <a:srgbClr val="FF0000"/>
                        </a:solidFill>
                        <a:effectLst/>
                        <a:latin typeface="Arial Narrow" panose="020B0606020202030204" pitchFamily="34" charset="0"/>
                        <a:ea typeface="Times New Roman"/>
                        <a:cs typeface="Times New Roman"/>
                      </a:endParaRPr>
                    </a:p>
                  </a:txBody>
                  <a:tcPr marL="68580" marR="68580" marT="0" marB="0" anchor="ctr"/>
                </a:tc>
                <a:tc>
                  <a:txBody>
                    <a:bodyPr/>
                    <a:lstStyle/>
                    <a:p>
                      <a:pPr marL="0" marR="0" algn="ctr">
                        <a:lnSpc>
                          <a:spcPct val="90000"/>
                        </a:lnSpc>
                        <a:spcBef>
                          <a:spcPts val="0"/>
                        </a:spcBef>
                        <a:spcAft>
                          <a:spcPts val="0"/>
                        </a:spcAft>
                        <a:tabLst>
                          <a:tab pos="-457200" algn="l"/>
                          <a:tab pos="0" algn="l"/>
                        </a:tabLst>
                      </a:pPr>
                      <a:r>
                        <a:rPr lang="en-US" sz="1800" dirty="0">
                          <a:effectLst/>
                          <a:latin typeface="Arial Narrow" panose="020B0606020202030204" pitchFamily="34" charset="0"/>
                        </a:rPr>
                        <a:t>Ached, rigid, or jerking; severe agitation,</a:t>
                      </a:r>
                      <a:r>
                        <a:rPr lang="en-US" sz="1800" baseline="0" dirty="0">
                          <a:effectLst/>
                          <a:latin typeface="Arial Narrow" panose="020B0606020202030204" pitchFamily="34" charset="0"/>
                        </a:rPr>
                        <a:t> </a:t>
                      </a:r>
                      <a:r>
                        <a:rPr lang="en-US" sz="1800" baseline="0" dirty="0">
                          <a:solidFill>
                            <a:srgbClr val="FF0000"/>
                          </a:solidFill>
                          <a:effectLst/>
                          <a:latin typeface="Arial Narrow" panose="020B0606020202030204" pitchFamily="34" charset="0"/>
                        </a:rPr>
                        <a:t>head banging;  shivering, breath holding, gasping,  severe splinting</a:t>
                      </a:r>
                      <a:endParaRPr lang="en-US" sz="1800" dirty="0">
                        <a:solidFill>
                          <a:srgbClr val="FF0000"/>
                        </a:solidFill>
                        <a:effectLst/>
                        <a:latin typeface="Arial Narrow" panose="020B0606020202030204" pitchFamily="34" charset="0"/>
                        <a:ea typeface="Times New Roman"/>
                        <a:cs typeface="Times New Roman"/>
                      </a:endParaRPr>
                    </a:p>
                  </a:txBody>
                  <a:tcPr marL="68580" marR="68580" marT="0" marB="0" anchor="ctr"/>
                </a:tc>
                <a:extLst>
                  <a:ext uri="{0D108BD9-81ED-4DB2-BD59-A6C34878D82A}">
                    <a16:rowId xmlns:a16="http://schemas.microsoft.com/office/drawing/2014/main" val="10004"/>
                  </a:ext>
                </a:extLst>
              </a:tr>
              <a:tr h="1038502">
                <a:tc>
                  <a:txBody>
                    <a:bodyPr/>
                    <a:lstStyle/>
                    <a:p>
                      <a:pPr algn="ctr"/>
                      <a:r>
                        <a:rPr lang="en-US" sz="2400" b="1" dirty="0">
                          <a:latin typeface="Arial Narrow" panose="020B0606020202030204" pitchFamily="34" charset="0"/>
                        </a:rPr>
                        <a:t>C</a:t>
                      </a:r>
                      <a:r>
                        <a:rPr lang="en-US" sz="2400" dirty="0">
                          <a:latin typeface="Arial Narrow" panose="020B0606020202030204" pitchFamily="34" charset="0"/>
                        </a:rPr>
                        <a:t>ry</a:t>
                      </a:r>
                    </a:p>
                  </a:txBody>
                  <a:tcPr anchor="ctr"/>
                </a:tc>
                <a:tc>
                  <a:txBody>
                    <a:bodyPr/>
                    <a:lstStyle/>
                    <a:p>
                      <a:pPr marL="0" marR="0" algn="ctr">
                        <a:lnSpc>
                          <a:spcPct val="90000"/>
                        </a:lnSpc>
                        <a:spcBef>
                          <a:spcPts val="0"/>
                        </a:spcBef>
                        <a:spcAft>
                          <a:spcPts val="0"/>
                        </a:spcAft>
                        <a:tabLst>
                          <a:tab pos="-457200" algn="l"/>
                          <a:tab pos="0" algn="l"/>
                        </a:tabLst>
                      </a:pPr>
                      <a:r>
                        <a:rPr lang="en-US" sz="1800" dirty="0">
                          <a:effectLst/>
                          <a:latin typeface="Arial Narrow" panose="020B0606020202030204" pitchFamily="34" charset="0"/>
                        </a:rPr>
                        <a:t>No cry (awake or asleep)</a:t>
                      </a:r>
                      <a:endParaRPr lang="en-US" sz="1800" dirty="0">
                        <a:effectLst/>
                        <a:latin typeface="Arial Narrow" panose="020B0606020202030204" pitchFamily="34" charset="0"/>
                        <a:ea typeface="Times New Roman"/>
                        <a:cs typeface="Times New Roman"/>
                      </a:endParaRPr>
                    </a:p>
                  </a:txBody>
                  <a:tcPr marL="68580" marR="68580" marT="0" marB="0" anchor="ctr"/>
                </a:tc>
                <a:tc>
                  <a:txBody>
                    <a:bodyPr/>
                    <a:lstStyle/>
                    <a:p>
                      <a:pPr marL="0" marR="0" algn="ctr">
                        <a:lnSpc>
                          <a:spcPct val="90000"/>
                        </a:lnSpc>
                        <a:spcBef>
                          <a:spcPts val="0"/>
                        </a:spcBef>
                        <a:spcAft>
                          <a:spcPts val="0"/>
                        </a:spcAft>
                        <a:tabLst>
                          <a:tab pos="-457200" algn="l"/>
                          <a:tab pos="0" algn="l"/>
                        </a:tabLst>
                      </a:pPr>
                      <a:r>
                        <a:rPr lang="en-US" sz="1600" dirty="0">
                          <a:effectLst/>
                          <a:latin typeface="Arial Narrow" panose="020B0606020202030204" pitchFamily="34" charset="0"/>
                        </a:rPr>
                        <a:t>Moans or whispers, occasional complaint; </a:t>
                      </a:r>
                      <a:r>
                        <a:rPr lang="en-US" sz="1600" dirty="0">
                          <a:solidFill>
                            <a:srgbClr val="FF0000"/>
                          </a:solidFill>
                          <a:effectLst/>
                          <a:latin typeface="Arial Narrow" panose="020B0606020202030204" pitchFamily="34" charset="0"/>
                        </a:rPr>
                        <a:t>occasional verbal outbursts, constant grunting</a:t>
                      </a:r>
                      <a:endParaRPr lang="en-US" sz="1600" dirty="0">
                        <a:solidFill>
                          <a:srgbClr val="FF0000"/>
                        </a:solidFill>
                        <a:effectLst/>
                        <a:latin typeface="Arial Narrow" panose="020B0606020202030204" pitchFamily="34" charset="0"/>
                        <a:ea typeface="Times New Roman"/>
                        <a:cs typeface="Times New Roman"/>
                      </a:endParaRPr>
                    </a:p>
                  </a:txBody>
                  <a:tcPr marL="68580" marR="68580" marT="0" marB="0" anchor="ctr"/>
                </a:tc>
                <a:tc>
                  <a:txBody>
                    <a:bodyPr/>
                    <a:lstStyle/>
                    <a:p>
                      <a:pPr marL="0" marR="0" algn="ctr">
                        <a:lnSpc>
                          <a:spcPct val="90000"/>
                        </a:lnSpc>
                        <a:spcBef>
                          <a:spcPts val="0"/>
                        </a:spcBef>
                        <a:spcAft>
                          <a:spcPts val="0"/>
                        </a:spcAft>
                        <a:tabLst>
                          <a:tab pos="-457200" algn="l"/>
                          <a:tab pos="0" algn="l"/>
                        </a:tabLst>
                      </a:pPr>
                      <a:r>
                        <a:rPr lang="en-US" sz="1800" dirty="0">
                          <a:effectLst/>
                          <a:latin typeface="Arial Narrow" panose="020B0606020202030204" pitchFamily="34" charset="0"/>
                        </a:rPr>
                        <a:t>Crying steadily, screams or sobs, frequent complaints; </a:t>
                      </a:r>
                      <a:r>
                        <a:rPr lang="en-US" sz="1800" dirty="0">
                          <a:solidFill>
                            <a:srgbClr val="FF0000"/>
                          </a:solidFill>
                          <a:effectLst/>
                          <a:latin typeface="Arial Narrow" panose="020B0606020202030204" pitchFamily="34" charset="0"/>
                        </a:rPr>
                        <a:t>repeated outbursts, constant grunting</a:t>
                      </a:r>
                      <a:endParaRPr lang="en-US" sz="1800" dirty="0">
                        <a:solidFill>
                          <a:srgbClr val="FF0000"/>
                        </a:solidFill>
                        <a:effectLst/>
                        <a:latin typeface="Arial Narrow" panose="020B0606020202030204" pitchFamily="34" charset="0"/>
                        <a:ea typeface="Times New Roman"/>
                        <a:cs typeface="Times New Roman"/>
                      </a:endParaRPr>
                    </a:p>
                  </a:txBody>
                  <a:tcPr marL="68580" marR="68580" marT="0" marB="0" anchor="ctr"/>
                </a:tc>
                <a:extLst>
                  <a:ext uri="{0D108BD9-81ED-4DB2-BD59-A6C34878D82A}">
                    <a16:rowId xmlns:a16="http://schemas.microsoft.com/office/drawing/2014/main" val="10005"/>
                  </a:ext>
                </a:extLst>
              </a:tr>
              <a:tr h="1001751">
                <a:tc>
                  <a:txBody>
                    <a:bodyPr/>
                    <a:lstStyle/>
                    <a:p>
                      <a:pPr algn="ctr">
                        <a:lnSpc>
                          <a:spcPct val="90000"/>
                        </a:lnSpc>
                      </a:pPr>
                      <a:r>
                        <a:rPr lang="en-US" sz="2800" b="1" dirty="0">
                          <a:latin typeface="Arial Narrow" panose="020B0606020202030204" pitchFamily="34" charset="0"/>
                        </a:rPr>
                        <a:t>C</a:t>
                      </a:r>
                      <a:r>
                        <a:rPr lang="en-US" dirty="0">
                          <a:latin typeface="Arial Narrow" panose="020B0606020202030204" pitchFamily="34" charset="0"/>
                        </a:rPr>
                        <a:t>onsolability</a:t>
                      </a:r>
                    </a:p>
                  </a:txBody>
                  <a:tcPr anchor="ctr"/>
                </a:tc>
                <a:tc>
                  <a:txBody>
                    <a:bodyPr/>
                    <a:lstStyle/>
                    <a:p>
                      <a:pPr marL="0" marR="0" algn="ctr">
                        <a:lnSpc>
                          <a:spcPct val="90000"/>
                        </a:lnSpc>
                        <a:spcBef>
                          <a:spcPts val="0"/>
                        </a:spcBef>
                        <a:spcAft>
                          <a:spcPts val="0"/>
                        </a:spcAft>
                        <a:tabLst>
                          <a:tab pos="-457200" algn="l"/>
                          <a:tab pos="0" algn="l"/>
                        </a:tabLst>
                      </a:pPr>
                      <a:r>
                        <a:rPr lang="en-US" sz="1800" dirty="0">
                          <a:effectLst/>
                          <a:latin typeface="Arial Narrow" panose="020B0606020202030204" pitchFamily="34" charset="0"/>
                        </a:rPr>
                        <a:t>Content, relaxed</a:t>
                      </a:r>
                      <a:endParaRPr lang="en-US" sz="1800" dirty="0">
                        <a:effectLst/>
                        <a:latin typeface="Arial Narrow" panose="020B0606020202030204" pitchFamily="34" charset="0"/>
                        <a:ea typeface="Times New Roman"/>
                        <a:cs typeface="Times New Roman"/>
                      </a:endParaRPr>
                    </a:p>
                  </a:txBody>
                  <a:tcPr marL="68580" marR="68580" marT="0" marB="0" anchor="ctr"/>
                </a:tc>
                <a:tc>
                  <a:txBody>
                    <a:bodyPr/>
                    <a:lstStyle/>
                    <a:p>
                      <a:pPr marL="0" marR="0" algn="ctr">
                        <a:lnSpc>
                          <a:spcPct val="90000"/>
                        </a:lnSpc>
                        <a:spcBef>
                          <a:spcPts val="0"/>
                        </a:spcBef>
                        <a:spcAft>
                          <a:spcPts val="0"/>
                        </a:spcAft>
                        <a:tabLst>
                          <a:tab pos="-457200" algn="l"/>
                          <a:tab pos="0" algn="l"/>
                        </a:tabLst>
                      </a:pPr>
                      <a:r>
                        <a:rPr lang="en-US" sz="1800" dirty="0">
                          <a:effectLst/>
                          <a:latin typeface="Arial Narrow" panose="020B0606020202030204" pitchFamily="34" charset="0"/>
                        </a:rPr>
                        <a:t>Reassured by occasional touching, hugging or being talked to, distractible</a:t>
                      </a:r>
                      <a:endParaRPr lang="en-US" sz="1800" dirty="0">
                        <a:effectLst/>
                        <a:latin typeface="Arial Narrow" panose="020B0606020202030204" pitchFamily="34" charset="0"/>
                        <a:ea typeface="Times New Roman"/>
                        <a:cs typeface="Times New Roman"/>
                      </a:endParaRPr>
                    </a:p>
                  </a:txBody>
                  <a:tcPr marL="68580" marR="68580" marT="0" marB="0" anchor="ctr"/>
                </a:tc>
                <a:tc>
                  <a:txBody>
                    <a:bodyPr/>
                    <a:lstStyle/>
                    <a:p>
                      <a:pPr marL="0" marR="0" algn="ctr">
                        <a:lnSpc>
                          <a:spcPct val="90000"/>
                        </a:lnSpc>
                        <a:spcBef>
                          <a:spcPts val="0"/>
                        </a:spcBef>
                        <a:spcAft>
                          <a:spcPts val="0"/>
                        </a:spcAft>
                        <a:tabLst>
                          <a:tab pos="-457200" algn="l"/>
                          <a:tab pos="0" algn="l"/>
                        </a:tabLst>
                      </a:pPr>
                      <a:r>
                        <a:rPr lang="en-US" sz="1600" dirty="0">
                          <a:effectLst/>
                          <a:latin typeface="Arial Narrow" panose="020B0606020202030204" pitchFamily="34" charset="0"/>
                        </a:rPr>
                        <a:t>Difficult to console or comfort; </a:t>
                      </a:r>
                      <a:r>
                        <a:rPr lang="en-US" sz="1600" dirty="0">
                          <a:solidFill>
                            <a:srgbClr val="FF0000"/>
                          </a:solidFill>
                          <a:effectLst/>
                          <a:latin typeface="Arial Narrow" panose="020B0606020202030204" pitchFamily="34" charset="0"/>
                        </a:rPr>
                        <a:t>pushing caregiver</a:t>
                      </a:r>
                      <a:r>
                        <a:rPr lang="en-US" sz="1600" baseline="0" dirty="0">
                          <a:solidFill>
                            <a:srgbClr val="FF0000"/>
                          </a:solidFill>
                          <a:effectLst/>
                          <a:latin typeface="Arial Narrow" panose="020B0606020202030204" pitchFamily="34" charset="0"/>
                        </a:rPr>
                        <a:t> away, resisting care or comfort measures</a:t>
                      </a:r>
                      <a:endParaRPr lang="en-US" sz="1600" dirty="0">
                        <a:solidFill>
                          <a:srgbClr val="FF0000"/>
                        </a:solidFill>
                        <a:effectLst/>
                        <a:latin typeface="Arial Narrow" panose="020B0606020202030204" pitchFamily="34" charset="0"/>
                        <a:ea typeface="Times New Roman"/>
                        <a:cs typeface="Times New Roman"/>
                      </a:endParaRPr>
                    </a:p>
                  </a:txBody>
                  <a:tcPr marL="68580" marR="68580" marT="0" marB="0" anchor="ctr"/>
                </a:tc>
                <a:extLst>
                  <a:ext uri="{0D108BD9-81ED-4DB2-BD59-A6C34878D82A}">
                    <a16:rowId xmlns:a16="http://schemas.microsoft.com/office/drawing/2014/main" val="10006"/>
                  </a:ext>
                </a:extLst>
              </a:tr>
            </a:tbl>
          </a:graphicData>
        </a:graphic>
      </p:graphicFrame>
      <p:sp>
        <p:nvSpPr>
          <p:cNvPr id="7" name="Footer Placeholder 3"/>
          <p:cNvSpPr>
            <a:spLocks noGrp="1"/>
          </p:cNvSpPr>
          <p:nvPr>
            <p:ph type="ftr" sz="quarter" idx="12"/>
          </p:nvPr>
        </p:nvSpPr>
        <p:spPr>
          <a:xfrm>
            <a:off x="3629179" y="6536757"/>
            <a:ext cx="4997611" cy="271889"/>
          </a:xfrm>
        </p:spPr>
        <p:txBody>
          <a:bodyPr/>
          <a:lstStyle/>
          <a:p>
            <a:pPr algn="r"/>
            <a:r>
              <a:rPr lang="en-US" sz="1000" dirty="0">
                <a:solidFill>
                  <a:srgbClr val="000000"/>
                </a:solidFill>
                <a:latin typeface="Arial Narrow" panose="020B0606020202030204" pitchFamily="34" charset="0"/>
              </a:rPr>
              <a:t>© National Association of State EMS Officials (NASEMSO). All rights reserved</a:t>
            </a:r>
            <a:r>
              <a:rPr lang="en-US" sz="1000" dirty="0">
                <a:latin typeface="Arial Narrow" panose="020B0606020202030204" pitchFamily="34" charset="0"/>
              </a:rPr>
              <a:t>.</a:t>
            </a:r>
            <a:endParaRPr lang="en-US" sz="400" i="1" dirty="0">
              <a:latin typeface="Arial Narrow" panose="020B0606020202030204" pitchFamily="34" charset="0"/>
            </a:endParaRPr>
          </a:p>
        </p:txBody>
      </p:sp>
      <p:sp>
        <p:nvSpPr>
          <p:cNvPr id="5" name="TextBox 4"/>
          <p:cNvSpPr txBox="1"/>
          <p:nvPr/>
        </p:nvSpPr>
        <p:spPr>
          <a:xfrm>
            <a:off x="339219" y="6543182"/>
            <a:ext cx="1284326" cy="246221"/>
          </a:xfrm>
          <a:prstGeom prst="rect">
            <a:avLst/>
          </a:prstGeom>
          <a:noFill/>
        </p:spPr>
        <p:txBody>
          <a:bodyPr wrap="none" rtlCol="0">
            <a:spAutoFit/>
          </a:bodyPr>
          <a:lstStyle/>
          <a:p>
            <a:r>
              <a:rPr lang="en-US" sz="1000" dirty="0">
                <a:latin typeface="Arial Narrow" panose="020B0606020202030204" pitchFamily="34" charset="0"/>
              </a:rPr>
              <a:t>(Malviya, S. et al, 2006)</a:t>
            </a:r>
          </a:p>
        </p:txBody>
      </p:sp>
    </p:spTree>
    <p:extLst>
      <p:ext uri="{BB962C8B-B14F-4D97-AF65-F5344CB8AC3E}">
        <p14:creationId xmlns:p14="http://schemas.microsoft.com/office/powerpoint/2010/main" val="3943157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246743" y="593503"/>
            <a:ext cx="8616585" cy="1107996"/>
          </a:xfrm>
          <a:prstGeom prst="rect">
            <a:avLst/>
          </a:prstGeom>
          <a:gradFill>
            <a:gsLst>
              <a:gs pos="0">
                <a:srgbClr val="003300"/>
              </a:gs>
              <a:gs pos="100000">
                <a:srgbClr val="031467"/>
              </a:gs>
            </a:gsLst>
            <a:lin ang="5400000" scaled="0"/>
          </a:gradFill>
          <a:scene3d>
            <a:camera prst="orthographicFront"/>
            <a:lightRig rig="threePt" dir="t"/>
          </a:scene3d>
          <a:sp3d>
            <a:bevelT/>
          </a:sp3d>
        </p:spPr>
        <p:txBody>
          <a:bodyPr wrap="square" rtlCol="0">
            <a:spAutoFit/>
          </a:bodyPr>
          <a:lstStyle/>
          <a:p>
            <a:pPr algn="ctr"/>
            <a:r>
              <a:rPr lang="en-US" sz="3400" dirty="0">
                <a:solidFill>
                  <a:srgbClr val="FFFF99"/>
                </a:solidFill>
                <a:latin typeface="Arial Narrow" panose="020B0606020202030204" pitchFamily="34" charset="0"/>
                <a:cs typeface="Arial" panose="020B0604020202020204" pitchFamily="34" charset="0"/>
              </a:rPr>
              <a:t>Children’s Hospital of Eastern Ontario Pain Scale </a:t>
            </a:r>
            <a:r>
              <a:rPr lang="en-US" sz="3200" dirty="0">
                <a:solidFill>
                  <a:schemeClr val="bg1"/>
                </a:solidFill>
                <a:latin typeface="Arial Narrow" panose="020B0606020202030204" pitchFamily="34" charset="0"/>
                <a:cs typeface="Arial" panose="020B0604020202020204" pitchFamily="34" charset="0"/>
              </a:rPr>
              <a:t>(CHEOPS)</a:t>
            </a:r>
          </a:p>
        </p:txBody>
      </p:sp>
      <p:graphicFrame>
        <p:nvGraphicFramePr>
          <p:cNvPr id="6" name="Table 5"/>
          <p:cNvGraphicFramePr>
            <a:graphicFrameLocks noGrp="1"/>
          </p:cNvGraphicFramePr>
          <p:nvPr>
            <p:extLst>
              <p:ext uri="{D42A27DB-BD31-4B8C-83A1-F6EECF244321}">
                <p14:modId xmlns:p14="http://schemas.microsoft.com/office/powerpoint/2010/main" val="3136877276"/>
              </p:ext>
            </p:extLst>
          </p:nvPr>
        </p:nvGraphicFramePr>
        <p:xfrm>
          <a:off x="246745" y="1947484"/>
          <a:ext cx="8616584" cy="3663696"/>
        </p:xfrm>
        <a:graphic>
          <a:graphicData uri="http://schemas.openxmlformats.org/drawingml/2006/table">
            <a:tbl>
              <a:tblPr firstRow="1" bandRow="1">
                <a:tableStyleId>{793D81CF-94F2-401A-BA57-92F5A7B2D0C5}</a:tableStyleId>
              </a:tblPr>
              <a:tblGrid>
                <a:gridCol w="1834407">
                  <a:extLst>
                    <a:ext uri="{9D8B030D-6E8A-4147-A177-3AD203B41FA5}">
                      <a16:colId xmlns:a16="http://schemas.microsoft.com/office/drawing/2014/main" val="20000"/>
                    </a:ext>
                  </a:extLst>
                </a:gridCol>
                <a:gridCol w="2177529">
                  <a:extLst>
                    <a:ext uri="{9D8B030D-6E8A-4147-A177-3AD203B41FA5}">
                      <a16:colId xmlns:a16="http://schemas.microsoft.com/office/drawing/2014/main" val="20001"/>
                    </a:ext>
                  </a:extLst>
                </a:gridCol>
                <a:gridCol w="2450502">
                  <a:extLst>
                    <a:ext uri="{9D8B030D-6E8A-4147-A177-3AD203B41FA5}">
                      <a16:colId xmlns:a16="http://schemas.microsoft.com/office/drawing/2014/main" val="20002"/>
                    </a:ext>
                  </a:extLst>
                </a:gridCol>
                <a:gridCol w="2154146">
                  <a:extLst>
                    <a:ext uri="{9D8B030D-6E8A-4147-A177-3AD203B41FA5}">
                      <a16:colId xmlns:a16="http://schemas.microsoft.com/office/drawing/2014/main" val="20003"/>
                    </a:ext>
                  </a:extLst>
                </a:gridCol>
              </a:tblGrid>
              <a:tr h="370840">
                <a:tc>
                  <a:txBody>
                    <a:bodyPr/>
                    <a:lstStyle/>
                    <a:p>
                      <a:pPr algn="ctr"/>
                      <a:r>
                        <a:rPr lang="en-US" sz="2800" dirty="0">
                          <a:latin typeface="Arial Narrow" panose="020B0606020202030204" pitchFamily="34" charset="0"/>
                        </a:rPr>
                        <a:t>Variables</a:t>
                      </a:r>
                    </a:p>
                  </a:txBody>
                  <a:tcPr>
                    <a:solidFill>
                      <a:srgbClr val="031467"/>
                    </a:solidFill>
                  </a:tcPr>
                </a:tc>
                <a:tc>
                  <a:txBody>
                    <a:bodyPr/>
                    <a:lstStyle/>
                    <a:p>
                      <a:pPr algn="ctr"/>
                      <a:r>
                        <a:rPr lang="en-US" sz="2800" dirty="0">
                          <a:latin typeface="Arial Narrow" panose="020B0606020202030204" pitchFamily="34" charset="0"/>
                        </a:rPr>
                        <a:t>Score 0</a:t>
                      </a:r>
                    </a:p>
                  </a:txBody>
                  <a:tcPr anchor="ctr">
                    <a:solidFill>
                      <a:srgbClr val="031467"/>
                    </a:solidFill>
                  </a:tcPr>
                </a:tc>
                <a:tc>
                  <a:txBody>
                    <a:bodyPr/>
                    <a:lstStyle/>
                    <a:p>
                      <a:pPr algn="ctr"/>
                      <a:r>
                        <a:rPr lang="en-US" sz="2800" dirty="0">
                          <a:latin typeface="Arial Narrow" panose="020B0606020202030204" pitchFamily="34" charset="0"/>
                        </a:rPr>
                        <a:t>Score 1</a:t>
                      </a:r>
                    </a:p>
                  </a:txBody>
                  <a:tcPr anchor="ctr">
                    <a:solidFill>
                      <a:srgbClr val="031467"/>
                    </a:solidFill>
                  </a:tcPr>
                </a:tc>
                <a:tc>
                  <a:txBody>
                    <a:bodyPr/>
                    <a:lstStyle/>
                    <a:p>
                      <a:pPr algn="ctr"/>
                      <a:r>
                        <a:rPr lang="en-US" sz="2800" dirty="0">
                          <a:latin typeface="Arial Narrow" panose="020B0606020202030204" pitchFamily="34" charset="0"/>
                        </a:rPr>
                        <a:t>Score 2</a:t>
                      </a:r>
                    </a:p>
                  </a:txBody>
                  <a:tcPr anchor="ctr">
                    <a:solidFill>
                      <a:srgbClr val="031467"/>
                    </a:solidFill>
                  </a:tcPr>
                </a:tc>
                <a:extLst>
                  <a:ext uri="{0D108BD9-81ED-4DB2-BD59-A6C34878D82A}">
                    <a16:rowId xmlns:a16="http://schemas.microsoft.com/office/drawing/2014/main" val="10000"/>
                  </a:ext>
                </a:extLst>
              </a:tr>
              <a:tr h="370840">
                <a:tc>
                  <a:txBody>
                    <a:bodyPr/>
                    <a:lstStyle/>
                    <a:p>
                      <a:pPr algn="ctr">
                        <a:lnSpc>
                          <a:spcPct val="90000"/>
                        </a:lnSpc>
                      </a:pPr>
                      <a:r>
                        <a:rPr lang="en-US" sz="2800" dirty="0">
                          <a:solidFill>
                            <a:srgbClr val="180C00"/>
                          </a:solidFill>
                          <a:latin typeface="Arial Narrow" panose="020B0606020202030204" pitchFamily="34" charset="0"/>
                        </a:rPr>
                        <a:t>Cry</a:t>
                      </a:r>
                    </a:p>
                  </a:txBody>
                  <a:tcPr anchor="ctr"/>
                </a:tc>
                <a:tc>
                  <a:txBody>
                    <a:bodyPr/>
                    <a:lstStyle/>
                    <a:p>
                      <a:pPr algn="ctr">
                        <a:lnSpc>
                          <a:spcPct val="90000"/>
                        </a:lnSpc>
                      </a:pPr>
                      <a:r>
                        <a:rPr lang="en-US" sz="2800" dirty="0">
                          <a:solidFill>
                            <a:srgbClr val="180C00"/>
                          </a:solidFill>
                          <a:latin typeface="Arial Narrow" panose="020B0606020202030204" pitchFamily="34" charset="0"/>
                        </a:rPr>
                        <a:t>No</a:t>
                      </a:r>
                    </a:p>
                  </a:txBody>
                  <a:tcPr anchor="ctr"/>
                </a:tc>
                <a:tc>
                  <a:txBody>
                    <a:bodyPr/>
                    <a:lstStyle/>
                    <a:p>
                      <a:pPr algn="ctr">
                        <a:lnSpc>
                          <a:spcPct val="90000"/>
                        </a:lnSpc>
                      </a:pPr>
                      <a:r>
                        <a:rPr lang="en-US" sz="2800" dirty="0">
                          <a:solidFill>
                            <a:srgbClr val="180C00"/>
                          </a:solidFill>
                          <a:latin typeface="Arial Narrow" panose="020B0606020202030204" pitchFamily="34" charset="0"/>
                        </a:rPr>
                        <a:t>Crying,</a:t>
                      </a:r>
                      <a:r>
                        <a:rPr lang="en-US" sz="2800" baseline="0" dirty="0">
                          <a:solidFill>
                            <a:srgbClr val="180C00"/>
                          </a:solidFill>
                          <a:latin typeface="Arial Narrow" panose="020B0606020202030204" pitchFamily="34" charset="0"/>
                        </a:rPr>
                        <a:t> moaning</a:t>
                      </a:r>
                      <a:endParaRPr lang="en-US" sz="2800" dirty="0">
                        <a:solidFill>
                          <a:srgbClr val="180C00"/>
                        </a:solidFill>
                        <a:latin typeface="Arial Narrow" panose="020B0606020202030204" pitchFamily="34" charset="0"/>
                      </a:endParaRPr>
                    </a:p>
                  </a:txBody>
                  <a:tcPr anchor="ctr"/>
                </a:tc>
                <a:tc>
                  <a:txBody>
                    <a:bodyPr/>
                    <a:lstStyle/>
                    <a:p>
                      <a:pPr algn="ctr">
                        <a:lnSpc>
                          <a:spcPct val="90000"/>
                        </a:lnSpc>
                      </a:pPr>
                      <a:r>
                        <a:rPr lang="en-US" sz="2800" dirty="0">
                          <a:solidFill>
                            <a:srgbClr val="180C00"/>
                          </a:solidFill>
                          <a:latin typeface="Arial Narrow" panose="020B0606020202030204" pitchFamily="34" charset="0"/>
                        </a:rPr>
                        <a:t>Scream</a:t>
                      </a:r>
                    </a:p>
                  </a:txBody>
                  <a:tcPr anchor="ctr"/>
                </a:tc>
                <a:extLst>
                  <a:ext uri="{0D108BD9-81ED-4DB2-BD59-A6C34878D82A}">
                    <a16:rowId xmlns:a16="http://schemas.microsoft.com/office/drawing/2014/main" val="10001"/>
                  </a:ext>
                </a:extLst>
              </a:tr>
              <a:tr h="370840">
                <a:tc>
                  <a:txBody>
                    <a:bodyPr/>
                    <a:lstStyle/>
                    <a:p>
                      <a:pPr algn="ctr">
                        <a:lnSpc>
                          <a:spcPct val="90000"/>
                        </a:lnSpc>
                      </a:pPr>
                      <a:r>
                        <a:rPr lang="en-US" sz="2800" dirty="0">
                          <a:solidFill>
                            <a:srgbClr val="180C00"/>
                          </a:solidFill>
                          <a:latin typeface="Arial Narrow" panose="020B0606020202030204" pitchFamily="34" charset="0"/>
                        </a:rPr>
                        <a:t>Facial</a:t>
                      </a:r>
                    </a:p>
                  </a:txBody>
                  <a:tcPr anchor="ctr"/>
                </a:tc>
                <a:tc>
                  <a:txBody>
                    <a:bodyPr/>
                    <a:lstStyle/>
                    <a:p>
                      <a:pPr algn="ctr">
                        <a:lnSpc>
                          <a:spcPct val="90000"/>
                        </a:lnSpc>
                      </a:pPr>
                      <a:r>
                        <a:rPr lang="en-US" sz="2800" dirty="0">
                          <a:solidFill>
                            <a:srgbClr val="180C00"/>
                          </a:solidFill>
                          <a:latin typeface="Arial Narrow" panose="020B0606020202030204" pitchFamily="34" charset="0"/>
                        </a:rPr>
                        <a:t>Smile</a:t>
                      </a:r>
                    </a:p>
                  </a:txBody>
                  <a:tcPr anchor="ctr"/>
                </a:tc>
                <a:tc>
                  <a:txBody>
                    <a:bodyPr/>
                    <a:lstStyle/>
                    <a:p>
                      <a:pPr algn="ctr">
                        <a:lnSpc>
                          <a:spcPct val="90000"/>
                        </a:lnSpc>
                      </a:pPr>
                      <a:r>
                        <a:rPr lang="en-US" sz="2800" dirty="0">
                          <a:solidFill>
                            <a:srgbClr val="180C00"/>
                          </a:solidFill>
                          <a:latin typeface="Arial Narrow" panose="020B0606020202030204" pitchFamily="34" charset="0"/>
                        </a:rPr>
                        <a:t>Neutral</a:t>
                      </a:r>
                    </a:p>
                  </a:txBody>
                  <a:tcPr anchor="ctr"/>
                </a:tc>
                <a:tc>
                  <a:txBody>
                    <a:bodyPr/>
                    <a:lstStyle/>
                    <a:p>
                      <a:pPr algn="ctr">
                        <a:lnSpc>
                          <a:spcPct val="90000"/>
                        </a:lnSpc>
                      </a:pPr>
                      <a:r>
                        <a:rPr lang="en-US" sz="2800" dirty="0">
                          <a:solidFill>
                            <a:srgbClr val="180C00"/>
                          </a:solidFill>
                          <a:latin typeface="Arial Narrow" panose="020B0606020202030204" pitchFamily="34" charset="0"/>
                        </a:rPr>
                        <a:t>Grimace</a:t>
                      </a:r>
                    </a:p>
                  </a:txBody>
                  <a:tcPr anchor="ctr"/>
                </a:tc>
                <a:extLst>
                  <a:ext uri="{0D108BD9-81ED-4DB2-BD59-A6C34878D82A}">
                    <a16:rowId xmlns:a16="http://schemas.microsoft.com/office/drawing/2014/main" val="10002"/>
                  </a:ext>
                </a:extLst>
              </a:tr>
              <a:tr h="370840">
                <a:tc>
                  <a:txBody>
                    <a:bodyPr/>
                    <a:lstStyle/>
                    <a:p>
                      <a:pPr algn="ctr">
                        <a:lnSpc>
                          <a:spcPct val="90000"/>
                        </a:lnSpc>
                      </a:pPr>
                      <a:r>
                        <a:rPr lang="en-US" sz="2800" dirty="0">
                          <a:solidFill>
                            <a:srgbClr val="180C00"/>
                          </a:solidFill>
                          <a:latin typeface="Arial Narrow" panose="020B0606020202030204" pitchFamily="34" charset="0"/>
                        </a:rPr>
                        <a:t>Verbal</a:t>
                      </a:r>
                    </a:p>
                  </a:txBody>
                  <a:tcPr anchor="ctr"/>
                </a:tc>
                <a:tc>
                  <a:txBody>
                    <a:bodyPr/>
                    <a:lstStyle/>
                    <a:p>
                      <a:pPr algn="ctr">
                        <a:lnSpc>
                          <a:spcPct val="90000"/>
                        </a:lnSpc>
                      </a:pPr>
                      <a:r>
                        <a:rPr lang="en-US" sz="2800" dirty="0">
                          <a:solidFill>
                            <a:srgbClr val="180C00"/>
                          </a:solidFill>
                          <a:latin typeface="Arial Narrow" panose="020B0606020202030204" pitchFamily="34" charset="0"/>
                        </a:rPr>
                        <a:t>Positive statement</a:t>
                      </a:r>
                    </a:p>
                  </a:txBody>
                  <a:tcPr anchor="ctr"/>
                </a:tc>
                <a:tc>
                  <a:txBody>
                    <a:bodyPr/>
                    <a:lstStyle/>
                    <a:p>
                      <a:pPr algn="ctr">
                        <a:lnSpc>
                          <a:spcPct val="90000"/>
                        </a:lnSpc>
                      </a:pPr>
                      <a:r>
                        <a:rPr lang="en-US" sz="2800" dirty="0">
                          <a:solidFill>
                            <a:srgbClr val="180C00"/>
                          </a:solidFill>
                          <a:latin typeface="Arial Narrow" panose="020B0606020202030204" pitchFamily="34" charset="0"/>
                        </a:rPr>
                        <a:t>Negative statement</a:t>
                      </a:r>
                    </a:p>
                  </a:txBody>
                  <a:tcPr anchor="ctr"/>
                </a:tc>
                <a:tc>
                  <a:txBody>
                    <a:bodyPr/>
                    <a:lstStyle/>
                    <a:p>
                      <a:pPr algn="ctr">
                        <a:lnSpc>
                          <a:spcPct val="90000"/>
                        </a:lnSpc>
                      </a:pPr>
                      <a:r>
                        <a:rPr lang="en-US" sz="2800" dirty="0">
                          <a:solidFill>
                            <a:srgbClr val="180C00"/>
                          </a:solidFill>
                          <a:latin typeface="Arial Narrow" panose="020B0606020202030204" pitchFamily="34" charset="0"/>
                        </a:rPr>
                        <a:t>Suffering from pain</a:t>
                      </a:r>
                    </a:p>
                  </a:txBody>
                  <a:tcPr anchor="ctr"/>
                </a:tc>
                <a:extLst>
                  <a:ext uri="{0D108BD9-81ED-4DB2-BD59-A6C34878D82A}">
                    <a16:rowId xmlns:a16="http://schemas.microsoft.com/office/drawing/2014/main" val="10003"/>
                  </a:ext>
                </a:extLst>
              </a:tr>
              <a:tr h="370840">
                <a:tc>
                  <a:txBody>
                    <a:bodyPr/>
                    <a:lstStyle/>
                    <a:p>
                      <a:pPr algn="ctr">
                        <a:lnSpc>
                          <a:spcPct val="90000"/>
                        </a:lnSpc>
                      </a:pPr>
                      <a:r>
                        <a:rPr lang="en-US" sz="2800" dirty="0">
                          <a:solidFill>
                            <a:srgbClr val="180C00"/>
                          </a:solidFill>
                          <a:latin typeface="Arial Narrow" panose="020B0606020202030204" pitchFamily="34" charset="0"/>
                        </a:rPr>
                        <a:t>Torso</a:t>
                      </a:r>
                    </a:p>
                  </a:txBody>
                  <a:tcPr anchor="ctr"/>
                </a:tc>
                <a:tc>
                  <a:txBody>
                    <a:bodyPr/>
                    <a:lstStyle/>
                    <a:p>
                      <a:pPr algn="ctr">
                        <a:lnSpc>
                          <a:spcPct val="90000"/>
                        </a:lnSpc>
                      </a:pPr>
                      <a:r>
                        <a:rPr lang="en-US" sz="2800" dirty="0">
                          <a:solidFill>
                            <a:srgbClr val="180C00"/>
                          </a:solidFill>
                          <a:latin typeface="Arial Narrow" panose="020B0606020202030204" pitchFamily="34" charset="0"/>
                        </a:rPr>
                        <a:t>Neutral</a:t>
                      </a:r>
                    </a:p>
                  </a:txBody>
                  <a:tcPr anchor="ctr"/>
                </a:tc>
                <a:tc>
                  <a:txBody>
                    <a:bodyPr/>
                    <a:lstStyle/>
                    <a:p>
                      <a:pPr algn="ctr">
                        <a:lnSpc>
                          <a:spcPct val="90000"/>
                        </a:lnSpc>
                      </a:pPr>
                      <a:r>
                        <a:rPr lang="en-US" sz="2800" dirty="0">
                          <a:solidFill>
                            <a:srgbClr val="180C00"/>
                          </a:solidFill>
                          <a:latin typeface="Arial Narrow" panose="020B0606020202030204" pitchFamily="34" charset="0"/>
                        </a:rPr>
                        <a:t>Variable, upright</a:t>
                      </a:r>
                    </a:p>
                  </a:txBody>
                  <a:tcPr anchor="ctr"/>
                </a:tc>
                <a:tc>
                  <a:txBody>
                    <a:bodyPr/>
                    <a:lstStyle/>
                    <a:p>
                      <a:pPr algn="ctr">
                        <a:lnSpc>
                          <a:spcPct val="90000"/>
                        </a:lnSpc>
                      </a:pPr>
                      <a:r>
                        <a:rPr lang="en-US" sz="2800" dirty="0">
                          <a:solidFill>
                            <a:srgbClr val="180C00"/>
                          </a:solidFill>
                          <a:latin typeface="Arial Narrow" panose="020B0606020202030204" pitchFamily="34" charset="0"/>
                        </a:rPr>
                        <a:t>Stretched</a:t>
                      </a:r>
                    </a:p>
                  </a:txBody>
                  <a:tcPr anchor="ctr"/>
                </a:tc>
                <a:extLst>
                  <a:ext uri="{0D108BD9-81ED-4DB2-BD59-A6C34878D82A}">
                    <a16:rowId xmlns:a16="http://schemas.microsoft.com/office/drawing/2014/main" val="10004"/>
                  </a:ext>
                </a:extLst>
              </a:tr>
              <a:tr h="370840">
                <a:tc>
                  <a:txBody>
                    <a:bodyPr/>
                    <a:lstStyle/>
                    <a:p>
                      <a:pPr algn="ctr">
                        <a:lnSpc>
                          <a:spcPct val="90000"/>
                        </a:lnSpc>
                      </a:pPr>
                      <a:r>
                        <a:rPr lang="en-US" sz="2800" dirty="0">
                          <a:solidFill>
                            <a:srgbClr val="180C00"/>
                          </a:solidFill>
                          <a:latin typeface="Arial Narrow" panose="020B0606020202030204" pitchFamily="34" charset="0"/>
                        </a:rPr>
                        <a:t>Legs</a:t>
                      </a:r>
                    </a:p>
                  </a:txBody>
                  <a:tcPr anchor="ctr"/>
                </a:tc>
                <a:tc>
                  <a:txBody>
                    <a:bodyPr/>
                    <a:lstStyle/>
                    <a:p>
                      <a:pPr algn="ctr">
                        <a:lnSpc>
                          <a:spcPct val="90000"/>
                        </a:lnSpc>
                      </a:pPr>
                      <a:r>
                        <a:rPr lang="en-US" sz="2800" dirty="0">
                          <a:solidFill>
                            <a:srgbClr val="180C00"/>
                          </a:solidFill>
                          <a:latin typeface="Arial Narrow" panose="020B0606020202030204" pitchFamily="34" charset="0"/>
                        </a:rPr>
                        <a:t>Neutral</a:t>
                      </a:r>
                    </a:p>
                  </a:txBody>
                  <a:tcPr anchor="ctr"/>
                </a:tc>
                <a:tc>
                  <a:txBody>
                    <a:bodyPr/>
                    <a:lstStyle/>
                    <a:p>
                      <a:pPr algn="ctr">
                        <a:lnSpc>
                          <a:spcPct val="90000"/>
                        </a:lnSpc>
                      </a:pPr>
                      <a:r>
                        <a:rPr lang="en-US" sz="2800" dirty="0">
                          <a:solidFill>
                            <a:srgbClr val="180C00"/>
                          </a:solidFill>
                          <a:latin typeface="Arial Narrow" panose="020B0606020202030204" pitchFamily="34" charset="0"/>
                        </a:rPr>
                        <a:t>Cont. moving, kicking</a:t>
                      </a:r>
                    </a:p>
                  </a:txBody>
                  <a:tcPr anchor="ctr"/>
                </a:tc>
                <a:tc>
                  <a:txBody>
                    <a:bodyPr/>
                    <a:lstStyle/>
                    <a:p>
                      <a:pPr algn="ctr">
                        <a:lnSpc>
                          <a:spcPct val="90000"/>
                        </a:lnSpc>
                      </a:pPr>
                      <a:r>
                        <a:rPr lang="en-US" sz="2800" dirty="0">
                          <a:solidFill>
                            <a:srgbClr val="180C00"/>
                          </a:solidFill>
                          <a:latin typeface="Arial Narrow" panose="020B0606020202030204" pitchFamily="34" charset="0"/>
                        </a:rPr>
                        <a:t>Stretched</a:t>
                      </a:r>
                    </a:p>
                  </a:txBody>
                  <a:tcPr anchor="ctr"/>
                </a:tc>
                <a:extLst>
                  <a:ext uri="{0D108BD9-81ED-4DB2-BD59-A6C34878D82A}">
                    <a16:rowId xmlns:a16="http://schemas.microsoft.com/office/drawing/2014/main" val="10005"/>
                  </a:ext>
                </a:extLst>
              </a:tr>
            </a:tbl>
          </a:graphicData>
        </a:graphic>
      </p:graphicFrame>
      <p:sp>
        <p:nvSpPr>
          <p:cNvPr id="3" name="Slide Number Placeholder 2"/>
          <p:cNvSpPr>
            <a:spLocks noGrp="1"/>
          </p:cNvSpPr>
          <p:nvPr>
            <p:ph type="sldNum" sz="quarter" idx="11"/>
          </p:nvPr>
        </p:nvSpPr>
        <p:spPr>
          <a:xfrm>
            <a:off x="8306960" y="6565332"/>
            <a:ext cx="453579" cy="271889"/>
          </a:xfrm>
        </p:spPr>
        <p:txBody>
          <a:bodyPr/>
          <a:lstStyle/>
          <a:p>
            <a:pPr algn="r"/>
            <a:fld id="{FEE9C2EC-C493-E246-9EAB-66C95869FB0F}" type="slidenum">
              <a:rPr lang="en-US" b="0" smtClean="0">
                <a:solidFill>
                  <a:srgbClr val="180C00"/>
                </a:solidFill>
                <a:latin typeface="Arial" panose="020B0604020202020204" pitchFamily="34" charset="0"/>
                <a:cs typeface="Arial" panose="020B0604020202020204" pitchFamily="34" charset="0"/>
              </a:rPr>
              <a:pPr algn="r"/>
              <a:t>63</a:t>
            </a:fld>
            <a:endParaRPr lang="en-US" b="0" dirty="0">
              <a:solidFill>
                <a:srgbClr val="180C00"/>
              </a:solidFill>
              <a:latin typeface="Arial" panose="020B0604020202020204" pitchFamily="34" charset="0"/>
              <a:cs typeface="Arial" panose="020B0604020202020204" pitchFamily="34" charset="0"/>
            </a:endParaRPr>
          </a:p>
        </p:txBody>
      </p:sp>
      <p:sp>
        <p:nvSpPr>
          <p:cNvPr id="10" name="Footer Placeholder 3"/>
          <p:cNvSpPr txBox="1">
            <a:spLocks/>
          </p:cNvSpPr>
          <p:nvPr/>
        </p:nvSpPr>
        <p:spPr>
          <a:xfrm>
            <a:off x="3674343" y="6493893"/>
            <a:ext cx="4997611" cy="271889"/>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0000"/>
                    <a:lumOff val="10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dirty="0">
                <a:solidFill>
                  <a:srgbClr val="000000"/>
                </a:solidFill>
                <a:latin typeface="Arial Narrow" panose="020B0606020202030204" pitchFamily="34" charset="0"/>
              </a:rPr>
              <a:t>© National Association of State EMS Officials (NASEMSO). All rights reserved</a:t>
            </a:r>
            <a:r>
              <a:rPr lang="en-US" dirty="0">
                <a:solidFill>
                  <a:srgbClr val="2E2B21">
                    <a:lumMod val="90000"/>
                    <a:lumOff val="10000"/>
                  </a:srgbClr>
                </a:solidFill>
                <a:latin typeface="Arial Narrow" panose="020B0606020202030204" pitchFamily="34" charset="0"/>
              </a:rPr>
              <a:t>.</a:t>
            </a:r>
            <a:endParaRPr lang="en-US" sz="400" i="1" dirty="0">
              <a:solidFill>
                <a:srgbClr val="2E2B21">
                  <a:lumMod val="90000"/>
                  <a:lumOff val="10000"/>
                </a:srgbClr>
              </a:solidFill>
              <a:latin typeface="Arial Narrow" panose="020B0606020202030204" pitchFamily="34" charset="0"/>
            </a:endParaRPr>
          </a:p>
        </p:txBody>
      </p:sp>
    </p:spTree>
    <p:extLst>
      <p:ext uri="{BB962C8B-B14F-4D97-AF65-F5344CB8AC3E}">
        <p14:creationId xmlns:p14="http://schemas.microsoft.com/office/powerpoint/2010/main" val="40766046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93618" y="568996"/>
            <a:ext cx="8600459" cy="734191"/>
          </a:xfrm>
          <a:solidFill>
            <a:srgbClr val="003300"/>
          </a:solidFill>
        </p:spPr>
        <p:txBody>
          <a:bodyPr>
            <a:normAutofit/>
          </a:bodyPr>
          <a:lstStyle/>
          <a:p>
            <a:pPr algn="ctr"/>
            <a:r>
              <a:rPr lang="en-US" sz="4000" dirty="0">
                <a:solidFill>
                  <a:srgbClr val="FFFFFF"/>
                </a:solidFill>
              </a:rPr>
              <a:t>Children 4-12 years of age</a:t>
            </a:r>
            <a:endParaRPr lang="en-US" sz="4000" dirty="0"/>
          </a:p>
        </p:txBody>
      </p:sp>
      <p:sp>
        <p:nvSpPr>
          <p:cNvPr id="6" name="Slide Number Placeholder 5"/>
          <p:cNvSpPr>
            <a:spLocks noGrp="1"/>
          </p:cNvSpPr>
          <p:nvPr>
            <p:ph type="sldNum" sz="quarter" idx="11"/>
          </p:nvPr>
        </p:nvSpPr>
        <p:spPr>
          <a:xfrm>
            <a:off x="8233223" y="6551045"/>
            <a:ext cx="453579" cy="271889"/>
          </a:xfrm>
        </p:spPr>
        <p:txBody>
          <a:bodyPr/>
          <a:lstStyle/>
          <a:p>
            <a:fld id="{1524738C-0FBE-4FBC-8538-434307547F53}" type="slidenum">
              <a:rPr lang="en-US" altLang="en-US" sz="1000" b="0" smtClean="0">
                <a:solidFill>
                  <a:srgbClr val="180C00"/>
                </a:solidFill>
                <a:latin typeface="Arial" panose="020B0604020202020204" pitchFamily="34" charset="0"/>
                <a:cs typeface="Arial" panose="020B0604020202020204" pitchFamily="34" charset="0"/>
              </a:rPr>
              <a:pPr/>
              <a:t>64</a:t>
            </a:fld>
            <a:endParaRPr lang="en-US" altLang="en-US" sz="900" b="0" dirty="0">
              <a:solidFill>
                <a:srgbClr val="180C00"/>
              </a:solidFill>
              <a:latin typeface="Arial" panose="020B0604020202020204" pitchFamily="34" charset="0"/>
              <a:cs typeface="Arial" panose="020B0604020202020204" pitchFamily="34" charset="0"/>
            </a:endParaRPr>
          </a:p>
        </p:txBody>
      </p:sp>
      <p:sp>
        <p:nvSpPr>
          <p:cNvPr id="9" name="Footer Placeholder 3"/>
          <p:cNvSpPr txBox="1">
            <a:spLocks/>
          </p:cNvSpPr>
          <p:nvPr/>
        </p:nvSpPr>
        <p:spPr>
          <a:xfrm>
            <a:off x="3586315" y="6493893"/>
            <a:ext cx="4997611" cy="271889"/>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0000"/>
                    <a:lumOff val="10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dirty="0">
                <a:solidFill>
                  <a:srgbClr val="000000"/>
                </a:solidFill>
                <a:latin typeface="Arial Narrow" panose="020B0606020202030204" pitchFamily="34" charset="0"/>
              </a:rPr>
              <a:t>© National Association of State EMS Officials (NASEMSO). All rights reserved</a:t>
            </a:r>
            <a:r>
              <a:rPr lang="en-US" dirty="0">
                <a:solidFill>
                  <a:srgbClr val="2E2B21">
                    <a:lumMod val="90000"/>
                    <a:lumOff val="10000"/>
                  </a:srgbClr>
                </a:solidFill>
                <a:latin typeface="Arial Narrow" panose="020B0606020202030204" pitchFamily="34" charset="0"/>
              </a:rPr>
              <a:t>.</a:t>
            </a:r>
            <a:endParaRPr lang="en-US" sz="400" i="1" dirty="0">
              <a:solidFill>
                <a:srgbClr val="2E2B21">
                  <a:lumMod val="90000"/>
                  <a:lumOff val="10000"/>
                </a:srgbClr>
              </a:solidFill>
              <a:latin typeface="Arial Narrow" panose="020B0606020202030204" pitchFamily="34" charset="0"/>
            </a:endParaRPr>
          </a:p>
        </p:txBody>
      </p:sp>
      <p:sp>
        <p:nvSpPr>
          <p:cNvPr id="5" name="Rectangle 4"/>
          <p:cNvSpPr/>
          <p:nvPr/>
        </p:nvSpPr>
        <p:spPr>
          <a:xfrm>
            <a:off x="250737" y="6493893"/>
            <a:ext cx="3347884" cy="246221"/>
          </a:xfrm>
          <a:prstGeom prst="rect">
            <a:avLst/>
          </a:prstGeom>
        </p:spPr>
        <p:txBody>
          <a:bodyPr wrap="square">
            <a:spAutoFit/>
          </a:bodyPr>
          <a:lstStyle/>
          <a:p>
            <a:r>
              <a:rPr lang="en-US" sz="1000" dirty="0">
                <a:solidFill>
                  <a:srgbClr val="000000"/>
                </a:solidFill>
                <a:latin typeface="Arial Narrow" panose="020B0606020202030204" pitchFamily="34" charset="0"/>
              </a:rPr>
              <a:t>https://www.disabled-world.com/health/pain/scale.php</a:t>
            </a:r>
          </a:p>
        </p:txBody>
      </p:sp>
      <p:sp>
        <p:nvSpPr>
          <p:cNvPr id="7" name="TextBox 6"/>
          <p:cNvSpPr txBox="1"/>
          <p:nvPr/>
        </p:nvSpPr>
        <p:spPr>
          <a:xfrm>
            <a:off x="2698975" y="1592833"/>
            <a:ext cx="3733714" cy="769441"/>
          </a:xfrm>
          <a:prstGeom prst="rect">
            <a:avLst/>
          </a:prstGeom>
          <a:noFill/>
        </p:spPr>
        <p:txBody>
          <a:bodyPr wrap="none" rtlCol="0">
            <a:spAutoFit/>
          </a:bodyPr>
          <a:lstStyle/>
          <a:p>
            <a:r>
              <a:rPr lang="en-US" sz="4400" b="1" dirty="0"/>
              <a:t>Faces Scales</a:t>
            </a:r>
          </a:p>
        </p:txBody>
      </p:sp>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8291" y="2590743"/>
            <a:ext cx="8599487" cy="2811867"/>
          </a:xfrm>
        </p:spPr>
      </p:pic>
    </p:spTree>
    <p:extLst>
      <p:ext uri="{BB962C8B-B14F-4D97-AF65-F5344CB8AC3E}">
        <p14:creationId xmlns:p14="http://schemas.microsoft.com/office/powerpoint/2010/main" val="348758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2807311" y="144826"/>
            <a:ext cx="3259226" cy="584775"/>
          </a:xfrm>
          <a:prstGeom prst="rect">
            <a:avLst/>
          </a:prstGeom>
          <a:noFill/>
        </p:spPr>
        <p:txBody>
          <a:bodyPr wrap="none" rtlCol="0">
            <a:spAutoFit/>
          </a:bodyPr>
          <a:lstStyle/>
          <a:p>
            <a:r>
              <a:rPr lang="en-US" sz="3200" dirty="0">
                <a:solidFill>
                  <a:schemeClr val="bg2"/>
                </a:solidFill>
              </a:rPr>
              <a:t>Combination tool</a:t>
            </a:r>
          </a:p>
        </p:txBody>
      </p:sp>
      <p:sp>
        <p:nvSpPr>
          <p:cNvPr id="5" name="Title 4"/>
          <p:cNvSpPr>
            <a:spLocks noGrp="1"/>
          </p:cNvSpPr>
          <p:nvPr>
            <p:ph type="title"/>
          </p:nvPr>
        </p:nvSpPr>
        <p:spPr>
          <a:xfrm>
            <a:off x="267806" y="174096"/>
            <a:ext cx="8600459" cy="734191"/>
          </a:xfrm>
        </p:spPr>
        <p:txBody>
          <a:bodyPr>
            <a:normAutofit/>
          </a:bodyPr>
          <a:lstStyle/>
          <a:p>
            <a:pPr algn="ctr"/>
            <a:r>
              <a:rPr lang="en-US" sz="4400" dirty="0">
                <a:solidFill>
                  <a:srgbClr val="003300"/>
                </a:solidFill>
              </a:rPr>
              <a:t>Combination tool</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1692317" y="1070723"/>
            <a:ext cx="5936775" cy="5343429"/>
          </a:xfrm>
        </p:spPr>
      </p:pic>
      <p:sp>
        <p:nvSpPr>
          <p:cNvPr id="3" name="Slide Number Placeholder 2"/>
          <p:cNvSpPr>
            <a:spLocks noGrp="1"/>
          </p:cNvSpPr>
          <p:nvPr>
            <p:ph type="sldNum" sz="quarter" idx="11"/>
          </p:nvPr>
        </p:nvSpPr>
        <p:spPr/>
        <p:txBody>
          <a:bodyPr/>
          <a:lstStyle/>
          <a:p>
            <a:fld id="{1524738C-0FBE-4FBC-8538-434307547F53}" type="slidenum">
              <a:rPr lang="en-US" altLang="en-US" sz="1000" b="0" smtClean="0">
                <a:solidFill>
                  <a:srgbClr val="000000"/>
                </a:solidFill>
                <a:latin typeface="Arial" panose="020B0604020202020204" pitchFamily="34" charset="0"/>
                <a:cs typeface="Arial" panose="020B0604020202020204" pitchFamily="34" charset="0"/>
              </a:rPr>
              <a:pPr/>
              <a:t>65</a:t>
            </a:fld>
            <a:endParaRPr lang="en-US" altLang="en-US" sz="1050" b="0" dirty="0">
              <a:solidFill>
                <a:srgbClr val="000000"/>
              </a:solidFill>
              <a:latin typeface="Arial" panose="020B0604020202020204" pitchFamily="34" charset="0"/>
              <a:cs typeface="Arial" panose="020B0604020202020204" pitchFamily="34" charset="0"/>
            </a:endParaRPr>
          </a:p>
        </p:txBody>
      </p:sp>
      <p:sp>
        <p:nvSpPr>
          <p:cNvPr id="6" name="Footer Placeholder 4"/>
          <p:cNvSpPr>
            <a:spLocks noGrp="1"/>
          </p:cNvSpPr>
          <p:nvPr>
            <p:ph type="ftr" sz="quarter" idx="12"/>
          </p:nvPr>
        </p:nvSpPr>
        <p:spPr>
          <a:xfrm>
            <a:off x="3492699" y="6536757"/>
            <a:ext cx="4997611" cy="271889"/>
          </a:xfrm>
          <a:scene3d>
            <a:camera prst="orthographicFront"/>
            <a:lightRig rig="threePt" dir="t"/>
          </a:scene3d>
          <a:sp3d>
            <a:bevelT/>
          </a:sp3d>
        </p:spPr>
        <p:txBody>
          <a:bodyPr/>
          <a:lstStyle/>
          <a:p>
            <a:pPr algn="r"/>
            <a:r>
              <a:rPr lang="en-US" sz="1000" dirty="0">
                <a:solidFill>
                  <a:srgbClr val="000000"/>
                </a:solidFill>
                <a:latin typeface="Arial Narrow" panose="020B0606020202030204" pitchFamily="34" charset="0"/>
              </a:rPr>
              <a:t>© National </a:t>
            </a:r>
            <a:r>
              <a:rPr lang="en-US" sz="1000" dirty="0">
                <a:solidFill>
                  <a:srgbClr val="003300"/>
                </a:solidFill>
                <a:latin typeface="Arial Narrow" panose="020B0606020202030204" pitchFamily="34" charset="0"/>
              </a:rPr>
              <a:t>Association of State EMS Officials (NASEMSO). All rights reserved.</a:t>
            </a:r>
            <a:r>
              <a:rPr lang="en-US" sz="1000" dirty="0">
                <a:latin typeface="Arial Narrow" panose="020B0606020202030204" pitchFamily="34" charset="0"/>
              </a:rPr>
              <a:t>.</a:t>
            </a:r>
            <a:endParaRPr lang="en-US" sz="1000" i="1" dirty="0">
              <a:latin typeface="Arial Narrow" panose="020B0606020202030204" pitchFamily="34" charset="0"/>
            </a:endParaRPr>
          </a:p>
        </p:txBody>
      </p:sp>
    </p:spTree>
    <p:extLst>
      <p:ext uri="{BB962C8B-B14F-4D97-AF65-F5344CB8AC3E}">
        <p14:creationId xmlns:p14="http://schemas.microsoft.com/office/powerpoint/2010/main" val="1358149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5944" y="6441433"/>
            <a:ext cx="1759857" cy="246221"/>
          </a:xfrm>
          <a:prstGeom prst="rect">
            <a:avLst/>
          </a:prstGeom>
        </p:spPr>
        <p:txBody>
          <a:bodyPr wrap="square">
            <a:spAutoFit/>
          </a:bodyPr>
          <a:lstStyle/>
          <a:p>
            <a:r>
              <a:rPr lang="en-US" sz="1000" dirty="0">
                <a:latin typeface="Arial Narrow" panose="020B0606020202030204" pitchFamily="34" charset="0"/>
              </a:rPr>
              <a:t>https://www.allinahealth.org</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2980"/>
          <a:stretch/>
        </p:blipFill>
        <p:spPr>
          <a:xfrm>
            <a:off x="329861" y="341382"/>
            <a:ext cx="8467344" cy="5991185"/>
          </a:xfrm>
          <a:prstGeom prst="rect">
            <a:avLst/>
          </a:prstGeom>
        </p:spPr>
      </p:pic>
      <p:sp>
        <p:nvSpPr>
          <p:cNvPr id="4" name="Slide Number Placeholder 3"/>
          <p:cNvSpPr>
            <a:spLocks noGrp="1"/>
          </p:cNvSpPr>
          <p:nvPr>
            <p:ph type="sldNum" sz="quarter" idx="12"/>
          </p:nvPr>
        </p:nvSpPr>
        <p:spPr/>
        <p:txBody>
          <a:bodyPr/>
          <a:lstStyle/>
          <a:p>
            <a:pPr algn="r"/>
            <a:fld id="{FEE9C2EC-C493-E246-9EAB-66C95869FB0F}" type="slidenum">
              <a:rPr lang="en-US" smtClean="0">
                <a:latin typeface="Arial" panose="020B0604020202020204" pitchFamily="34" charset="0"/>
                <a:cs typeface="Arial" panose="020B0604020202020204" pitchFamily="34" charset="0"/>
              </a:rPr>
              <a:pPr algn="r"/>
              <a:t>66</a:t>
            </a:fld>
            <a:endParaRPr lang="en-US" dirty="0">
              <a:latin typeface="Arial" panose="020B0604020202020204" pitchFamily="34" charset="0"/>
              <a:cs typeface="Arial" panose="020B0604020202020204" pitchFamily="34" charset="0"/>
            </a:endParaRPr>
          </a:p>
        </p:txBody>
      </p:sp>
      <p:sp>
        <p:nvSpPr>
          <p:cNvPr id="6" name="Footer Placeholder 4"/>
          <p:cNvSpPr txBox="1">
            <a:spLocks/>
          </p:cNvSpPr>
          <p:nvPr/>
        </p:nvSpPr>
        <p:spPr bwMode="auto">
          <a:xfrm>
            <a:off x="4226365" y="6470704"/>
            <a:ext cx="4426094" cy="27432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5972" tIns="43000" rIns="85972" bIns="43000" numCol="1" anchor="ctr" anchorCtr="0" compatLnSpc="1">
            <a:prstTxWarp prst="textNoShape">
              <a:avLst/>
            </a:prstTxWarp>
          </a:bodyPr>
          <a:lstStyle>
            <a:defPPr>
              <a:defRPr lang="en-US"/>
            </a:defPPr>
            <a:lvl1pPr marL="0" algn="ctr" defTabSz="457200" rtl="0" eaLnBrk="0" latinLnBrk="0" hangingPunct="0">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000" dirty="0">
                <a:solidFill>
                  <a:srgbClr val="000000"/>
                </a:solidFill>
                <a:latin typeface="Arial Narrow" panose="020B0606020202030204" pitchFamily="34" charset="0"/>
              </a:rPr>
              <a:t>© National </a:t>
            </a:r>
            <a:r>
              <a:rPr lang="en-US" sz="1000" dirty="0">
                <a:solidFill>
                  <a:srgbClr val="003300"/>
                </a:solidFill>
                <a:latin typeface="Arial Narrow" panose="020B0606020202030204" pitchFamily="34" charset="0"/>
              </a:rPr>
              <a:t>Association of State EMS Officials (NASEMSO). All rights reserved.</a:t>
            </a:r>
            <a:r>
              <a:rPr lang="en-US" sz="1000" dirty="0">
                <a:solidFill>
                  <a:srgbClr val="FFFFFF"/>
                </a:solidFill>
                <a:latin typeface="Arial Narrow" panose="020B0606020202030204" pitchFamily="34" charset="0"/>
              </a:rPr>
              <a:t>.</a:t>
            </a:r>
            <a:endParaRPr lang="en-US" sz="1000" i="1" dirty="0">
              <a:solidFill>
                <a:srgbClr val="FFFFFF"/>
              </a:solidFill>
              <a:latin typeface="Arial Narrow" panose="020B0606020202030204" pitchFamily="34" charset="0"/>
            </a:endParaRPr>
          </a:p>
        </p:txBody>
      </p:sp>
    </p:spTree>
    <p:extLst>
      <p:ext uri="{BB962C8B-B14F-4D97-AF65-F5344CB8AC3E}">
        <p14:creationId xmlns:p14="http://schemas.microsoft.com/office/powerpoint/2010/main" val="296692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14" y="431149"/>
            <a:ext cx="9005777" cy="5777345"/>
          </a:xfrm>
          <a:prstGeom prst="rect">
            <a:avLst/>
          </a:prstGeom>
        </p:spPr>
      </p:pic>
      <p:sp>
        <p:nvSpPr>
          <p:cNvPr id="2" name="Slide Number Placeholder 1"/>
          <p:cNvSpPr>
            <a:spLocks noGrp="1"/>
          </p:cNvSpPr>
          <p:nvPr>
            <p:ph type="sldNum" sz="quarter" idx="11"/>
          </p:nvPr>
        </p:nvSpPr>
        <p:spPr>
          <a:xfrm>
            <a:off x="8292215" y="6551505"/>
            <a:ext cx="453579" cy="271889"/>
          </a:xfrm>
        </p:spPr>
        <p:txBody>
          <a:bodyPr/>
          <a:lstStyle/>
          <a:p>
            <a:pPr algn="r"/>
            <a:fld id="{FEE9C2EC-C493-E246-9EAB-66C95869FB0F}" type="slidenum">
              <a:rPr lang="en-US" b="0" smtClean="0">
                <a:solidFill>
                  <a:srgbClr val="000000"/>
                </a:solidFill>
                <a:latin typeface="Arial" panose="020B0604020202020204" pitchFamily="34" charset="0"/>
                <a:cs typeface="Arial" panose="020B0604020202020204" pitchFamily="34" charset="0"/>
              </a:rPr>
              <a:pPr algn="r"/>
              <a:t>67</a:t>
            </a:fld>
            <a:endParaRPr lang="en-US" b="0" dirty="0">
              <a:solidFill>
                <a:srgbClr val="000000"/>
              </a:solidFill>
              <a:latin typeface="Arial" panose="020B0604020202020204" pitchFamily="34" charset="0"/>
              <a:cs typeface="Arial" panose="020B0604020202020204" pitchFamily="34" charset="0"/>
            </a:endParaRPr>
          </a:p>
        </p:txBody>
      </p:sp>
      <p:sp>
        <p:nvSpPr>
          <p:cNvPr id="5" name="Footer Placeholder 4"/>
          <p:cNvSpPr txBox="1">
            <a:spLocks/>
          </p:cNvSpPr>
          <p:nvPr/>
        </p:nvSpPr>
        <p:spPr bwMode="auto">
          <a:xfrm>
            <a:off x="4154926" y="6485452"/>
            <a:ext cx="4426094" cy="27432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5972" tIns="43000" rIns="85972" bIns="43000" numCol="1" anchor="ctr" anchorCtr="0" compatLnSpc="1">
            <a:prstTxWarp prst="textNoShape">
              <a:avLst/>
            </a:prstTxWarp>
          </a:bodyPr>
          <a:lstStyle>
            <a:defPPr>
              <a:defRPr lang="en-US"/>
            </a:defPPr>
            <a:lvl1pPr marL="0" algn="ctr" defTabSz="457200" rtl="0" eaLnBrk="0" latinLnBrk="0" hangingPunct="0">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000" dirty="0">
                <a:solidFill>
                  <a:srgbClr val="000000"/>
                </a:solidFill>
                <a:latin typeface="Arial Narrow" panose="020B0606020202030204" pitchFamily="34" charset="0"/>
              </a:rPr>
              <a:t>© National Association of State EMS Officials (NASEMSO). All rights reserved..</a:t>
            </a:r>
            <a:endParaRPr lang="en-US" sz="1000" i="1" dirty="0">
              <a:solidFill>
                <a:srgbClr val="000000"/>
              </a:solidFill>
              <a:latin typeface="Arial Narrow" panose="020B0606020202030204" pitchFamily="34" charset="0"/>
            </a:endParaRPr>
          </a:p>
        </p:txBody>
      </p:sp>
    </p:spTree>
    <p:extLst>
      <p:ext uri="{BB962C8B-B14F-4D97-AF65-F5344CB8AC3E}">
        <p14:creationId xmlns:p14="http://schemas.microsoft.com/office/powerpoint/2010/main" val="831792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420" y="483804"/>
            <a:ext cx="8431597" cy="843542"/>
          </a:xfrm>
          <a:solidFill>
            <a:srgbClr val="003300"/>
          </a:solidFill>
        </p:spPr>
        <p:txBody>
          <a:bodyPr>
            <a:noAutofit/>
          </a:bodyPr>
          <a:lstStyle/>
          <a:p>
            <a:pPr algn="ctr"/>
            <a:r>
              <a:rPr lang="en-US" sz="4000" b="0" dirty="0">
                <a:solidFill>
                  <a:schemeClr val="bg1"/>
                </a:solidFill>
              </a:rPr>
              <a:t>Not all pain scores appear accurate</a:t>
            </a:r>
          </a:p>
        </p:txBody>
      </p:sp>
      <p:sp>
        <p:nvSpPr>
          <p:cNvPr id="4" name="Slide Number Placeholder 3"/>
          <p:cNvSpPr>
            <a:spLocks noGrp="1"/>
          </p:cNvSpPr>
          <p:nvPr>
            <p:ph type="sldNum" sz="quarter" idx="11"/>
          </p:nvPr>
        </p:nvSpPr>
        <p:spPr/>
        <p:txBody>
          <a:bodyPr/>
          <a:lstStyle/>
          <a:p>
            <a:fld id="{F6752E23-B15A-AE4C-8D57-559A8F5D80CC}" type="slidenum">
              <a:rPr lang="en-US" b="0" smtClean="0">
                <a:solidFill>
                  <a:srgbClr val="000000"/>
                </a:solidFill>
              </a:rPr>
              <a:pPr/>
              <a:t>68</a:t>
            </a:fld>
            <a:endParaRPr lang="en-US" b="0" dirty="0">
              <a:solidFill>
                <a:srgbClr val="000000"/>
              </a:solidFill>
            </a:endParaRPr>
          </a:p>
        </p:txBody>
      </p:sp>
      <p:sp>
        <p:nvSpPr>
          <p:cNvPr id="5" name="Footer Placeholder 4"/>
          <p:cNvSpPr>
            <a:spLocks noGrp="1"/>
          </p:cNvSpPr>
          <p:nvPr>
            <p:ph type="ftr" sz="quarter" idx="12"/>
          </p:nvPr>
        </p:nvSpPr>
        <p:spPr>
          <a:xfrm>
            <a:off x="3463406" y="6536756"/>
            <a:ext cx="4997611" cy="271889"/>
          </a:xfrm>
        </p:spPr>
        <p:txBody>
          <a:bodyPr/>
          <a:lstStyle/>
          <a:p>
            <a:r>
              <a:rPr lang="en-US" dirty="0">
                <a:solidFill>
                  <a:srgbClr val="000000"/>
                </a:solidFill>
                <a:latin typeface="Arial Narrow" panose="020B0606020202030204" pitchFamily="34" charset="0"/>
              </a:rPr>
              <a:t>© National Association of State EMS Officials (NASEMSO). All rights reserved.</a:t>
            </a:r>
          </a:p>
        </p:txBody>
      </p:sp>
      <p:sp>
        <p:nvSpPr>
          <p:cNvPr id="6" name="TextBox 5"/>
          <p:cNvSpPr txBox="1"/>
          <p:nvPr/>
        </p:nvSpPr>
        <p:spPr>
          <a:xfrm>
            <a:off x="1607573" y="5043941"/>
            <a:ext cx="1896673" cy="1200329"/>
          </a:xfrm>
          <a:prstGeom prst="rect">
            <a:avLst/>
          </a:prstGeom>
          <a:noFill/>
        </p:spPr>
        <p:txBody>
          <a:bodyPr wrap="none" rtlCol="0">
            <a:spAutoFit/>
          </a:bodyPr>
          <a:lstStyle/>
          <a:p>
            <a:pPr>
              <a:lnSpc>
                <a:spcPct val="90000"/>
              </a:lnSpc>
            </a:pPr>
            <a:r>
              <a:rPr lang="en-US" sz="8000" dirty="0">
                <a:solidFill>
                  <a:schemeClr val="bg1"/>
                </a:solidFill>
              </a:rPr>
              <a:t>4??</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665" y="1637073"/>
            <a:ext cx="4120587" cy="4476750"/>
          </a:xfrm>
          <a:prstGeom prst="rect">
            <a:avLst/>
          </a:prstGeom>
          <a:scene3d>
            <a:camera prst="orthographicFront"/>
            <a:lightRig rig="threePt" dir="t"/>
          </a:scene3d>
          <a:sp3d>
            <a:bevelT/>
          </a:sp3d>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1797" y="1642323"/>
            <a:ext cx="4114800" cy="4480560"/>
          </a:xfrm>
          <a:prstGeom prst="rect">
            <a:avLst/>
          </a:prstGeom>
          <a:scene3d>
            <a:camera prst="orthographicFront"/>
            <a:lightRig rig="threePt" dir="t"/>
          </a:scene3d>
          <a:sp3d>
            <a:bevelT/>
          </a:sp3d>
        </p:spPr>
      </p:pic>
      <p:sp>
        <p:nvSpPr>
          <p:cNvPr id="10" name="TextBox 9">
            <a:extLst>
              <a:ext uri="{FF2B5EF4-FFF2-40B4-BE49-F238E27FC236}">
                <a16:creationId xmlns:a16="http://schemas.microsoft.com/office/drawing/2014/main" id="{AC862C39-0DD4-42EF-A6A6-6EA82A95DF71}"/>
              </a:ext>
            </a:extLst>
          </p:cNvPr>
          <p:cNvSpPr txBox="1"/>
          <p:nvPr/>
        </p:nvSpPr>
        <p:spPr>
          <a:xfrm>
            <a:off x="5735139" y="4853525"/>
            <a:ext cx="2467342" cy="1323439"/>
          </a:xfrm>
          <a:prstGeom prst="rect">
            <a:avLst/>
          </a:prstGeom>
          <a:noFill/>
        </p:spPr>
        <p:txBody>
          <a:bodyPr wrap="none" rtlCol="0">
            <a:spAutoFit/>
          </a:bodyPr>
          <a:lstStyle/>
          <a:p>
            <a:pPr defTabSz="914400"/>
            <a:r>
              <a:rPr lang="en-US" sz="8000" dirty="0">
                <a:solidFill>
                  <a:prstClr val="white"/>
                </a:solidFill>
                <a:effectLst>
                  <a:outerShdw blurRad="38100" dist="38100" dir="2700000" algn="tl">
                    <a:srgbClr val="000000">
                      <a:alpha val="43137"/>
                    </a:srgbClr>
                  </a:outerShdw>
                </a:effectLst>
              </a:rPr>
              <a:t>10??</a:t>
            </a:r>
          </a:p>
        </p:txBody>
      </p:sp>
      <p:sp>
        <p:nvSpPr>
          <p:cNvPr id="13" name="TextBox 12">
            <a:extLst>
              <a:ext uri="{FF2B5EF4-FFF2-40B4-BE49-F238E27FC236}">
                <a16:creationId xmlns:a16="http://schemas.microsoft.com/office/drawing/2014/main" id="{AC862C39-0DD4-42EF-A6A6-6EA82A95DF71}"/>
              </a:ext>
            </a:extLst>
          </p:cNvPr>
          <p:cNvSpPr txBox="1"/>
          <p:nvPr/>
        </p:nvSpPr>
        <p:spPr>
          <a:xfrm>
            <a:off x="1549870" y="4873184"/>
            <a:ext cx="1896673" cy="1323439"/>
          </a:xfrm>
          <a:prstGeom prst="rect">
            <a:avLst/>
          </a:prstGeom>
          <a:noFill/>
        </p:spPr>
        <p:txBody>
          <a:bodyPr wrap="none" rtlCol="0">
            <a:spAutoFit/>
          </a:bodyPr>
          <a:lstStyle/>
          <a:p>
            <a:pPr defTabSz="914400"/>
            <a:r>
              <a:rPr lang="en-US" sz="8000" dirty="0">
                <a:solidFill>
                  <a:prstClr val="white"/>
                </a:solidFill>
                <a:effectLst>
                  <a:outerShdw blurRad="38100" dist="38100" dir="2700000" algn="tl">
                    <a:srgbClr val="000000">
                      <a:alpha val="43137"/>
                    </a:srgbClr>
                  </a:outerShdw>
                </a:effectLst>
              </a:rPr>
              <a:t>4??</a:t>
            </a:r>
          </a:p>
        </p:txBody>
      </p:sp>
    </p:spTree>
    <p:extLst>
      <p:ext uri="{BB962C8B-B14F-4D97-AF65-F5344CB8AC3E}">
        <p14:creationId xmlns:p14="http://schemas.microsoft.com/office/powerpoint/2010/main" val="362039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 y="235404"/>
            <a:ext cx="9143999" cy="707886"/>
          </a:xfrm>
          <a:prstGeom prst="rect">
            <a:avLst/>
          </a:prstGeom>
          <a:gradFill>
            <a:gsLst>
              <a:gs pos="0">
                <a:srgbClr val="333300"/>
              </a:gs>
              <a:gs pos="76000">
                <a:srgbClr val="729833"/>
              </a:gs>
            </a:gsLst>
            <a:lin ang="5400000" scaled="0"/>
          </a:gradFill>
        </p:spPr>
        <p:txBody>
          <a:bodyPr wrap="square" rtlCol="0">
            <a:spAutoFit/>
          </a:bodyPr>
          <a:lstStyle/>
          <a:p>
            <a:pPr algn="ctr"/>
            <a:r>
              <a:rPr lang="en-US" sz="4000" dirty="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else should EMS assess?</a:t>
            </a:r>
          </a:p>
        </p:txBody>
      </p:sp>
      <p:sp>
        <p:nvSpPr>
          <p:cNvPr id="4" name="Slide Number Placeholder 3"/>
          <p:cNvSpPr>
            <a:spLocks noGrp="1"/>
          </p:cNvSpPr>
          <p:nvPr>
            <p:ph type="sldNum" sz="quarter" idx="11"/>
          </p:nvPr>
        </p:nvSpPr>
        <p:spPr/>
        <p:txBody>
          <a:bodyPr/>
          <a:lstStyle/>
          <a:p>
            <a:pPr algn="r"/>
            <a:fld id="{FEE9C2EC-C493-E246-9EAB-66C95869FB0F}" type="slidenum">
              <a:rPr lang="en-US" b="0" smtClean="0">
                <a:solidFill>
                  <a:srgbClr val="000000"/>
                </a:solidFill>
                <a:latin typeface="Arial" panose="020B0604020202020204" pitchFamily="34" charset="0"/>
                <a:cs typeface="Arial" panose="020B0604020202020204" pitchFamily="34" charset="0"/>
              </a:rPr>
              <a:pPr algn="r"/>
              <a:t>69</a:t>
            </a:fld>
            <a:endParaRPr lang="en-US" sz="1200" b="0" dirty="0">
              <a:solidFill>
                <a:srgbClr val="000000"/>
              </a:solidFill>
              <a:latin typeface="Arial" panose="020B0604020202020204" pitchFamily="34" charset="0"/>
              <a:cs typeface="Arial" panose="020B0604020202020204" pitchFamily="34" charset="0"/>
            </a:endParaRPr>
          </a:p>
        </p:txBody>
      </p:sp>
      <p:sp>
        <p:nvSpPr>
          <p:cNvPr id="5" name="Rectangle 4"/>
          <p:cNvSpPr/>
          <p:nvPr/>
        </p:nvSpPr>
        <p:spPr>
          <a:xfrm>
            <a:off x="114293" y="6511726"/>
            <a:ext cx="2992974" cy="246221"/>
          </a:xfrm>
          <a:prstGeom prst="rect">
            <a:avLst/>
          </a:prstGeom>
        </p:spPr>
        <p:txBody>
          <a:bodyPr wrap="square">
            <a:spAutoFit/>
          </a:bodyPr>
          <a:lstStyle/>
          <a:p>
            <a:r>
              <a:rPr lang="en-US" sz="1000" dirty="0">
                <a:solidFill>
                  <a:srgbClr val="000000"/>
                </a:solidFill>
                <a:latin typeface="Arial Narrow" panose="020B0606020202030204" pitchFamily="34" charset="0"/>
              </a:rPr>
              <a:t>www.marca.com/en/football/barcelona/2018.html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4255"/>
            <a:ext cx="9144000" cy="5305425"/>
          </a:xfrm>
          <a:prstGeom prst="rect">
            <a:avLst/>
          </a:prstGeom>
        </p:spPr>
      </p:pic>
      <p:sp>
        <p:nvSpPr>
          <p:cNvPr id="7" name="Footer Placeholder 4"/>
          <p:cNvSpPr txBox="1">
            <a:spLocks/>
          </p:cNvSpPr>
          <p:nvPr/>
        </p:nvSpPr>
        <p:spPr bwMode="auto">
          <a:xfrm>
            <a:off x="4171774" y="6471344"/>
            <a:ext cx="4426094" cy="27432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5972" tIns="43000" rIns="85972" bIns="43000" numCol="1" anchor="ctr" anchorCtr="0" compatLnSpc="1">
            <a:prstTxWarp prst="textNoShape">
              <a:avLst/>
            </a:prstTxWarp>
          </a:bodyPr>
          <a:lstStyle>
            <a:defPPr>
              <a:defRPr lang="en-US"/>
            </a:defPPr>
            <a:lvl1pPr marL="0" algn="ctr" defTabSz="457200" rtl="0" eaLnBrk="0" latinLnBrk="0" hangingPunct="0">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000" dirty="0">
                <a:solidFill>
                  <a:srgbClr val="000000"/>
                </a:solidFill>
                <a:latin typeface="Arial Narrow" panose="020B0606020202030204" pitchFamily="34" charset="0"/>
              </a:rPr>
              <a:t>© National Association of State EMS Officials (NASEMSO). All rights reserved</a:t>
            </a:r>
            <a:r>
              <a:rPr lang="en-US" sz="1000" dirty="0">
                <a:solidFill>
                  <a:srgbClr val="003300"/>
                </a:solidFill>
                <a:latin typeface="Arial Narrow" panose="020B0606020202030204" pitchFamily="34" charset="0"/>
              </a:rPr>
              <a:t>.</a:t>
            </a:r>
            <a:r>
              <a:rPr lang="en-US" sz="1000" dirty="0">
                <a:solidFill>
                  <a:srgbClr val="FFFFFF"/>
                </a:solidFill>
                <a:latin typeface="Arial Narrow" panose="020B0606020202030204" pitchFamily="34" charset="0"/>
              </a:rPr>
              <a:t>.</a:t>
            </a:r>
            <a:endParaRPr lang="en-US" sz="1000" i="1" dirty="0">
              <a:solidFill>
                <a:srgbClr val="FFFFFF"/>
              </a:solidFill>
              <a:latin typeface="Arial Narrow" panose="020B0606020202030204" pitchFamily="34" charset="0"/>
            </a:endParaRPr>
          </a:p>
        </p:txBody>
      </p:sp>
    </p:spTree>
    <p:extLst>
      <p:ext uri="{BB962C8B-B14F-4D97-AF65-F5344CB8AC3E}">
        <p14:creationId xmlns:p14="http://schemas.microsoft.com/office/powerpoint/2010/main" val="275141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2"/>
            </a:gs>
          </a:gsLst>
          <a:lin ang="5400000" scaled="1"/>
        </a:gradFill>
        <a:effectLst/>
      </p:bgPr>
    </p:bg>
    <p:spTree>
      <p:nvGrpSpPr>
        <p:cNvPr id="1" name=""/>
        <p:cNvGrpSpPr/>
        <p:nvPr/>
      </p:nvGrpSpPr>
      <p:grpSpPr>
        <a:xfrm>
          <a:off x="0" y="0"/>
          <a:ext cx="0" cy="0"/>
          <a:chOff x="0" y="0"/>
          <a:chExt cx="0" cy="0"/>
        </a:xfrm>
      </p:grpSpPr>
      <p:sp>
        <p:nvSpPr>
          <p:cNvPr id="8" name="Text Placeholder 5"/>
          <p:cNvSpPr txBox="1">
            <a:spLocks/>
          </p:cNvSpPr>
          <p:nvPr/>
        </p:nvSpPr>
        <p:spPr>
          <a:xfrm>
            <a:off x="4841925" y="2495645"/>
            <a:ext cx="3861459" cy="3536441"/>
          </a:xfrm>
          <a:prstGeom prst="rect">
            <a:avLst/>
          </a:prstGeom>
        </p:spPr>
        <p:txBody>
          <a:bodyPr vert="horz" lIns="91440" tIns="45720" rIns="91440" bIns="45720" rtlCol="0">
            <a:noAutofit/>
          </a:bodyPr>
          <a:lstStyle>
            <a:lvl1pPr marL="0" indent="0" algn="l" defTabSz="914377" rtl="0" eaLnBrk="1" latinLnBrk="0" hangingPunct="1">
              <a:lnSpc>
                <a:spcPct val="108000"/>
              </a:lnSpc>
              <a:spcBef>
                <a:spcPts val="600"/>
              </a:spcBef>
              <a:spcAft>
                <a:spcPts val="200"/>
              </a:spcAft>
              <a:buClr>
                <a:schemeClr val="accent2"/>
              </a:buClr>
              <a:buSzPct val="100000"/>
              <a:buFont typeface="Tw Cen MT" panose="020B0602020104020603" pitchFamily="34" charset="0"/>
              <a:buNone/>
              <a:defRPr sz="1600" kern="1200">
                <a:solidFill>
                  <a:schemeClr val="tx1"/>
                </a:solidFill>
                <a:latin typeface="+mn-lt"/>
                <a:ea typeface="+mn-ea"/>
                <a:cs typeface="+mn-cs"/>
              </a:defRPr>
            </a:lvl1pPr>
            <a:lvl2pPr marL="457189" indent="0" algn="l" defTabSz="914377" rtl="0" eaLnBrk="1" latinLnBrk="0" hangingPunct="1">
              <a:lnSpc>
                <a:spcPct val="90000"/>
              </a:lnSpc>
              <a:spcBef>
                <a:spcPts val="200"/>
              </a:spcBef>
              <a:spcAft>
                <a:spcPts val="400"/>
              </a:spcAft>
              <a:buClr>
                <a:schemeClr val="accent2"/>
              </a:buClr>
              <a:buFont typeface="Wingdings 3" pitchFamily="18" charset="2"/>
              <a:buNone/>
              <a:defRPr sz="1200" kern="1200">
                <a:solidFill>
                  <a:schemeClr val="tx1"/>
                </a:solidFill>
                <a:latin typeface="+mn-lt"/>
                <a:ea typeface="+mn-ea"/>
                <a:cs typeface="+mn-cs"/>
              </a:defRPr>
            </a:lvl2pPr>
            <a:lvl3pPr marL="914377" indent="0" algn="l" defTabSz="914377" rtl="0" eaLnBrk="1" latinLnBrk="0" hangingPunct="1">
              <a:lnSpc>
                <a:spcPct val="90000"/>
              </a:lnSpc>
              <a:spcBef>
                <a:spcPts val="200"/>
              </a:spcBef>
              <a:spcAft>
                <a:spcPts val="400"/>
              </a:spcAft>
              <a:buClr>
                <a:schemeClr val="accent2"/>
              </a:buClr>
              <a:buFont typeface="Wingdings 3" pitchFamily="18" charset="2"/>
              <a:buNone/>
              <a:defRPr sz="1000" kern="1200">
                <a:solidFill>
                  <a:schemeClr val="tx1"/>
                </a:solidFill>
                <a:latin typeface="+mn-lt"/>
                <a:ea typeface="+mn-ea"/>
                <a:cs typeface="+mn-cs"/>
              </a:defRPr>
            </a:lvl3pPr>
            <a:lvl4pPr marL="1371566" indent="0" algn="l" defTabSz="914377" rtl="0" eaLnBrk="1" latinLnBrk="0" hangingPunct="1">
              <a:lnSpc>
                <a:spcPct val="90000"/>
              </a:lnSpc>
              <a:spcBef>
                <a:spcPts val="200"/>
              </a:spcBef>
              <a:spcAft>
                <a:spcPts val="400"/>
              </a:spcAft>
              <a:buClr>
                <a:schemeClr val="accent2"/>
              </a:buClr>
              <a:buFont typeface="Wingdings 3" pitchFamily="18" charset="2"/>
              <a:buNone/>
              <a:defRPr sz="900" kern="1200">
                <a:solidFill>
                  <a:schemeClr val="tx1"/>
                </a:solidFill>
                <a:latin typeface="+mn-lt"/>
                <a:ea typeface="+mn-ea"/>
                <a:cs typeface="+mn-cs"/>
              </a:defRPr>
            </a:lvl4pPr>
            <a:lvl5pPr marL="1828754" indent="0" algn="l" defTabSz="914377" rtl="0" eaLnBrk="1" latinLnBrk="0" hangingPunct="1">
              <a:lnSpc>
                <a:spcPct val="90000"/>
              </a:lnSpc>
              <a:spcBef>
                <a:spcPts val="200"/>
              </a:spcBef>
              <a:spcAft>
                <a:spcPts val="400"/>
              </a:spcAft>
              <a:buClr>
                <a:schemeClr val="accent2"/>
              </a:buClr>
              <a:buFont typeface="Wingdings 3" pitchFamily="18" charset="2"/>
              <a:buNone/>
              <a:defRPr sz="900" kern="1200">
                <a:solidFill>
                  <a:schemeClr val="tx1"/>
                </a:solidFill>
                <a:latin typeface="+mn-lt"/>
                <a:ea typeface="+mn-ea"/>
                <a:cs typeface="+mn-cs"/>
              </a:defRPr>
            </a:lvl5pPr>
            <a:lvl6pPr marL="2285943" indent="0" algn="l" defTabSz="914377" rtl="0" eaLnBrk="1" latinLnBrk="0" hangingPunct="1">
              <a:lnSpc>
                <a:spcPct val="90000"/>
              </a:lnSpc>
              <a:spcBef>
                <a:spcPts val="200"/>
              </a:spcBef>
              <a:spcAft>
                <a:spcPts val="400"/>
              </a:spcAft>
              <a:buClr>
                <a:schemeClr val="accent2"/>
              </a:buClr>
              <a:buFont typeface="Wingdings 3" pitchFamily="18" charset="2"/>
              <a:buNone/>
              <a:defRPr sz="900" kern="1200">
                <a:solidFill>
                  <a:schemeClr val="tx1"/>
                </a:solidFill>
                <a:latin typeface="+mn-lt"/>
                <a:ea typeface="+mn-ea"/>
                <a:cs typeface="+mn-cs"/>
              </a:defRPr>
            </a:lvl6pPr>
            <a:lvl7pPr marL="2743131" indent="0" algn="l" defTabSz="914377" rtl="0" eaLnBrk="1" latinLnBrk="0" hangingPunct="1">
              <a:lnSpc>
                <a:spcPct val="90000"/>
              </a:lnSpc>
              <a:spcBef>
                <a:spcPts val="200"/>
              </a:spcBef>
              <a:spcAft>
                <a:spcPts val="400"/>
              </a:spcAft>
              <a:buClr>
                <a:schemeClr val="accent2"/>
              </a:buClr>
              <a:buFont typeface="Wingdings 3" pitchFamily="18" charset="2"/>
              <a:buNone/>
              <a:defRPr sz="900" kern="1200">
                <a:solidFill>
                  <a:schemeClr val="tx1"/>
                </a:solidFill>
                <a:latin typeface="+mn-lt"/>
                <a:ea typeface="+mn-ea"/>
                <a:cs typeface="+mn-cs"/>
              </a:defRPr>
            </a:lvl7pPr>
            <a:lvl8pPr marL="3200320" indent="0" algn="l" defTabSz="914377" rtl="0" eaLnBrk="1" latinLnBrk="0" hangingPunct="1">
              <a:lnSpc>
                <a:spcPct val="90000"/>
              </a:lnSpc>
              <a:spcBef>
                <a:spcPts val="200"/>
              </a:spcBef>
              <a:spcAft>
                <a:spcPts val="400"/>
              </a:spcAft>
              <a:buClr>
                <a:schemeClr val="accent2"/>
              </a:buClr>
              <a:buFont typeface="Wingdings 3" pitchFamily="18" charset="2"/>
              <a:buNone/>
              <a:defRPr sz="900" kern="1200">
                <a:solidFill>
                  <a:schemeClr val="tx1"/>
                </a:solidFill>
                <a:latin typeface="+mn-lt"/>
                <a:ea typeface="+mn-ea"/>
                <a:cs typeface="+mn-cs"/>
              </a:defRPr>
            </a:lvl8pPr>
            <a:lvl9pPr marL="3657509" indent="0" algn="l" defTabSz="914377" rtl="0" eaLnBrk="1" latinLnBrk="0" hangingPunct="1">
              <a:lnSpc>
                <a:spcPct val="90000"/>
              </a:lnSpc>
              <a:spcBef>
                <a:spcPts val="200"/>
              </a:spcBef>
              <a:spcAft>
                <a:spcPts val="400"/>
              </a:spcAft>
              <a:buClr>
                <a:schemeClr val="accent2"/>
              </a:buClr>
              <a:buFont typeface="Wingdings 3" pitchFamily="18" charset="2"/>
              <a:buNone/>
              <a:defRPr sz="900" kern="1200">
                <a:solidFill>
                  <a:schemeClr val="tx1"/>
                </a:solidFill>
                <a:latin typeface="+mn-lt"/>
                <a:ea typeface="+mn-ea"/>
                <a:cs typeface="+mn-cs"/>
              </a:defRPr>
            </a:lvl9pPr>
          </a:lstStyle>
          <a:p>
            <a:pPr>
              <a:lnSpc>
                <a:spcPct val="90000"/>
              </a:lnSpc>
              <a:spcBef>
                <a:spcPts val="0"/>
              </a:spcBef>
              <a:spcAft>
                <a:spcPts val="0"/>
              </a:spcAft>
            </a:pPr>
            <a:r>
              <a:rPr lang="en-US" sz="3600" dirty="0">
                <a:solidFill>
                  <a:srgbClr val="266382"/>
                </a:solidFill>
                <a:latin typeface="Arial Narrow" panose="020B0606020202030204" pitchFamily="34" charset="0"/>
              </a:rPr>
              <a:t>George Lindbeck, MD</a:t>
            </a:r>
          </a:p>
          <a:p>
            <a:pPr>
              <a:lnSpc>
                <a:spcPct val="90000"/>
              </a:lnSpc>
              <a:spcBef>
                <a:spcPts val="0"/>
              </a:spcBef>
              <a:spcAft>
                <a:spcPts val="0"/>
              </a:spcAft>
            </a:pPr>
            <a:r>
              <a:rPr lang="en-US" sz="3200" dirty="0">
                <a:solidFill>
                  <a:srgbClr val="000000"/>
                </a:solidFill>
                <a:latin typeface="Arial Narrow" panose="020B0606020202030204" pitchFamily="34" charset="0"/>
              </a:rPr>
              <a:t>State EMS and Trauma  Medical Director</a:t>
            </a:r>
          </a:p>
          <a:p>
            <a:pPr>
              <a:lnSpc>
                <a:spcPct val="90000"/>
              </a:lnSpc>
              <a:spcBef>
                <a:spcPts val="0"/>
              </a:spcBef>
              <a:spcAft>
                <a:spcPts val="0"/>
              </a:spcAft>
            </a:pPr>
            <a:r>
              <a:rPr lang="en-US" sz="3200" dirty="0">
                <a:solidFill>
                  <a:srgbClr val="000000"/>
                </a:solidFill>
                <a:latin typeface="Arial Narrow" panose="020B0606020202030204" pitchFamily="34" charset="0"/>
              </a:rPr>
              <a:t>Virginia Department of Health</a:t>
            </a:r>
          </a:p>
          <a:p>
            <a:pPr>
              <a:lnSpc>
                <a:spcPct val="90000"/>
              </a:lnSpc>
              <a:spcBef>
                <a:spcPts val="0"/>
              </a:spcBef>
              <a:spcAft>
                <a:spcPts val="0"/>
              </a:spcAft>
            </a:pPr>
            <a:r>
              <a:rPr lang="en-US" sz="3200" dirty="0">
                <a:latin typeface="Arial Narrow" panose="020B0606020202030204" pitchFamily="34" charset="0"/>
              </a:rPr>
              <a:t>Principal Investigator</a:t>
            </a:r>
          </a:p>
          <a:p>
            <a:pPr>
              <a:lnSpc>
                <a:spcPct val="90000"/>
              </a:lnSpc>
              <a:spcBef>
                <a:spcPts val="0"/>
              </a:spcBef>
              <a:spcAft>
                <a:spcPts val="0"/>
              </a:spcAft>
            </a:pPr>
            <a:r>
              <a:rPr lang="en-US" sz="3200" dirty="0">
                <a:solidFill>
                  <a:srgbClr val="000000"/>
                </a:solidFill>
                <a:latin typeface="Arial Narrow" panose="020B0606020202030204" pitchFamily="34" charset="0"/>
              </a:rPr>
              <a:t>NASEMSO</a:t>
            </a:r>
          </a:p>
        </p:txBody>
      </p:sp>
      <p:sp>
        <p:nvSpPr>
          <p:cNvPr id="12" name="Title 1"/>
          <p:cNvSpPr txBox="1">
            <a:spLocks/>
          </p:cNvSpPr>
          <p:nvPr/>
        </p:nvSpPr>
        <p:spPr>
          <a:xfrm>
            <a:off x="382322" y="84857"/>
            <a:ext cx="8444481" cy="819176"/>
          </a:xfrm>
          <a:prstGeom prst="rect">
            <a:avLst/>
          </a:prstGeom>
          <a:solidFill>
            <a:srgbClr val="4D8826">
              <a:lumMod val="75000"/>
            </a:srgbClr>
          </a:solidFill>
          <a:scene3d>
            <a:camera prst="orthographicFront"/>
            <a:lightRig rig="threePt" dir="t"/>
          </a:scene3d>
          <a:sp3d>
            <a:bevelT/>
          </a:sp3d>
        </p:spPr>
        <p:txBody>
          <a:bodyPr vert="horz" lIns="0" tIns="45716" rIns="91431" bIns="45716" rtlCol="0" anchor="b" anchorCtr="0">
            <a:noAutofit/>
          </a:bodyPr>
          <a:lstStyle>
            <a:lvl1pPr algn="l" defTabSz="457154" rtl="0" eaLnBrk="1" latinLnBrk="0" hangingPunct="1">
              <a:spcBef>
                <a:spcPct val="0"/>
              </a:spcBef>
              <a:buNone/>
              <a:defRPr sz="7100" b="1" kern="1200">
                <a:solidFill>
                  <a:schemeClr val="bg1"/>
                </a:solidFill>
                <a:latin typeface="Arial"/>
                <a:ea typeface="+mj-ea"/>
                <a:cs typeface="Arial"/>
              </a:defRPr>
            </a:lvl1pPr>
          </a:lstStyle>
          <a:p>
            <a:pPr marL="182880" algn="ctr"/>
            <a:r>
              <a:rPr lang="en-US" sz="4400" dirty="0">
                <a:solidFill>
                  <a:srgbClr val="FFFFFF"/>
                </a:solidFill>
                <a:latin typeface="Arial Narrow" panose="020B0606020202030204" pitchFamily="34" charset="0"/>
              </a:rPr>
              <a:t>Introductory remarks</a:t>
            </a:r>
          </a:p>
        </p:txBody>
      </p:sp>
      <p:sp>
        <p:nvSpPr>
          <p:cNvPr id="3" name="Slide Number Placeholder 2"/>
          <p:cNvSpPr>
            <a:spLocks noGrp="1"/>
          </p:cNvSpPr>
          <p:nvPr>
            <p:ph type="sldNum" sz="quarter" idx="11"/>
          </p:nvPr>
        </p:nvSpPr>
        <p:spPr>
          <a:xfrm>
            <a:off x="8279540" y="6574622"/>
            <a:ext cx="453579" cy="200601"/>
          </a:xfrm>
        </p:spPr>
        <p:txBody>
          <a:bodyPr/>
          <a:lstStyle/>
          <a:p>
            <a:fld id="{F6752E23-B15A-AE4C-8D57-559A8F5D80CC}" type="slidenum">
              <a:rPr lang="en-US" b="0" smtClean="0">
                <a:solidFill>
                  <a:srgbClr val="000000"/>
                </a:solidFill>
                <a:latin typeface="Arial" panose="020B0604020202020204" pitchFamily="34" charset="0"/>
                <a:cs typeface="Arial" panose="020B0604020202020204" pitchFamily="34" charset="0"/>
              </a:rPr>
              <a:pPr/>
              <a:t>7</a:t>
            </a:fld>
            <a:endParaRPr lang="en-US" b="0" dirty="0">
              <a:solidFill>
                <a:srgbClr val="000000"/>
              </a:solidFill>
              <a:latin typeface="Arial" panose="020B0604020202020204" pitchFamily="34" charset="0"/>
              <a:cs typeface="Arial" panose="020B0604020202020204" pitchFamily="34" charset="0"/>
            </a:endParaRPr>
          </a:p>
        </p:txBody>
      </p:sp>
      <p:sp>
        <p:nvSpPr>
          <p:cNvPr id="13" name="Rectangle 12"/>
          <p:cNvSpPr/>
          <p:nvPr/>
        </p:nvSpPr>
        <p:spPr>
          <a:xfrm>
            <a:off x="4841926" y="6529002"/>
            <a:ext cx="3813865" cy="246221"/>
          </a:xfrm>
          <a:prstGeom prst="rect">
            <a:avLst/>
          </a:prstGeom>
        </p:spPr>
        <p:txBody>
          <a:bodyPr wrap="none">
            <a:spAutoFit/>
          </a:bodyPr>
          <a:lstStyle/>
          <a:p>
            <a:pPr algn="r" defTabSz="914400"/>
            <a:r>
              <a:rPr lang="en-US" sz="1000" kern="0" dirty="0">
                <a:solidFill>
                  <a:srgbClr val="000000"/>
                </a:solidFill>
                <a:latin typeface="Arial Narrow" panose="020B0606020202030204" pitchFamily="34" charset="0"/>
                <a:cs typeface="Arial" panose="020B0604020202020204" pitchFamily="34" charset="0"/>
              </a:rPr>
              <a:t>© National Association of State EMS Officials (NASEMSO). All rights reserved</a:t>
            </a:r>
            <a:endParaRPr lang="en-US" sz="1400" kern="0" dirty="0">
              <a:solidFill>
                <a:srgbClr val="000000"/>
              </a:solidFill>
              <a:latin typeface="Arial Narrow" panose="020B0606020202030204" pitchFamily="34" charset="0"/>
              <a:cs typeface="Arial" panose="020B0604020202020204" pitchFamily="34"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900" y="1146454"/>
            <a:ext cx="3738741" cy="5074007"/>
          </a:xfrm>
          <a:prstGeom prst="rect">
            <a:avLst/>
          </a:prstGeom>
          <a:effectLst>
            <a:outerShdw blurRad="50800" dist="76200" dir="2700000" algn="tl" rotWithShape="0">
              <a:prstClr val="black">
                <a:alpha val="98000"/>
              </a:prstClr>
            </a:outerShdw>
          </a:effectLst>
          <a:scene3d>
            <a:camera prst="orthographicFront"/>
            <a:lightRig rig="threePt" dir="t"/>
          </a:scene3d>
          <a:sp3d>
            <a:bevelT/>
          </a:sp3d>
        </p:spPr>
      </p:pic>
    </p:spTree>
    <p:extLst>
      <p:ext uri="{BB962C8B-B14F-4D97-AF65-F5344CB8AC3E}">
        <p14:creationId xmlns:p14="http://schemas.microsoft.com/office/powerpoint/2010/main" val="369352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500"/>
                                        <p:tgtEl>
                                          <p:spTgt spid="8">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wipe(up)">
                                      <p:cBhvr>
                                        <p:cTn id="10" dur="500"/>
                                        <p:tgtEl>
                                          <p:spTgt spid="8">
                                            <p:txEl>
                                              <p:pRg st="1" end="1"/>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wipe(up)">
                                      <p:cBhvr>
                                        <p:cTn id="13" dur="500"/>
                                        <p:tgtEl>
                                          <p:spTgt spid="8">
                                            <p:txEl>
                                              <p:pRg st="2" end="2"/>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wipe(up)">
                                      <p:cBhvr>
                                        <p:cTn id="16" dur="500"/>
                                        <p:tgtEl>
                                          <p:spTgt spid="8">
                                            <p:txEl>
                                              <p:pRg st="3" end="3"/>
                                            </p:txEl>
                                          </p:spTgt>
                                        </p:tgtEl>
                                      </p:cBhvr>
                                    </p:animEffect>
                                  </p:childTnLst>
                                </p:cTn>
                              </p:par>
                              <p:par>
                                <p:cTn id="17" presetID="22" presetClass="entr" presetSubtype="1"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wipe(up)">
                                      <p:cBhvr>
                                        <p:cTn id="19"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36387" y="400692"/>
            <a:ext cx="4140486" cy="1569660"/>
          </a:xfrm>
          <a:prstGeom prst="rect">
            <a:avLst/>
          </a:prstGeom>
          <a:gradFill flip="none" rotWithShape="1">
            <a:gsLst>
              <a:gs pos="13000">
                <a:srgbClr val="000000"/>
              </a:gs>
              <a:gs pos="100000">
                <a:srgbClr val="6D859F"/>
              </a:gs>
            </a:gsLst>
            <a:lin ang="8100000" scaled="1"/>
            <a:tileRect/>
          </a:gradFill>
          <a:scene3d>
            <a:camera prst="orthographicFront"/>
            <a:lightRig rig="threePt" dir="t"/>
          </a:scene3d>
          <a:sp3d>
            <a:bevelT/>
          </a:sp3d>
        </p:spPr>
        <p:txBody>
          <a:bodyPr wrap="square" rtlCol="0">
            <a:spAutoFit/>
          </a:bodyPr>
          <a:lstStyle/>
          <a:p>
            <a:pPr algn="r"/>
            <a:r>
              <a:rPr lang="en-US" sz="3200" dirty="0">
                <a:solidFill>
                  <a:srgbClr val="FFFFCC"/>
                </a:solidFill>
                <a:latin typeface="Arial" panose="020B0604020202020204" pitchFamily="34" charset="0"/>
                <a:cs typeface="Arial" panose="020B0604020202020204" pitchFamily="34" charset="0"/>
              </a:rPr>
              <a:t>Pain assessment tool in patient with dementia</a:t>
            </a:r>
          </a:p>
        </p:txBody>
      </p:sp>
      <p:sp>
        <p:nvSpPr>
          <p:cNvPr id="6" name="Rectangle 5"/>
          <p:cNvSpPr/>
          <p:nvPr/>
        </p:nvSpPr>
        <p:spPr>
          <a:xfrm>
            <a:off x="196539" y="6485458"/>
            <a:ext cx="1764996" cy="246221"/>
          </a:xfrm>
          <a:prstGeom prst="rect">
            <a:avLst/>
          </a:prstGeom>
        </p:spPr>
        <p:txBody>
          <a:bodyPr wrap="square">
            <a:spAutoFit/>
          </a:bodyPr>
          <a:lstStyle/>
          <a:p>
            <a:r>
              <a:rPr lang="en-US" sz="1000" dirty="0">
                <a:solidFill>
                  <a:srgbClr val="000000"/>
                </a:solidFill>
                <a:latin typeface="Arial Narrow" panose="020B0606020202030204" pitchFamily="34" charset="0"/>
              </a:rPr>
              <a:t>www.jems.com/</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447" y="2142038"/>
            <a:ext cx="4191000" cy="4019550"/>
          </a:xfrm>
          <a:prstGeom prst="rect">
            <a:avLst/>
          </a:prstGeom>
          <a:scene3d>
            <a:camera prst="orthographicFront"/>
            <a:lightRig rig="threePt" dir="t"/>
          </a:scene3d>
          <a:sp3d>
            <a:bevelT/>
          </a:sp3d>
        </p:spPr>
      </p:pic>
      <p:sp>
        <p:nvSpPr>
          <p:cNvPr id="4" name="Slide Number Placeholder 3"/>
          <p:cNvSpPr>
            <a:spLocks noGrp="1"/>
          </p:cNvSpPr>
          <p:nvPr>
            <p:ph type="sldNum" sz="quarter" idx="11"/>
          </p:nvPr>
        </p:nvSpPr>
        <p:spPr>
          <a:xfrm>
            <a:off x="8315111" y="6551505"/>
            <a:ext cx="453579" cy="271889"/>
          </a:xfrm>
        </p:spPr>
        <p:txBody>
          <a:bodyPr/>
          <a:lstStyle/>
          <a:p>
            <a:pPr algn="r"/>
            <a:fld id="{FEE9C2EC-C493-E246-9EAB-66C95869FB0F}" type="slidenum">
              <a:rPr lang="en-US" b="0" smtClean="0">
                <a:solidFill>
                  <a:srgbClr val="000000"/>
                </a:solidFill>
                <a:latin typeface="Arial" panose="020B0604020202020204" pitchFamily="34" charset="0"/>
                <a:cs typeface="Arial" panose="020B0604020202020204" pitchFamily="34" charset="0"/>
              </a:rPr>
              <a:pPr algn="r"/>
              <a:t>70</a:t>
            </a:fld>
            <a:endParaRPr lang="en-US" b="0" dirty="0">
              <a:solidFill>
                <a:srgbClr val="000000"/>
              </a:solidFill>
              <a:latin typeface="Arial" panose="020B0604020202020204" pitchFamily="34" charset="0"/>
              <a:cs typeface="Arial" panose="020B0604020202020204" pitchFamily="34" charset="0"/>
            </a:endParaRPr>
          </a:p>
        </p:txBody>
      </p:sp>
      <p:sp>
        <p:nvSpPr>
          <p:cNvPr id="8" name="Footer Placeholder 4"/>
          <p:cNvSpPr txBox="1">
            <a:spLocks/>
          </p:cNvSpPr>
          <p:nvPr/>
        </p:nvSpPr>
        <p:spPr bwMode="auto">
          <a:xfrm>
            <a:off x="4253662" y="6485452"/>
            <a:ext cx="4426094" cy="27432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5972" tIns="43000" rIns="85972" bIns="43000" numCol="1" anchor="ctr" anchorCtr="0" compatLnSpc="1">
            <a:prstTxWarp prst="textNoShape">
              <a:avLst/>
            </a:prstTxWarp>
          </a:bodyPr>
          <a:lstStyle>
            <a:defPPr>
              <a:defRPr lang="en-US"/>
            </a:defPPr>
            <a:lvl1pPr marL="0" algn="ctr" defTabSz="457200" rtl="0" eaLnBrk="0" latinLnBrk="0" hangingPunct="0">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000" dirty="0">
                <a:solidFill>
                  <a:srgbClr val="000000"/>
                </a:solidFill>
                <a:latin typeface="Arial Narrow" panose="020B0606020202030204" pitchFamily="34" charset="0"/>
              </a:rPr>
              <a:t>© National </a:t>
            </a:r>
            <a:r>
              <a:rPr lang="en-US" sz="1000" dirty="0">
                <a:solidFill>
                  <a:srgbClr val="003300"/>
                </a:solidFill>
                <a:latin typeface="Arial Narrow" panose="020B0606020202030204" pitchFamily="34" charset="0"/>
              </a:rPr>
              <a:t>Association of State EMS Officials (NASEMSO). All rights reserved.</a:t>
            </a:r>
            <a:r>
              <a:rPr lang="en-US" sz="1000" dirty="0">
                <a:solidFill>
                  <a:srgbClr val="FFFFFF"/>
                </a:solidFill>
                <a:latin typeface="Arial Narrow" panose="020B0606020202030204" pitchFamily="34" charset="0"/>
              </a:rPr>
              <a:t>.</a:t>
            </a:r>
            <a:endParaRPr lang="en-US" sz="1000" dirty="0">
              <a:solidFill>
                <a:srgbClr val="00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95542"/>
            <a:ext cx="4839037" cy="6263235"/>
          </a:xfrm>
          <a:prstGeom prst="rect">
            <a:avLst/>
          </a:prstGeom>
        </p:spPr>
      </p:pic>
    </p:spTree>
    <p:extLst>
      <p:ext uri="{BB962C8B-B14F-4D97-AF65-F5344CB8AC3E}">
        <p14:creationId xmlns:p14="http://schemas.microsoft.com/office/powerpoint/2010/main" val="37733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803" y="272954"/>
            <a:ext cx="5176546" cy="1378422"/>
          </a:xfrm>
          <a:solidFill>
            <a:schemeClr val="bg1"/>
          </a:solidFill>
        </p:spPr>
        <p:txBody>
          <a:bodyPr>
            <a:normAutofit/>
          </a:bodyPr>
          <a:lstStyle/>
          <a:p>
            <a:pPr>
              <a:lnSpc>
                <a:spcPct val="95000"/>
              </a:lnSpc>
            </a:pPr>
            <a:r>
              <a:rPr lang="en-US" sz="3600" dirty="0">
                <a:solidFill>
                  <a:srgbClr val="003366"/>
                </a:solidFill>
                <a:latin typeface="Arial Narrow" panose="020B0606020202030204" pitchFamily="34" charset="0"/>
              </a:rPr>
              <a:t>Shared decision-making and patient preferences</a:t>
            </a:r>
          </a:p>
        </p:txBody>
      </p:sp>
      <p:sp>
        <p:nvSpPr>
          <p:cNvPr id="5" name="Content Placeholder 4"/>
          <p:cNvSpPr>
            <a:spLocks noGrp="1"/>
          </p:cNvSpPr>
          <p:nvPr>
            <p:ph idx="1"/>
          </p:nvPr>
        </p:nvSpPr>
        <p:spPr>
          <a:xfrm>
            <a:off x="267805" y="5330274"/>
            <a:ext cx="4836461" cy="1061156"/>
          </a:xfrm>
        </p:spPr>
        <p:txBody>
          <a:bodyPr>
            <a:normAutofit fontScale="62500" lnSpcReduction="20000"/>
          </a:bodyPr>
          <a:lstStyle/>
          <a:p>
            <a:pPr marL="0" indent="0" algn="ctr">
              <a:buNone/>
            </a:pPr>
            <a:r>
              <a:rPr lang="en-US" sz="3600" dirty="0">
                <a:solidFill>
                  <a:schemeClr val="tx1">
                    <a:lumMod val="75000"/>
                  </a:schemeClr>
                </a:solidFill>
                <a:latin typeface="Arial Narrow" panose="020B0606020202030204" pitchFamily="34" charset="0"/>
              </a:rPr>
              <a:t>Eddy S. Lang, MDCM, CCFP (EM), CSPQ</a:t>
            </a:r>
          </a:p>
          <a:p>
            <a:pPr marL="0" indent="0" algn="ctr">
              <a:lnSpc>
                <a:spcPct val="117000"/>
              </a:lnSpc>
              <a:spcBef>
                <a:spcPts val="0"/>
              </a:spcBef>
              <a:spcAft>
                <a:spcPts val="0"/>
              </a:spcAft>
              <a:buNone/>
            </a:pPr>
            <a:r>
              <a:rPr lang="en-US" sz="3600" b="0" dirty="0">
                <a:solidFill>
                  <a:schemeClr val="tx1">
                    <a:lumMod val="75000"/>
                  </a:schemeClr>
                </a:solidFill>
                <a:latin typeface="Arial Narrow" panose="020B0606020202030204" pitchFamily="34" charset="0"/>
              </a:rPr>
              <a:t>University of Calgary </a:t>
            </a:r>
          </a:p>
          <a:p>
            <a:pPr marL="0" indent="0" algn="ctr">
              <a:lnSpc>
                <a:spcPct val="117000"/>
              </a:lnSpc>
              <a:spcBef>
                <a:spcPts val="0"/>
              </a:spcBef>
              <a:spcAft>
                <a:spcPts val="0"/>
              </a:spcAft>
              <a:buNone/>
            </a:pPr>
            <a:r>
              <a:rPr lang="en-US" sz="3600" b="0" dirty="0">
                <a:solidFill>
                  <a:schemeClr val="tx1">
                    <a:lumMod val="75000"/>
                  </a:schemeClr>
                </a:solidFill>
                <a:latin typeface="Arial Narrow" panose="020B0606020202030204" pitchFamily="34" charset="0"/>
              </a:rPr>
              <a:t>Alberta Health Services</a:t>
            </a:r>
          </a:p>
          <a:p>
            <a:endParaRPr lang="en-US" sz="3600" dirty="0"/>
          </a:p>
        </p:txBody>
      </p:sp>
      <p:sp>
        <p:nvSpPr>
          <p:cNvPr id="3" name="Slide Number Placeholder 2"/>
          <p:cNvSpPr>
            <a:spLocks noGrp="1"/>
          </p:cNvSpPr>
          <p:nvPr>
            <p:ph type="sldNum" sz="quarter" idx="11"/>
          </p:nvPr>
        </p:nvSpPr>
        <p:spPr/>
        <p:txBody>
          <a:bodyPr/>
          <a:lstStyle/>
          <a:p>
            <a:pPr algn="r"/>
            <a:fld id="{FEE9C2EC-C493-E246-9EAB-66C95869FB0F}" type="slidenum">
              <a:rPr lang="en-US" b="0" smtClean="0">
                <a:solidFill>
                  <a:srgbClr val="000000"/>
                </a:solidFill>
              </a:rPr>
              <a:pPr algn="r"/>
              <a:t>71</a:t>
            </a:fld>
            <a:endParaRPr lang="en-US" b="0" dirty="0">
              <a:solidFill>
                <a:srgbClr val="000000"/>
              </a:solidFill>
            </a:endParaRPr>
          </a:p>
        </p:txBody>
      </p:sp>
      <p:sp>
        <p:nvSpPr>
          <p:cNvPr id="7" name="Rectangle 6"/>
          <p:cNvSpPr/>
          <p:nvPr/>
        </p:nvSpPr>
        <p:spPr>
          <a:xfrm>
            <a:off x="328048" y="6480406"/>
            <a:ext cx="3261314" cy="246221"/>
          </a:xfrm>
          <a:prstGeom prst="rect">
            <a:avLst/>
          </a:prstGeom>
        </p:spPr>
        <p:txBody>
          <a:bodyPr wrap="square">
            <a:spAutoFit/>
          </a:bodyPr>
          <a:lstStyle/>
          <a:p>
            <a:r>
              <a:rPr lang="en-US" sz="1000" dirty="0">
                <a:solidFill>
                  <a:srgbClr val="000000"/>
                </a:solidFill>
                <a:latin typeface="Arial Narrow" panose="020B0606020202030204" pitchFamily="34" charset="0"/>
              </a:rPr>
              <a:t>https://www.ems1.com/pain-management/</a:t>
            </a:r>
          </a:p>
        </p:txBody>
      </p:sp>
      <p:sp>
        <p:nvSpPr>
          <p:cNvPr id="12" name="Rectangle 11"/>
          <p:cNvSpPr/>
          <p:nvPr/>
        </p:nvSpPr>
        <p:spPr>
          <a:xfrm>
            <a:off x="5490374" y="3170925"/>
            <a:ext cx="2501757" cy="246221"/>
          </a:xfrm>
          <a:prstGeom prst="rect">
            <a:avLst/>
          </a:prstGeom>
        </p:spPr>
        <p:txBody>
          <a:bodyPr wrap="square">
            <a:spAutoFit/>
          </a:bodyPr>
          <a:lstStyle/>
          <a:p>
            <a:r>
              <a:rPr lang="en-US" sz="1000" dirty="0">
                <a:solidFill>
                  <a:schemeClr val="bg1"/>
                </a:solidFill>
                <a:latin typeface="Arial Narrow" panose="020B0606020202030204" pitchFamily="34" charset="0"/>
              </a:rPr>
              <a:t>https://www.amsjournal.com/</a:t>
            </a:r>
          </a:p>
        </p:txBody>
      </p:sp>
      <p:pic>
        <p:nvPicPr>
          <p:cNvPr id="2050" name="Picture 2" descr="C:\Users\CMattera\Documents\Cons Powerpoint\Pain\AHFD 7.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472397" y="3552584"/>
            <a:ext cx="3298689" cy="2663024"/>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4350" y="764276"/>
            <a:ext cx="3326738" cy="272187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6988" y="1660828"/>
            <a:ext cx="2902750" cy="3538970"/>
          </a:xfrm>
          <a:prstGeom prst="rect">
            <a:avLst/>
          </a:prstGeom>
        </p:spPr>
      </p:pic>
      <p:sp>
        <p:nvSpPr>
          <p:cNvPr id="11" name="Footer Placeholder 4"/>
          <p:cNvSpPr txBox="1">
            <a:spLocks/>
          </p:cNvSpPr>
          <p:nvPr/>
        </p:nvSpPr>
        <p:spPr bwMode="auto">
          <a:xfrm>
            <a:off x="4158127" y="6470704"/>
            <a:ext cx="4426094" cy="27432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5972" tIns="43000" rIns="85972" bIns="43000" numCol="1" anchor="ctr" anchorCtr="0" compatLnSpc="1">
            <a:prstTxWarp prst="textNoShape">
              <a:avLst/>
            </a:prstTxWarp>
          </a:bodyPr>
          <a:lstStyle>
            <a:defPPr>
              <a:defRPr lang="en-US"/>
            </a:defPPr>
            <a:lvl1pPr marL="0" algn="ctr" defTabSz="457200" rtl="0" eaLnBrk="0" latinLnBrk="0" hangingPunct="0">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000" dirty="0">
                <a:solidFill>
                  <a:srgbClr val="000000"/>
                </a:solidFill>
                <a:latin typeface="Arial Narrow" panose="020B0606020202030204" pitchFamily="34" charset="0"/>
              </a:rPr>
              <a:t>© National </a:t>
            </a:r>
            <a:r>
              <a:rPr lang="en-US" sz="1000" dirty="0">
                <a:solidFill>
                  <a:srgbClr val="003300"/>
                </a:solidFill>
                <a:latin typeface="Arial Narrow" panose="020B0606020202030204" pitchFamily="34" charset="0"/>
              </a:rPr>
              <a:t>Association of State EMS Officials (NASEMSO). All rights reserved.</a:t>
            </a:r>
            <a:r>
              <a:rPr lang="en-US" sz="1000" dirty="0">
                <a:solidFill>
                  <a:srgbClr val="FFFFFF"/>
                </a:solidFill>
                <a:latin typeface="Arial Narrow" panose="020B0606020202030204" pitchFamily="34" charset="0"/>
              </a:rPr>
              <a:t>.</a:t>
            </a:r>
            <a:endParaRPr lang="en-US" sz="1000" i="1" dirty="0">
              <a:solidFill>
                <a:srgbClr val="FFFFFF"/>
              </a:solidFill>
              <a:latin typeface="Arial Narrow" panose="020B0606020202030204" pitchFamily="34" charset="0"/>
            </a:endParaRPr>
          </a:p>
        </p:txBody>
      </p:sp>
    </p:spTree>
    <p:extLst>
      <p:ext uri="{BB962C8B-B14F-4D97-AF65-F5344CB8AC3E}">
        <p14:creationId xmlns:p14="http://schemas.microsoft.com/office/powerpoint/2010/main" val="279275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33727"/>
            <a:ext cx="9144000" cy="646331"/>
          </a:xfrm>
          <a:prstGeom prst="rect">
            <a:avLst/>
          </a:prstGeom>
          <a:gradFill>
            <a:gsLst>
              <a:gs pos="0">
                <a:srgbClr val="000000"/>
              </a:gs>
              <a:gs pos="100000">
                <a:srgbClr val="800000"/>
              </a:gs>
            </a:gsLst>
            <a:lin ang="5400000" scaled="1"/>
          </a:gradFill>
          <a:scene3d>
            <a:camera prst="orthographicFront"/>
            <a:lightRig rig="threePt" dir="t"/>
          </a:scene3d>
          <a:sp3d>
            <a:bevelT/>
          </a:sp3d>
        </p:spPr>
        <p:txBody>
          <a:bodyPr wrap="square" rtlCol="0">
            <a:spAutoFit/>
          </a:bodyPr>
          <a:lstStyle/>
          <a:p>
            <a:pPr algn="ctr"/>
            <a:r>
              <a:rPr lang="en-US" sz="3600" i="1" dirty="0">
                <a:solidFill>
                  <a:schemeClr val="bg1"/>
                </a:solidFill>
                <a:latin typeface="Arial Narrow" panose="020B0606020202030204" pitchFamily="34" charset="0"/>
              </a:rPr>
              <a:t>What is a person-centered approach to pain mgt?</a:t>
            </a:r>
          </a:p>
        </p:txBody>
      </p:sp>
      <p:sp>
        <p:nvSpPr>
          <p:cNvPr id="3" name="Slide Number Placeholder 2"/>
          <p:cNvSpPr>
            <a:spLocks noGrp="1"/>
          </p:cNvSpPr>
          <p:nvPr>
            <p:ph type="sldNum" sz="quarter" idx="11"/>
          </p:nvPr>
        </p:nvSpPr>
        <p:spPr/>
        <p:txBody>
          <a:bodyPr/>
          <a:lstStyle/>
          <a:p>
            <a:pPr algn="r"/>
            <a:fld id="{FEE9C2EC-C493-E246-9EAB-66C95869FB0F}" type="slidenum">
              <a:rPr lang="en-US" b="0" smtClean="0">
                <a:solidFill>
                  <a:srgbClr val="000000"/>
                </a:solidFill>
                <a:latin typeface="Arial" panose="020B0604020202020204" pitchFamily="34" charset="0"/>
                <a:cs typeface="Arial" panose="020B0604020202020204" pitchFamily="34" charset="0"/>
              </a:rPr>
              <a:pPr algn="r"/>
              <a:t>72</a:t>
            </a:fld>
            <a:endParaRPr lang="en-US" sz="1200" b="0" dirty="0">
              <a:solidFill>
                <a:srgbClr val="000000"/>
              </a:solidFill>
              <a:latin typeface="Arial" panose="020B0604020202020204" pitchFamily="34" charset="0"/>
              <a:cs typeface="Arial" panose="020B0604020202020204" pitchFamily="34" charset="0"/>
            </a:endParaRPr>
          </a:p>
        </p:txBody>
      </p:sp>
      <p:sp>
        <p:nvSpPr>
          <p:cNvPr id="7" name="Footer Placeholder 3"/>
          <p:cNvSpPr txBox="1">
            <a:spLocks/>
          </p:cNvSpPr>
          <p:nvPr/>
        </p:nvSpPr>
        <p:spPr>
          <a:xfrm>
            <a:off x="3514475" y="6522469"/>
            <a:ext cx="4997611"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000000"/>
                </a:solidFill>
                <a:latin typeface="Arial Narrow" panose="020B0606020202030204" pitchFamily="34" charset="0"/>
              </a:rPr>
              <a:t>© National Association of State EMS Officials (NASEMSO). All rights reserved</a:t>
            </a:r>
            <a:r>
              <a:rPr lang="en-US" dirty="0">
                <a:latin typeface="Arial Narrow" panose="020B0606020202030204" pitchFamily="34" charset="0"/>
              </a:rPr>
              <a:t>.</a:t>
            </a:r>
            <a:endParaRPr lang="en-US" sz="400" i="1" dirty="0">
              <a:latin typeface="Arial Narrow" panose="020B060602020203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677" y="1077246"/>
            <a:ext cx="7996374" cy="5330916"/>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36465" y="6514146"/>
            <a:ext cx="1513556" cy="246221"/>
          </a:xfrm>
          <a:prstGeom prst="rect">
            <a:avLst/>
          </a:prstGeom>
          <a:noFill/>
        </p:spPr>
        <p:txBody>
          <a:bodyPr wrap="none" rtlCol="0">
            <a:spAutoFit/>
          </a:bodyPr>
          <a:lstStyle/>
          <a:p>
            <a:r>
              <a:rPr lang="en-US" sz="1000" dirty="0">
                <a:solidFill>
                  <a:srgbClr val="000000"/>
                </a:solidFill>
                <a:latin typeface="Arial Narrow" panose="020B0606020202030204" pitchFamily="34" charset="0"/>
              </a:rPr>
              <a:t>Photo: Adam Mason (JEMS)</a:t>
            </a:r>
          </a:p>
        </p:txBody>
      </p:sp>
    </p:spTree>
    <p:extLst>
      <p:ext uri="{BB962C8B-B14F-4D97-AF65-F5344CB8AC3E}">
        <p14:creationId xmlns:p14="http://schemas.microsoft.com/office/powerpoint/2010/main" val="88919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6404"/>
          <a:stretch/>
        </p:blipFill>
        <p:spPr>
          <a:xfrm>
            <a:off x="13646" y="13646"/>
            <a:ext cx="9148707" cy="5308979"/>
          </a:xfrm>
          <a:prstGeom prst="rect">
            <a:avLst/>
          </a:prstGeom>
          <a:effectLst>
            <a:outerShdw blurRad="50800" dist="38100" dir="2700000" algn="tl" rotWithShape="0">
              <a:prstClr val="black">
                <a:alpha val="40000"/>
              </a:prstClr>
            </a:outerShdw>
          </a:effectLst>
        </p:spPr>
      </p:pic>
      <p:pic>
        <p:nvPicPr>
          <p:cNvPr id="6" name="4311A1F9-FFEB-4F21-93C9-B6DDAA119EFC" descr="image004"/>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038600" y="2655336"/>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640458" y="2717513"/>
            <a:ext cx="2157573" cy="960263"/>
          </a:xfrm>
          <a:prstGeom prst="roundRect">
            <a:avLst/>
          </a:prstGeom>
          <a:gradFill>
            <a:gsLst>
              <a:gs pos="0">
                <a:srgbClr val="565E75"/>
              </a:gs>
              <a:gs pos="100000">
                <a:srgbClr val="353C4C"/>
              </a:gs>
            </a:gsLst>
            <a:lin ang="5400000" scaled="1"/>
          </a:gradFill>
        </p:spPr>
        <p:txBody>
          <a:bodyPr wrap="square" rtlCol="0">
            <a:spAutoFit/>
          </a:bodyPr>
          <a:lstStyle/>
          <a:p>
            <a:pPr algn="ctr" defTabSz="914400">
              <a:lnSpc>
                <a:spcPct val="90000"/>
              </a:lnSpc>
            </a:pPr>
            <a:r>
              <a:rPr lang="en-US" sz="2800" dirty="0">
                <a:solidFill>
                  <a:prstClr val="white"/>
                </a:solidFill>
                <a:latin typeface="Arial Narrow" panose="020B0606020202030204" pitchFamily="34" charset="0"/>
              </a:rPr>
              <a:t>Patient choice</a:t>
            </a:r>
          </a:p>
          <a:p>
            <a:pPr algn="ctr" defTabSz="914400">
              <a:lnSpc>
                <a:spcPct val="90000"/>
              </a:lnSpc>
            </a:pPr>
            <a:r>
              <a:rPr lang="en-US" sz="2800" dirty="0">
                <a:solidFill>
                  <a:prstClr val="white"/>
                </a:solidFill>
                <a:latin typeface="Arial Narrow" panose="020B0606020202030204" pitchFamily="34" charset="0"/>
              </a:rPr>
              <a:t>is important!</a:t>
            </a:r>
          </a:p>
        </p:txBody>
      </p:sp>
      <p:sp>
        <p:nvSpPr>
          <p:cNvPr id="2" name="Rectangle 1"/>
          <p:cNvSpPr/>
          <p:nvPr/>
        </p:nvSpPr>
        <p:spPr>
          <a:xfrm>
            <a:off x="13647" y="5437389"/>
            <a:ext cx="9130354" cy="978729"/>
          </a:xfrm>
          <a:prstGeom prst="rect">
            <a:avLst/>
          </a:prstGeom>
          <a:gradFill>
            <a:gsLst>
              <a:gs pos="5000">
                <a:srgbClr val="002850"/>
              </a:gs>
              <a:gs pos="0">
                <a:srgbClr val="006699"/>
              </a:gs>
            </a:gsLst>
            <a:lin ang="2700000" scaled="1"/>
          </a:gradFill>
          <a:scene3d>
            <a:camera prst="orthographicFront"/>
            <a:lightRig rig="threePt" dir="t"/>
          </a:scene3d>
          <a:sp3d>
            <a:bevelT/>
          </a:sp3d>
        </p:spPr>
        <p:txBody>
          <a:bodyPr wrap="square">
            <a:spAutoFit/>
          </a:bodyPr>
          <a:lstStyle/>
          <a:p>
            <a:pPr algn="ctr">
              <a:lnSpc>
                <a:spcPct val="90000"/>
              </a:lnSpc>
              <a:buFont typeface="Arial" charset="0"/>
              <a:buNone/>
            </a:pPr>
            <a:r>
              <a:rPr lang="en-US" altLang="en-US" sz="3200" i="1" dirty="0">
                <a:solidFill>
                  <a:srgbClr val="FFFF99"/>
                </a:solidFill>
                <a:latin typeface="Arial Narrow" panose="020B0606020202030204" pitchFamily="34" charset="0"/>
              </a:rPr>
              <a:t>What else should be considered?</a:t>
            </a:r>
          </a:p>
          <a:p>
            <a:pPr algn="ctr">
              <a:lnSpc>
                <a:spcPct val="90000"/>
              </a:lnSpc>
              <a:buFont typeface="Arial" charset="0"/>
              <a:buNone/>
            </a:pPr>
            <a:r>
              <a:rPr lang="en-US" altLang="en-US" sz="3200" dirty="0">
                <a:solidFill>
                  <a:schemeClr val="bg1"/>
                </a:solidFill>
                <a:latin typeface="Arial Narrow" panose="020B0606020202030204" pitchFamily="34" charset="0"/>
              </a:rPr>
              <a:t>Underlying pathology, pain intensity, scope of practice</a:t>
            </a:r>
          </a:p>
        </p:txBody>
      </p:sp>
      <p:sp>
        <p:nvSpPr>
          <p:cNvPr id="8" name="Slide Number Placeholder 7"/>
          <p:cNvSpPr>
            <a:spLocks noGrp="1"/>
          </p:cNvSpPr>
          <p:nvPr>
            <p:ph type="sldNum" sz="quarter" idx="12"/>
          </p:nvPr>
        </p:nvSpPr>
        <p:spPr>
          <a:xfrm>
            <a:off x="8418323" y="6484948"/>
            <a:ext cx="486195" cy="365125"/>
          </a:xfrm>
        </p:spPr>
        <p:txBody>
          <a:bodyPr/>
          <a:lstStyle/>
          <a:p>
            <a:fld id="{C048D2DA-7850-489B-9FE8-4439F01310DD}" type="slidenum">
              <a:rPr lang="en-US" sz="1000" smtClean="0">
                <a:solidFill>
                  <a:schemeClr val="tx1"/>
                </a:solidFill>
                <a:latin typeface="Arial" panose="020B0604020202020204" pitchFamily="34" charset="0"/>
                <a:cs typeface="Arial" panose="020B0604020202020204" pitchFamily="34" charset="0"/>
              </a:rPr>
              <a:pPr/>
              <a:t>73</a:t>
            </a:fld>
            <a:endParaRPr lang="en-US" dirty="0">
              <a:solidFill>
                <a:schemeClr val="tx1"/>
              </a:solidFill>
              <a:latin typeface="Arial" panose="020B0604020202020204" pitchFamily="34" charset="0"/>
              <a:cs typeface="Arial" panose="020B0604020202020204" pitchFamily="34" charset="0"/>
            </a:endParaRPr>
          </a:p>
        </p:txBody>
      </p:sp>
      <p:sp>
        <p:nvSpPr>
          <p:cNvPr id="9" name="Footer Placeholder 4"/>
          <p:cNvSpPr txBox="1">
            <a:spLocks/>
          </p:cNvSpPr>
          <p:nvPr/>
        </p:nvSpPr>
        <p:spPr bwMode="auto">
          <a:xfrm>
            <a:off x="4267309" y="6511648"/>
            <a:ext cx="4426094" cy="27432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5972" tIns="43000" rIns="85972" bIns="43000" numCol="1" anchor="ctr" anchorCtr="0" compatLnSpc="1">
            <a:prstTxWarp prst="textNoShape">
              <a:avLst/>
            </a:prstTxWarp>
          </a:bodyPr>
          <a:lstStyle>
            <a:defPPr>
              <a:defRPr lang="en-US"/>
            </a:defPPr>
            <a:lvl1pPr marL="0" algn="ctr" defTabSz="457200" rtl="0" eaLnBrk="0" latinLnBrk="0" hangingPunct="0">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000" dirty="0">
                <a:solidFill>
                  <a:srgbClr val="000000"/>
                </a:solidFill>
                <a:latin typeface="Arial Narrow" panose="020B0606020202030204" pitchFamily="34" charset="0"/>
              </a:rPr>
              <a:t>© National </a:t>
            </a:r>
            <a:r>
              <a:rPr lang="en-US" sz="1000" dirty="0">
                <a:solidFill>
                  <a:srgbClr val="003300"/>
                </a:solidFill>
                <a:latin typeface="Arial Narrow" panose="020B0606020202030204" pitchFamily="34" charset="0"/>
              </a:rPr>
              <a:t>Association of State EMS Officials (NASEMSO). All rights reserved.</a:t>
            </a:r>
            <a:r>
              <a:rPr lang="en-US" sz="1000" dirty="0">
                <a:solidFill>
                  <a:srgbClr val="FFFFFF"/>
                </a:solidFill>
                <a:latin typeface="Arial Narrow" panose="020B0606020202030204" pitchFamily="34" charset="0"/>
              </a:rPr>
              <a:t>.</a:t>
            </a:r>
            <a:endParaRPr lang="en-US" sz="1000" i="1" dirty="0">
              <a:solidFill>
                <a:srgbClr val="FFFFFF"/>
              </a:solidFill>
              <a:latin typeface="Arial Narrow" panose="020B0606020202030204" pitchFamily="34" charset="0"/>
            </a:endParaRPr>
          </a:p>
        </p:txBody>
      </p:sp>
    </p:spTree>
    <p:extLst>
      <p:ext uri="{BB962C8B-B14F-4D97-AF65-F5344CB8AC3E}">
        <p14:creationId xmlns:p14="http://schemas.microsoft.com/office/powerpoint/2010/main" val="229396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out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1" y="27302"/>
            <a:ext cx="9065567" cy="6799175"/>
          </a:xfrm>
          <a:prstGeom prst="rect">
            <a:avLst/>
          </a:prstGeom>
        </p:spPr>
      </p:pic>
      <p:sp>
        <p:nvSpPr>
          <p:cNvPr id="4" name="Rectangle 3"/>
          <p:cNvSpPr/>
          <p:nvPr/>
        </p:nvSpPr>
        <p:spPr>
          <a:xfrm>
            <a:off x="132434" y="6513524"/>
            <a:ext cx="3539454" cy="246221"/>
          </a:xfrm>
          <a:prstGeom prst="rect">
            <a:avLst/>
          </a:prstGeom>
        </p:spPr>
        <p:txBody>
          <a:bodyPr wrap="square">
            <a:spAutoFit/>
          </a:bodyPr>
          <a:lstStyle/>
          <a:p>
            <a:r>
              <a:rPr lang="en-US" sz="1000" dirty="0">
                <a:solidFill>
                  <a:schemeClr val="bg1"/>
                </a:solidFill>
                <a:latin typeface="Arial Narrow" panose="020B0606020202030204" pitchFamily="34" charset="0"/>
              </a:rPr>
              <a:t>www.verywellhealth.com/rheumatoid-arthritis-pain-medications-511350</a:t>
            </a:r>
            <a:r>
              <a:rPr lang="en-US" sz="1000" dirty="0">
                <a:solidFill>
                  <a:schemeClr val="bg1"/>
                </a:solidFill>
                <a:latin typeface="Tw Cen MT Condensed" panose="020B0606020104020203" pitchFamily="34" charset="0"/>
              </a:rPr>
              <a:t>4</a:t>
            </a:r>
          </a:p>
        </p:txBody>
      </p:sp>
      <p:sp>
        <p:nvSpPr>
          <p:cNvPr id="3" name="Rounded Rectangle 2"/>
          <p:cNvSpPr/>
          <p:nvPr/>
        </p:nvSpPr>
        <p:spPr>
          <a:xfrm>
            <a:off x="841832" y="158313"/>
            <a:ext cx="7445827" cy="766364"/>
          </a:xfrm>
          <a:prstGeom prst="roundRect">
            <a:avLst/>
          </a:prstGeom>
          <a:no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41829" y="256195"/>
            <a:ext cx="7588326" cy="584775"/>
          </a:xfrm>
          <a:prstGeom prst="rect">
            <a:avLst/>
          </a:prstGeom>
        </p:spPr>
        <p:txBody>
          <a:bodyPr wrap="square">
            <a:spAutoFit/>
          </a:bodyPr>
          <a:lstStyle/>
          <a:p>
            <a:r>
              <a:rPr lang="en-US" sz="3200" dirty="0">
                <a:solidFill>
                  <a:schemeClr val="bg1"/>
                </a:solidFill>
                <a:latin typeface="Arial" panose="020B0604020202020204" pitchFamily="34" charset="0"/>
                <a:cs typeface="Arial" panose="020B0604020202020204" pitchFamily="34" charset="0"/>
              </a:rPr>
              <a:t>Obtaining Past Medical History is Critical</a:t>
            </a:r>
          </a:p>
        </p:txBody>
      </p:sp>
      <p:sp>
        <p:nvSpPr>
          <p:cNvPr id="8" name="Slide Number Placeholder 7"/>
          <p:cNvSpPr>
            <a:spLocks noGrp="1"/>
          </p:cNvSpPr>
          <p:nvPr>
            <p:ph type="sldNum" sz="quarter" idx="12"/>
          </p:nvPr>
        </p:nvSpPr>
        <p:spPr>
          <a:xfrm>
            <a:off x="8517626" y="6434056"/>
            <a:ext cx="399144" cy="365125"/>
          </a:xfrm>
        </p:spPr>
        <p:txBody>
          <a:bodyPr/>
          <a:lstStyle/>
          <a:p>
            <a:fld id="{C048D2DA-7850-489B-9FE8-4439F01310DD}" type="slidenum">
              <a:rPr lang="en-US" sz="1000" smtClean="0">
                <a:solidFill>
                  <a:schemeClr val="bg1"/>
                </a:solidFill>
                <a:latin typeface="Arial" panose="020B0604020202020204" pitchFamily="34" charset="0"/>
                <a:cs typeface="Arial" panose="020B0604020202020204" pitchFamily="34" charset="0"/>
              </a:rPr>
              <a:pPr/>
              <a:t>74</a:t>
            </a:fld>
            <a:endParaRPr lang="en-US" sz="1000" dirty="0">
              <a:solidFill>
                <a:schemeClr val="bg1"/>
              </a:solidFill>
              <a:latin typeface="Arial" panose="020B0604020202020204" pitchFamily="34" charset="0"/>
              <a:cs typeface="Arial" panose="020B0604020202020204" pitchFamily="34" charset="0"/>
            </a:endParaRPr>
          </a:p>
        </p:txBody>
      </p:sp>
      <p:sp>
        <p:nvSpPr>
          <p:cNvPr id="9" name="Footer Placeholder 3"/>
          <p:cNvSpPr txBox="1">
            <a:spLocks/>
          </p:cNvSpPr>
          <p:nvPr/>
        </p:nvSpPr>
        <p:spPr>
          <a:xfrm>
            <a:off x="3649227" y="6536757"/>
            <a:ext cx="4997611"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 </a:t>
            </a:r>
            <a:r>
              <a:rPr kumimoji="0" lang="en-US" sz="1000" b="0" i="0" u="none" strike="noStrike" kern="1200" cap="none" spc="0" normalizeH="0" baseline="0" noProof="0" dirty="0">
                <a:ln>
                  <a:noFill/>
                </a:ln>
                <a:solidFill>
                  <a:srgbClr val="FFFFFF"/>
                </a:solidFill>
                <a:effectLst/>
                <a:uLnTx/>
                <a:uFillTx/>
                <a:latin typeface="Arial Narrow" panose="020B0606020202030204" pitchFamily="34" charset="0"/>
              </a:rPr>
              <a:t>National Association of State EMS Officials (NASEMSO). All rights reserved</a:t>
            </a:r>
            <a:r>
              <a:rPr kumimoji="0" lang="en-US" sz="1000" b="0" i="0" u="none" strike="noStrike" kern="1200" cap="none" spc="0" normalizeH="0" baseline="0" noProof="0" dirty="0">
                <a:ln>
                  <a:noFill/>
                </a:ln>
                <a:solidFill>
                  <a:srgbClr val="FFFFFF"/>
                </a:solidFill>
                <a:effectLst/>
                <a:uLnTx/>
                <a:uFillTx/>
                <a:latin typeface="Arial"/>
                <a:ea typeface="+mn-ea"/>
                <a:cs typeface="+mn-cs"/>
              </a:rPr>
              <a:t>.</a:t>
            </a:r>
            <a:endParaRPr kumimoji="0" lang="en-US" sz="788" b="0" i="1"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41966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8328758" y="6536756"/>
            <a:ext cx="453579" cy="271889"/>
          </a:xfrm>
        </p:spPr>
        <p:txBody>
          <a:bodyPr/>
          <a:lstStyle/>
          <a:p>
            <a:pPr algn="r"/>
            <a:fld id="{FEE9C2EC-C493-E246-9EAB-66C95869FB0F}" type="slidenum">
              <a:rPr lang="en-US" b="0" smtClean="0">
                <a:solidFill>
                  <a:schemeClr val="bg1"/>
                </a:solidFill>
              </a:rPr>
              <a:pPr algn="r"/>
              <a:t>75</a:t>
            </a:fld>
            <a:endParaRPr lang="en-US" sz="700" b="0" dirty="0">
              <a:solidFill>
                <a:schemeClr val="bg1"/>
              </a:solidFill>
            </a:endParaRPr>
          </a:p>
        </p:txBody>
      </p:sp>
      <p:sp>
        <p:nvSpPr>
          <p:cNvPr id="11" name="Rectangle 10"/>
          <p:cNvSpPr/>
          <p:nvPr/>
        </p:nvSpPr>
        <p:spPr>
          <a:xfrm>
            <a:off x="22008" y="5205193"/>
            <a:ext cx="9092964" cy="1200329"/>
          </a:xfrm>
          <a:prstGeom prst="rect">
            <a:avLst/>
          </a:prstGeom>
          <a:gradFill>
            <a:gsLst>
              <a:gs pos="3000">
                <a:srgbClr val="2E2B21"/>
              </a:gs>
              <a:gs pos="98000">
                <a:srgbClr val="266382"/>
              </a:gs>
            </a:gsLst>
            <a:lin ang="2700000" scaled="1"/>
          </a:gradFill>
          <a:scene3d>
            <a:camera prst="orthographicFront"/>
            <a:lightRig rig="threePt" dir="t"/>
          </a:scene3d>
          <a:sp3d>
            <a:bevelT prst="relaxedInset"/>
          </a:sp3d>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FF99"/>
                </a:solidFill>
                <a:effectLst/>
                <a:uLnTx/>
                <a:uFillTx/>
                <a:latin typeface="Arial Narrow" panose="020B0606020202030204" pitchFamily="34" charset="0"/>
              </a:rPr>
              <a:t>When you touch someone with intention, you are saying, I am here to help you heal</a:t>
            </a:r>
            <a:r>
              <a:rPr kumimoji="0" lang="en-US" sz="3200" b="0" i="0" u="none" strike="noStrike" kern="0" cap="none" spc="0" normalizeH="0" baseline="0" noProof="0" dirty="0">
                <a:ln>
                  <a:noFill/>
                </a:ln>
                <a:solidFill>
                  <a:srgbClr val="FFFF99"/>
                </a:solidFill>
                <a:effectLst/>
                <a:uLnTx/>
                <a:uFillTx/>
                <a:latin typeface="Arial Narrow" panose="020B0606020202030204" pitchFamily="34" charset="0"/>
              </a:rPr>
              <a:t>.           </a:t>
            </a:r>
            <a:r>
              <a:rPr kumimoji="0" lang="en-US" sz="1600" b="0" i="0" u="none" strike="noStrike" kern="0" cap="none" spc="0" normalizeH="0" baseline="0" noProof="0" dirty="0">
                <a:ln>
                  <a:noFill/>
                </a:ln>
                <a:solidFill>
                  <a:srgbClr val="FFFFFF"/>
                </a:solidFill>
                <a:effectLst/>
                <a:uLnTx/>
                <a:uFillTx/>
                <a:latin typeface="Tw Cen MT" panose="020B0602020104020603"/>
              </a:rPr>
              <a:t>Inspirebywhitney.com</a:t>
            </a:r>
          </a:p>
        </p:txBody>
      </p:sp>
      <p:sp>
        <p:nvSpPr>
          <p:cNvPr id="12" name="Footer Placeholder 3"/>
          <p:cNvSpPr txBox="1">
            <a:spLocks/>
          </p:cNvSpPr>
          <p:nvPr/>
        </p:nvSpPr>
        <p:spPr>
          <a:xfrm>
            <a:off x="3577787" y="6536757"/>
            <a:ext cx="4997611"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 </a:t>
            </a:r>
            <a:r>
              <a:rPr kumimoji="0" lang="en-US" sz="1000" b="0" i="0" u="none" strike="noStrike" kern="1200" cap="none" spc="0" normalizeH="0" baseline="0" noProof="0" dirty="0">
                <a:ln>
                  <a:noFill/>
                </a:ln>
                <a:solidFill>
                  <a:srgbClr val="FFFFFF"/>
                </a:solidFill>
                <a:effectLst/>
                <a:uLnTx/>
                <a:uFillTx/>
                <a:latin typeface="Arial Narrow" panose="020B0606020202030204" pitchFamily="34" charset="0"/>
              </a:rPr>
              <a:t>National Association of State EMS Officials (NASEMSO). All rights reserved.</a:t>
            </a:r>
            <a:endParaRPr kumimoji="0" lang="en-US" sz="788" b="0" i="1" u="none" strike="noStrike" kern="1200" cap="none" spc="0" normalizeH="0" baseline="0" noProof="0" dirty="0">
              <a:ln>
                <a:noFill/>
              </a:ln>
              <a:solidFill>
                <a:srgbClr val="FFFFFF"/>
              </a:solidFill>
              <a:effectLst/>
              <a:uLnTx/>
              <a:uFillTx/>
              <a:latin typeface="Arial Narrow" panose="020B0606020202030204" pitchFamily="34" charset="0"/>
            </a:endParaRPr>
          </a:p>
        </p:txBody>
      </p:sp>
      <p:sp>
        <p:nvSpPr>
          <p:cNvPr id="3" name="Rectangle 2"/>
          <p:cNvSpPr/>
          <p:nvPr/>
        </p:nvSpPr>
        <p:spPr>
          <a:xfrm>
            <a:off x="164567" y="6536756"/>
            <a:ext cx="2551471" cy="246221"/>
          </a:xfrm>
          <a:prstGeom prst="rect">
            <a:avLst/>
          </a:prstGeom>
        </p:spPr>
        <p:txBody>
          <a:bodyPr wrap="square">
            <a:spAutoFit/>
          </a:bodyPr>
          <a:lstStyle/>
          <a:p>
            <a:r>
              <a:rPr lang="en-US" sz="1000" dirty="0">
                <a:solidFill>
                  <a:schemeClr val="bg1"/>
                </a:solidFill>
                <a:latin typeface="Arial Narrow" panose="020B0606020202030204" pitchFamily="34" charset="0"/>
              </a:rPr>
              <a:t>Creator: gorodenkoff   Credit: Getty Images</a:t>
            </a: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2138" b="2285"/>
          <a:stretch/>
        </p:blipFill>
        <p:spPr>
          <a:xfrm>
            <a:off x="11876" y="44256"/>
            <a:ext cx="9120249" cy="5043943"/>
          </a:xfrm>
          <a:prstGeom prst="rect">
            <a:avLst/>
          </a:prstGeom>
          <a:scene3d>
            <a:camera prst="orthographicFront"/>
            <a:lightRig rig="threePt" dir="t"/>
          </a:scene3d>
          <a:sp3d>
            <a:bevelT/>
          </a:sp3d>
        </p:spPr>
      </p:pic>
    </p:spTree>
    <p:extLst>
      <p:ext uri="{BB962C8B-B14F-4D97-AF65-F5344CB8AC3E}">
        <p14:creationId xmlns:p14="http://schemas.microsoft.com/office/powerpoint/2010/main" val="374624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883" b="6106"/>
          <a:stretch/>
        </p:blipFill>
        <p:spPr>
          <a:xfrm>
            <a:off x="-3370" y="36876"/>
            <a:ext cx="9129436" cy="6821124"/>
          </a:xfrm>
          <a:prstGeom prst="rect">
            <a:avLst/>
          </a:prstGeom>
        </p:spPr>
      </p:pic>
      <p:sp>
        <p:nvSpPr>
          <p:cNvPr id="2" name="Title 1"/>
          <p:cNvSpPr>
            <a:spLocks noGrp="1"/>
          </p:cNvSpPr>
          <p:nvPr>
            <p:ph type="title"/>
          </p:nvPr>
        </p:nvSpPr>
        <p:spPr>
          <a:xfrm>
            <a:off x="100018" y="36882"/>
            <a:ext cx="6200774" cy="1248999"/>
          </a:xfrm>
          <a:gradFill>
            <a:gsLst>
              <a:gs pos="2000">
                <a:srgbClr val="000000">
                  <a:alpha val="50000"/>
                </a:srgbClr>
              </a:gs>
              <a:gs pos="100000">
                <a:srgbClr val="996633">
                  <a:alpha val="50000"/>
                </a:srgbClr>
              </a:gs>
            </a:gsLst>
            <a:lin ang="5400000" scaled="1"/>
          </a:gradFill>
        </p:spPr>
        <p:txBody>
          <a:bodyPr/>
          <a:lstStyle/>
          <a:p>
            <a:pPr algn="l"/>
            <a:r>
              <a:rPr lang="en-US" altLang="en-US" sz="3600" dirty="0">
                <a:latin typeface="Arial" panose="020B0604020202020204" pitchFamily="34" charset="0"/>
                <a:cs typeface="Arial" panose="020B0604020202020204" pitchFamily="34" charset="0"/>
              </a:rPr>
              <a:t>What can help alleviate pain                                  other than medications?</a:t>
            </a:r>
            <a:endParaRPr lang="en-US" sz="3600" dirty="0">
              <a:latin typeface="Arial" panose="020B0604020202020204" pitchFamily="34" charset="0"/>
              <a:cs typeface="Arial" panose="020B0604020202020204" pitchFamily="34" charset="0"/>
            </a:endParaRPr>
          </a:p>
        </p:txBody>
      </p:sp>
      <p:sp>
        <p:nvSpPr>
          <p:cNvPr id="474115" name="Rectangle 3"/>
          <p:cNvSpPr>
            <a:spLocks noGrp="1" noChangeArrowheads="1"/>
          </p:cNvSpPr>
          <p:nvPr>
            <p:ph idx="1"/>
          </p:nvPr>
        </p:nvSpPr>
        <p:spPr>
          <a:xfrm>
            <a:off x="1743075" y="3715658"/>
            <a:ext cx="7226538" cy="1671262"/>
          </a:xfrm>
          <a:gradFill>
            <a:gsLst>
              <a:gs pos="0">
                <a:schemeClr val="bg2">
                  <a:alpha val="56000"/>
                </a:schemeClr>
              </a:gs>
              <a:gs pos="100000">
                <a:srgbClr val="371411">
                  <a:alpha val="50000"/>
                </a:srgbClr>
              </a:gs>
            </a:gsLst>
            <a:lin ang="5400000" scaled="1"/>
          </a:gradFill>
        </p:spPr>
        <p:txBody>
          <a:bodyPr/>
          <a:lstStyle/>
          <a:p>
            <a:pPr marL="182880" indent="-182880" algn="r" eaLnBrk="1" hangingPunct="1">
              <a:lnSpc>
                <a:spcPct val="95000"/>
              </a:lnSpc>
              <a:spcBef>
                <a:spcPts val="600"/>
              </a:spcBef>
              <a:buNone/>
              <a:defRPr/>
            </a:pPr>
            <a:r>
              <a:rPr lang="en-US" altLang="en-US" dirty="0">
                <a:solidFill>
                  <a:srgbClr val="FFFFCC"/>
                </a:solidFill>
                <a:effectLst>
                  <a:outerShdw blurRad="38100" dist="38100" dir="2700000" algn="tl">
                    <a:srgbClr val="000000">
                      <a:alpha val="43137"/>
                    </a:srgbClr>
                  </a:outerShdw>
                </a:effectLst>
              </a:rPr>
              <a:t>Empathy, verbal engagement</a:t>
            </a:r>
          </a:p>
          <a:p>
            <a:pPr marL="182880" indent="-182880" algn="r" eaLnBrk="1" hangingPunct="1">
              <a:lnSpc>
                <a:spcPct val="95000"/>
              </a:lnSpc>
              <a:spcBef>
                <a:spcPts val="600"/>
              </a:spcBef>
              <a:buNone/>
              <a:defRPr/>
            </a:pPr>
            <a:r>
              <a:rPr lang="en-US" altLang="en-US" dirty="0">
                <a:effectLst>
                  <a:outerShdw blurRad="38100" dist="38100" dir="2700000" algn="tl">
                    <a:srgbClr val="000000">
                      <a:alpha val="43137"/>
                    </a:srgbClr>
                  </a:outerShdw>
                </a:effectLst>
              </a:rPr>
              <a:t>Use repositioning, breathing; heat/cold;              splints; guided imagery </a:t>
            </a:r>
            <a:endParaRPr lang="en-US" altLang="en-US" dirty="0">
              <a:effectLst/>
            </a:endParaRPr>
          </a:p>
        </p:txBody>
      </p:sp>
      <p:sp>
        <p:nvSpPr>
          <p:cNvPr id="4" name="TextBox 3"/>
          <p:cNvSpPr txBox="1"/>
          <p:nvPr/>
        </p:nvSpPr>
        <p:spPr>
          <a:xfrm>
            <a:off x="350261" y="6510727"/>
            <a:ext cx="1451038" cy="246221"/>
          </a:xfrm>
          <a:prstGeom prst="rect">
            <a:avLst/>
          </a:prstGeom>
          <a:noFill/>
        </p:spPr>
        <p:txBody>
          <a:bodyPr wrap="none" rtlCol="0">
            <a:spAutoFit/>
          </a:bodyPr>
          <a:lstStyle/>
          <a:p>
            <a:pPr defTabSz="914400" fontAlgn="base">
              <a:spcBef>
                <a:spcPct val="0"/>
              </a:spcBef>
              <a:spcAft>
                <a:spcPct val="0"/>
              </a:spcAft>
            </a:pPr>
            <a:r>
              <a:rPr lang="en-US" sz="1000" dirty="0">
                <a:solidFill>
                  <a:srgbClr val="FFFFFF"/>
                </a:solidFill>
                <a:latin typeface="Arial Narrow" panose="020B0606020202030204" pitchFamily="34" charset="0"/>
                <a:cs typeface="Arial" panose="020B0604020202020204" pitchFamily="34" charset="0"/>
              </a:rPr>
              <a:t>John Moore/Getty Images- </a:t>
            </a:r>
            <a:endParaRPr lang="en-US" sz="1000" dirty="0">
              <a:solidFill>
                <a:srgbClr val="FFFFFF"/>
              </a:solidFill>
              <a:latin typeface="Arial Narrow" panose="020B0606020202030204" pitchFamily="34" charset="0"/>
            </a:endParaRPr>
          </a:p>
        </p:txBody>
      </p:sp>
      <p:sp>
        <p:nvSpPr>
          <p:cNvPr id="8" name="Slide Number Placeholder 7"/>
          <p:cNvSpPr>
            <a:spLocks noGrp="1"/>
          </p:cNvSpPr>
          <p:nvPr>
            <p:ph type="sldNum" sz="quarter" idx="12"/>
          </p:nvPr>
        </p:nvSpPr>
        <p:spPr>
          <a:xfrm>
            <a:off x="8621491" y="6476129"/>
            <a:ext cx="348122" cy="350829"/>
          </a:xfrm>
        </p:spPr>
        <p:txBody>
          <a:bodyPr/>
          <a:lstStyle/>
          <a:p>
            <a:pPr>
              <a:defRPr/>
            </a:pPr>
            <a:fld id="{1614D9D4-8AAD-4333-8179-E1F239E7A8B2}" type="slidenum">
              <a:rPr lang="en-US" altLang="en-US" sz="1000" smtClean="0">
                <a:solidFill>
                  <a:srgbClr val="FFFFFF"/>
                </a:solidFill>
                <a:latin typeface="Arial" panose="020B0604020202020204" pitchFamily="34" charset="0"/>
                <a:cs typeface="Arial" panose="020B0604020202020204" pitchFamily="34" charset="0"/>
              </a:rPr>
              <a:pPr>
                <a:defRPr/>
              </a:pPr>
              <a:t>76</a:t>
            </a:fld>
            <a:endParaRPr lang="en-US" altLang="en-US" sz="1200" dirty="0">
              <a:solidFill>
                <a:srgbClr val="FFFFFF"/>
              </a:solidFill>
              <a:latin typeface="Arial" panose="020B0604020202020204" pitchFamily="34" charset="0"/>
              <a:cs typeface="Arial" panose="020B0604020202020204" pitchFamily="34" charset="0"/>
            </a:endParaRPr>
          </a:p>
        </p:txBody>
      </p:sp>
      <p:sp>
        <p:nvSpPr>
          <p:cNvPr id="6" name="Rectangle 5"/>
          <p:cNvSpPr/>
          <p:nvPr/>
        </p:nvSpPr>
        <p:spPr>
          <a:xfrm>
            <a:off x="4" y="5497772"/>
            <a:ext cx="9126065" cy="954107"/>
          </a:xfrm>
          <a:prstGeom prst="rect">
            <a:avLst/>
          </a:prstGeom>
          <a:gradFill>
            <a:gsLst>
              <a:gs pos="3000">
                <a:srgbClr val="000000">
                  <a:alpha val="50000"/>
                </a:srgbClr>
              </a:gs>
              <a:gs pos="100000">
                <a:srgbClr val="000F2E">
                  <a:alpha val="63000"/>
                </a:srgbClr>
              </a:gs>
            </a:gsLst>
            <a:lin ang="5400000" scaled="0"/>
          </a:gradFill>
        </p:spPr>
        <p:txBody>
          <a:bodyPr wrap="square">
            <a:spAutoFit/>
          </a:bodyPr>
          <a:lstStyle/>
          <a:p>
            <a:pPr lvl="0" algn="ctr" defTabSz="914400" fontAlgn="base">
              <a:spcBef>
                <a:spcPct val="0"/>
              </a:spcBef>
              <a:spcAft>
                <a:spcPct val="0"/>
              </a:spcAft>
            </a:pPr>
            <a:r>
              <a:rPr lang="en-US" sz="3200" dirty="0">
                <a:solidFill>
                  <a:srgbClr val="FFFF99"/>
                </a:solidFill>
                <a:effectLst>
                  <a:outerShdw blurRad="38100" dist="38100" dir="2700000" algn="tl">
                    <a:srgbClr val="000000">
                      <a:alpha val="43137"/>
                    </a:srgbClr>
                  </a:outerShdw>
                </a:effectLst>
                <a:cs typeface="Arial" panose="020B0604020202020204" pitchFamily="34" charset="0"/>
              </a:rPr>
              <a:t>Cure sometimes. Treat often. Comfort always</a:t>
            </a:r>
            <a:r>
              <a:rPr lang="en-US" sz="3200" dirty="0">
                <a:solidFill>
                  <a:srgbClr val="FFFF99"/>
                </a:solidFill>
                <a:cs typeface="Arial" panose="020B0604020202020204" pitchFamily="34" charset="0"/>
              </a:rPr>
              <a:t>.</a:t>
            </a:r>
            <a:r>
              <a:rPr lang="en-US" sz="3200" dirty="0">
                <a:solidFill>
                  <a:srgbClr val="FFFFFF"/>
                </a:solidFill>
                <a:cs typeface="Arial" panose="020B0604020202020204" pitchFamily="34" charset="0"/>
              </a:rPr>
              <a:t> </a:t>
            </a:r>
          </a:p>
          <a:p>
            <a:pPr lvl="0" algn="r" defTabSz="914400" fontAlgn="base">
              <a:spcBef>
                <a:spcPct val="0"/>
              </a:spcBef>
              <a:spcAft>
                <a:spcPct val="0"/>
              </a:spcAft>
            </a:pPr>
            <a:r>
              <a:rPr lang="en-US" sz="2400" dirty="0">
                <a:solidFill>
                  <a:srgbClr val="FFFFFF"/>
                </a:solidFill>
                <a:cs typeface="Arial" panose="020B0604020202020204" pitchFamily="34" charset="0"/>
              </a:rPr>
              <a:t>Hippocrates</a:t>
            </a:r>
          </a:p>
        </p:txBody>
      </p:sp>
      <p:sp>
        <p:nvSpPr>
          <p:cNvPr id="10" name="Footer Placeholder 3"/>
          <p:cNvSpPr txBox="1">
            <a:spLocks/>
          </p:cNvSpPr>
          <p:nvPr/>
        </p:nvSpPr>
        <p:spPr>
          <a:xfrm>
            <a:off x="3700039" y="6566253"/>
            <a:ext cx="4997611"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Narrow" panose="020B0606020202030204" pitchFamily="34" charset="0"/>
              </a:rPr>
              <a:t>© National Association of State EMS Officials (NASEMSO). All rights reserved</a:t>
            </a:r>
            <a:r>
              <a:rPr kumimoji="0" lang="en-US" sz="1000" b="0" i="0" u="none" strike="noStrike" kern="1200" cap="none" spc="0" normalizeH="0" baseline="0" noProof="0" dirty="0">
                <a:ln>
                  <a:noFill/>
                </a:ln>
                <a:solidFill>
                  <a:srgbClr val="FFFFFF"/>
                </a:solidFill>
                <a:effectLst/>
                <a:uLnTx/>
                <a:uFillTx/>
                <a:latin typeface="Arial"/>
                <a:ea typeface="+mn-ea"/>
                <a:cs typeface="+mn-cs"/>
              </a:rPr>
              <a:t>.</a:t>
            </a:r>
            <a:endParaRPr kumimoji="0" lang="en-US" sz="788" b="0" i="1"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85240239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74115">
                                            <p:txEl>
                                              <p:pRg st="0" end="0"/>
                                            </p:txEl>
                                          </p:spTgt>
                                        </p:tgtEl>
                                        <p:attrNameLst>
                                          <p:attrName>style.visibility</p:attrName>
                                        </p:attrNameLst>
                                      </p:cBhvr>
                                      <p:to>
                                        <p:strVal val="visible"/>
                                      </p:to>
                                    </p:set>
                                    <p:anim calcmode="lin" valueType="num">
                                      <p:cBhvr>
                                        <p:cTn id="7" dur="1000" fill="hold"/>
                                        <p:tgtEl>
                                          <p:spTgt spid="474115">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7411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74115">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474115">
                                            <p:txEl>
                                              <p:pRg st="1" end="1"/>
                                            </p:txEl>
                                          </p:spTgt>
                                        </p:tgtEl>
                                        <p:attrNameLst>
                                          <p:attrName>style.visibility</p:attrName>
                                        </p:attrNameLst>
                                      </p:cBhvr>
                                      <p:to>
                                        <p:strVal val="visible"/>
                                      </p:to>
                                    </p:set>
                                    <p:anim calcmode="lin" valueType="num">
                                      <p:cBhvr>
                                        <p:cTn id="12" dur="1000" fill="hold"/>
                                        <p:tgtEl>
                                          <p:spTgt spid="474115">
                                            <p:txEl>
                                              <p:pRg st="1" end="1"/>
                                            </p:txEl>
                                          </p:spTgt>
                                        </p:tgtEl>
                                        <p:attrNameLst>
                                          <p:attrName>ppt_w</p:attrName>
                                        </p:attrNameLst>
                                      </p:cBhvr>
                                      <p:tavLst>
                                        <p:tav tm="0">
                                          <p:val>
                                            <p:strVal val="#ppt_w+.3"/>
                                          </p:val>
                                        </p:tav>
                                        <p:tav tm="100000">
                                          <p:val>
                                            <p:strVal val="#ppt_w"/>
                                          </p:val>
                                        </p:tav>
                                      </p:tavLst>
                                    </p:anim>
                                    <p:anim calcmode="lin" valueType="num">
                                      <p:cBhvr>
                                        <p:cTn id="13" dur="1000" fill="hold"/>
                                        <p:tgtEl>
                                          <p:spTgt spid="474115">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47411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out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524" b="99476" l="0" r="99242">
                        <a14:foregroundMark x1="21591" y1="27225" x2="21212" y2="32984"/>
                        <a14:foregroundMark x1="19697" y1="35602" x2="19697" y2="35602"/>
                      </a14:backgroundRemoval>
                    </a14:imgEffect>
                  </a14:imgLayer>
                </a14:imgProps>
              </a:ext>
              <a:ext uri="{28A0092B-C50C-407E-A947-70E740481C1C}">
                <a14:useLocalDpi xmlns:a14="http://schemas.microsoft.com/office/drawing/2010/main" val="0"/>
              </a:ext>
            </a:extLst>
          </a:blip>
          <a:stretch>
            <a:fillRect/>
          </a:stretch>
        </p:blipFill>
        <p:spPr>
          <a:xfrm>
            <a:off x="1167067" y="29496"/>
            <a:ext cx="4389120" cy="3175462"/>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99394" l="215" r="100000">
                        <a14:foregroundMark x1="45279" y1="5152" x2="57296" y2="1818"/>
                      </a14:backgroundRemoval>
                    </a14:imgEffect>
                  </a14:imgLayer>
                </a14:imgProps>
              </a:ext>
              <a:ext uri="{28A0092B-C50C-407E-A947-70E740481C1C}">
                <a14:useLocalDpi xmlns:a14="http://schemas.microsoft.com/office/drawing/2010/main" val="0"/>
              </a:ext>
            </a:extLst>
          </a:blip>
          <a:stretch>
            <a:fillRect/>
          </a:stretch>
        </p:blipFill>
        <p:spPr>
          <a:xfrm>
            <a:off x="4704732" y="61708"/>
            <a:ext cx="4438650" cy="3143250"/>
          </a:xfrm>
          <a:prstGeom prst="rect">
            <a:avLst/>
          </a:prstGeom>
        </p:spPr>
      </p:pic>
      <p:sp>
        <p:nvSpPr>
          <p:cNvPr id="45058" name="Rectangle 9"/>
          <p:cNvSpPr>
            <a:spLocks noGrp="1" noChangeArrowheads="1"/>
          </p:cNvSpPr>
          <p:nvPr>
            <p:ph type="title" idx="4294967295"/>
          </p:nvPr>
        </p:nvSpPr>
        <p:spPr>
          <a:xfrm>
            <a:off x="319310" y="95250"/>
            <a:ext cx="7873779" cy="1385888"/>
          </a:xfrm>
          <a:noFill/>
        </p:spPr>
        <p:txBody>
          <a:bodyPr/>
          <a:lstStyle/>
          <a:p>
            <a:pPr algn="l"/>
            <a:r>
              <a:rPr lang="en-US" alt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Non-pharmacologic   Considerations in children</a:t>
            </a:r>
          </a:p>
        </p:txBody>
      </p:sp>
      <p:pic>
        <p:nvPicPr>
          <p:cNvPr id="45059" name="Picture 11" descr="Baqeri_d201211180408500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310" y="3162597"/>
            <a:ext cx="4431237" cy="3640839"/>
          </a:xfrm>
          <a:prstGeom prst="parallelogram">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49324" y="6488966"/>
            <a:ext cx="2866571" cy="276999"/>
          </a:xfrm>
          <a:prstGeom prst="rect">
            <a:avLst/>
          </a:prstGeom>
        </p:spPr>
        <p:txBody>
          <a:bodyPr wrap="square">
            <a:spAutoFit/>
          </a:bodyPr>
          <a:lstStyle/>
          <a:p>
            <a:r>
              <a:rPr lang="en-US" sz="1000" dirty="0">
                <a:latin typeface="Arial Narrow" panose="020B0606020202030204" pitchFamily="34" charset="0"/>
              </a:rPr>
              <a:t>www.evidentlycochrane.net/chronic-pain-children-drugs</a:t>
            </a:r>
            <a:r>
              <a:rPr lang="en-US" sz="1200" dirty="0">
                <a:latin typeface="Tw Cen MT Condensed" panose="020B0606020104020203" pitchFamily="34" charset="0"/>
              </a:rPr>
              <a:t>/</a:t>
            </a:r>
          </a:p>
        </p:txBody>
      </p:sp>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backgroundRemoval t="0" b="100000" l="0" r="99174"/>
                    </a14:imgEffect>
                  </a14:imgLayer>
                </a14:imgProps>
              </a:ext>
              <a:ext uri="{28A0092B-C50C-407E-A947-70E740481C1C}">
                <a14:useLocalDpi xmlns:a14="http://schemas.microsoft.com/office/drawing/2010/main" val="0"/>
              </a:ext>
            </a:extLst>
          </a:blip>
          <a:stretch>
            <a:fillRect/>
          </a:stretch>
        </p:blipFill>
        <p:spPr>
          <a:xfrm>
            <a:off x="3801252" y="3197710"/>
            <a:ext cx="4610100" cy="3686175"/>
          </a:xfrm>
          <a:prstGeom prst="rect">
            <a:avLst/>
          </a:prstGeom>
        </p:spPr>
      </p:pic>
      <p:sp>
        <p:nvSpPr>
          <p:cNvPr id="7" name="Parallelogram 6"/>
          <p:cNvSpPr/>
          <p:nvPr/>
        </p:nvSpPr>
        <p:spPr>
          <a:xfrm>
            <a:off x="130630" y="2571759"/>
            <a:ext cx="8955314" cy="1242030"/>
          </a:xfrm>
          <a:prstGeom prst="parallelogram">
            <a:avLst/>
          </a:prstGeom>
          <a:gradFill>
            <a:gsLst>
              <a:gs pos="0">
                <a:schemeClr val="bg2">
                  <a:alpha val="71000"/>
                </a:schemeClr>
              </a:gs>
              <a:gs pos="100000">
                <a:srgbClr val="FFC000">
                  <a:alpha val="58000"/>
                </a:srgbClr>
              </a:gs>
            </a:gsLst>
            <a:lin ang="540000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32327" y="2648341"/>
            <a:ext cx="8841908" cy="1077218"/>
          </a:xfrm>
          <a:prstGeom prst="rect">
            <a:avLst/>
          </a:prstGeom>
          <a:noFill/>
        </p:spPr>
        <p:txBody>
          <a:bodyPr wrap="none" rtlCol="0">
            <a:spAutoFit/>
          </a:bodyPr>
          <a:lstStyle/>
          <a:p>
            <a:r>
              <a:rPr lang="en-US" sz="3200" dirty="0">
                <a:latin typeface="Arial Narrow" panose="020B0606020202030204" pitchFamily="34" charset="0"/>
              </a:rPr>
              <a:t>  </a:t>
            </a:r>
            <a:r>
              <a:rPr lang="en-US" sz="3200" dirty="0">
                <a:effectLst>
                  <a:outerShdw blurRad="38100" dist="38100" dir="2700000" algn="tl">
                    <a:srgbClr val="000000">
                      <a:alpha val="43137"/>
                    </a:srgbClr>
                  </a:outerShdw>
                </a:effectLst>
                <a:latin typeface="Arial Narrow" panose="020B0606020202030204" pitchFamily="34" charset="0"/>
              </a:rPr>
              <a:t>Use distraction (bubbles, Buzzy, music, electronics, toys)</a:t>
            </a:r>
          </a:p>
          <a:p>
            <a:r>
              <a:rPr lang="en-US" sz="3200" dirty="0">
                <a:effectLst>
                  <a:outerShdw blurRad="38100" dist="38100" dir="2700000" algn="tl">
                    <a:srgbClr val="000000">
                      <a:alpha val="43137"/>
                    </a:srgbClr>
                  </a:outerShdw>
                </a:effectLst>
                <a:latin typeface="Arial Narrow" panose="020B0606020202030204" pitchFamily="34" charset="0"/>
              </a:rPr>
              <a:t>Consider need for caregiver presence; holding, pacifier</a:t>
            </a:r>
          </a:p>
        </p:txBody>
      </p:sp>
      <p:sp>
        <p:nvSpPr>
          <p:cNvPr id="5" name="Slide Number Placeholder 4"/>
          <p:cNvSpPr>
            <a:spLocks noGrp="1"/>
          </p:cNvSpPr>
          <p:nvPr>
            <p:ph type="sldNum" sz="quarter" idx="12"/>
          </p:nvPr>
        </p:nvSpPr>
        <p:spPr>
          <a:xfrm>
            <a:off x="8272472" y="6460920"/>
            <a:ext cx="428625" cy="330413"/>
          </a:xfrm>
        </p:spPr>
        <p:txBody>
          <a:bodyPr/>
          <a:lstStyle/>
          <a:p>
            <a:pPr>
              <a:defRPr/>
            </a:pPr>
            <a:fld id="{C9BAB019-6764-40ED-B698-5A8B017C77F2}" type="slidenum">
              <a:rPr lang="en-US" altLang="en-US" sz="1000" smtClean="0">
                <a:solidFill>
                  <a:srgbClr val="FFFFFF"/>
                </a:solidFill>
                <a:latin typeface="Arial" panose="020B0604020202020204" pitchFamily="34" charset="0"/>
                <a:cs typeface="Arial" panose="020B0604020202020204" pitchFamily="34" charset="0"/>
              </a:rPr>
              <a:pPr>
                <a:defRPr/>
              </a:pPr>
              <a:t>77</a:t>
            </a:fld>
            <a:endParaRPr lang="en-US" altLang="en-US" sz="1050" dirty="0">
              <a:solidFill>
                <a:srgbClr val="FFFFFF"/>
              </a:solidFill>
              <a:latin typeface="Arial" panose="020B0604020202020204" pitchFamily="34" charset="0"/>
              <a:cs typeface="Arial" panose="020B0604020202020204" pitchFamily="34" charset="0"/>
            </a:endParaRPr>
          </a:p>
        </p:txBody>
      </p:sp>
      <p:sp>
        <p:nvSpPr>
          <p:cNvPr id="12" name="Footer Placeholder 3"/>
          <p:cNvSpPr txBox="1">
            <a:spLocks/>
          </p:cNvSpPr>
          <p:nvPr/>
        </p:nvSpPr>
        <p:spPr>
          <a:xfrm>
            <a:off x="3420619" y="6536757"/>
            <a:ext cx="4997611"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Narrow" panose="020B0606020202030204" pitchFamily="34" charset="0"/>
              </a:rPr>
              <a:t>© National Association of State EMS Officials (NASEMSO). All rights reserved.</a:t>
            </a:r>
            <a:endParaRPr kumimoji="0" lang="en-US" sz="788" b="0" i="1" u="none" strike="noStrike" kern="1200" cap="none" spc="0" normalizeH="0" baseline="0" noProof="0" dirty="0">
              <a:ln>
                <a:noFill/>
              </a:ln>
              <a:solidFill>
                <a:srgbClr val="FFFFFF"/>
              </a:solidFill>
              <a:effectLst/>
              <a:uLnTx/>
              <a:uFillTx/>
              <a:latin typeface="Arial Narrow" panose="020B0606020202030204" pitchFamily="34" charset="0"/>
            </a:endParaRPr>
          </a:p>
        </p:txBody>
      </p:sp>
    </p:spTree>
    <p:extLst>
      <p:ext uri="{BB962C8B-B14F-4D97-AF65-F5344CB8AC3E}">
        <p14:creationId xmlns:p14="http://schemas.microsoft.com/office/powerpoint/2010/main" val="7955998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45059"/>
                                        </p:tgtEl>
                                        <p:attrNameLst>
                                          <p:attrName>style.visibility</p:attrName>
                                        </p:attrNameLst>
                                      </p:cBhvr>
                                      <p:to>
                                        <p:strVal val="visible"/>
                                      </p:to>
                                    </p:set>
                                    <p:animEffect transition="in" filter="wipe(down)">
                                      <p:cBhvr>
                                        <p:cTn id="7" dur="500"/>
                                        <p:tgtEl>
                                          <p:spTgt spid="4505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par>
                          <p:cTn id="20" fill="hold">
                            <p:stCondLst>
                              <p:cond delay="2000"/>
                            </p:stCondLst>
                            <p:childTnLst>
                              <p:par>
                                <p:cTn id="21" presetID="16" presetClass="entr" presetSubtype="37"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outVertical)">
                                      <p:cBhvr>
                                        <p:cTn id="23" dur="500"/>
                                        <p:tgtEl>
                                          <p:spTgt spid="6"/>
                                        </p:tgtEl>
                                      </p:cBhvr>
                                    </p:animEffect>
                                  </p:childTnLst>
                                </p:cTn>
                              </p:par>
                              <p:par>
                                <p:cTn id="24" presetID="16" presetClass="entr" presetSubtype="37"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out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59087" y="3598216"/>
            <a:ext cx="4202783" cy="2669849"/>
          </a:xfrm>
          <a:prstGeom prst="rect">
            <a:avLst/>
          </a:prstGeom>
          <a:gradFill flip="none" rotWithShape="1">
            <a:gsLst>
              <a:gs pos="94000">
                <a:srgbClr val="000000"/>
              </a:gs>
              <a:gs pos="8000">
                <a:srgbClr val="000000"/>
              </a:gs>
              <a:gs pos="49000">
                <a:srgbClr val="003366"/>
              </a:gs>
            </a:gsLst>
            <a:path path="shape">
              <a:fillToRect l="50000" t="50000" r="50000" b="50000"/>
            </a:path>
            <a:tileRect/>
          </a:gradFill>
          <a:ln>
            <a:solidFill>
              <a:srgbClr val="800000"/>
            </a:solidFill>
          </a:ln>
        </p:spPr>
        <p:txBody>
          <a:bodyPr wrap="square" rtlCol="0">
            <a:spAutoFit/>
          </a:bodyPr>
          <a:lstStyle/>
          <a:p>
            <a:pPr algn="ctr">
              <a:lnSpc>
                <a:spcPct val="95000"/>
              </a:lnSpc>
            </a:pPr>
            <a:endParaRPr lang="en-US" sz="3000" dirty="0">
              <a:solidFill>
                <a:srgbClr val="FFFFFF"/>
              </a:solidFill>
              <a:latin typeface="Arial Narrow" panose="020B0606020202030204" pitchFamily="34" charset="0"/>
            </a:endParaRPr>
          </a:p>
        </p:txBody>
      </p:sp>
      <p:pic>
        <p:nvPicPr>
          <p:cNvPr id="5124"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9924" b="85768" l="35516" r="83753">
                        <a14:backgroundMark x1="46348" y1="70529" x2="51889" y2="67632"/>
                        <a14:backgroundMark x1="45718" y1="67632" x2="51763" y2="64861"/>
                        <a14:backgroundMark x1="68388" y1="58690" x2="72796" y2="56297"/>
                        <a14:backgroundMark x1="57431" y1="46348" x2="62091" y2="45970"/>
                        <a14:backgroundMark x1="46725" y1="54534" x2="53526" y2="58816"/>
                        <a14:backgroundMark x1="56423" y1="73300" x2="56675" y2="79723"/>
                        <a14:backgroundMark x1="57557" y1="81360" x2="61461" y2="81360"/>
                        <a14:backgroundMark x1="63476" y1="72292" x2="63476" y2="77582"/>
                      </a14:backgroundRemoval>
                    </a14:imgEffect>
                    <a14:imgEffect>
                      <a14:brightnessContrast bright="-40000"/>
                    </a14:imgEffect>
                  </a14:imgLayer>
                </a14:imgProps>
              </a:ext>
              <a:ext uri="{28A0092B-C50C-407E-A947-70E740481C1C}">
                <a14:useLocalDpi xmlns:a14="http://schemas.microsoft.com/office/drawing/2010/main" val="0"/>
              </a:ext>
            </a:extLst>
          </a:blip>
          <a:srcRect l="36090" t="38698" r="16068" b="14070"/>
          <a:stretch/>
        </p:blipFill>
        <p:spPr bwMode="auto">
          <a:xfrm>
            <a:off x="5684166" y="3849332"/>
            <a:ext cx="2265194" cy="219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56992" y="205692"/>
            <a:ext cx="4302095" cy="1819052"/>
          </a:xfrm>
          <a:solidFill>
            <a:schemeClr val="bg1"/>
          </a:solidFill>
        </p:spPr>
        <p:txBody>
          <a:bodyPr>
            <a:normAutofit/>
          </a:bodyPr>
          <a:lstStyle/>
          <a:p>
            <a:pPr>
              <a:lnSpc>
                <a:spcPct val="95000"/>
              </a:lnSpc>
            </a:pPr>
            <a:r>
              <a:rPr lang="en-US" sz="3200" dirty="0">
                <a:solidFill>
                  <a:srgbClr val="002346"/>
                </a:solidFill>
                <a:latin typeface="Arial Narrow" panose="020B0606020202030204" pitchFamily="34" charset="0"/>
              </a:rPr>
              <a:t>Considerations in                                        </a:t>
            </a:r>
            <a:r>
              <a:rPr lang="en-US" sz="4000" b="1" dirty="0">
                <a:solidFill>
                  <a:srgbClr val="002346"/>
                </a:solidFill>
                <a:latin typeface="Arial Narrow" panose="020B0606020202030204" pitchFamily="34" charset="0"/>
              </a:rPr>
              <a:t>Pharmacologic</a:t>
            </a:r>
            <a:r>
              <a:rPr lang="en-US" sz="4000" dirty="0">
                <a:solidFill>
                  <a:srgbClr val="002346"/>
                </a:solidFill>
                <a:latin typeface="Arial Narrow" panose="020B0606020202030204" pitchFamily="34" charset="0"/>
              </a:rPr>
              <a:t> </a:t>
            </a:r>
            <a:br>
              <a:rPr lang="en-US" sz="4400" dirty="0">
                <a:solidFill>
                  <a:srgbClr val="002346"/>
                </a:solidFill>
                <a:latin typeface="Arial Narrow" panose="020B0606020202030204" pitchFamily="34" charset="0"/>
              </a:rPr>
            </a:br>
            <a:r>
              <a:rPr lang="en-US" sz="3200" dirty="0">
                <a:solidFill>
                  <a:srgbClr val="002346"/>
                </a:solidFill>
                <a:latin typeface="Arial Narrow" panose="020B0606020202030204" pitchFamily="34" charset="0"/>
              </a:rPr>
              <a:t>pain treatment options</a:t>
            </a:r>
          </a:p>
        </p:txBody>
      </p:sp>
      <p:sp>
        <p:nvSpPr>
          <p:cNvPr id="6" name="Text Placeholder 5"/>
          <p:cNvSpPr>
            <a:spLocks noGrp="1"/>
          </p:cNvSpPr>
          <p:nvPr>
            <p:ph idx="1"/>
          </p:nvPr>
        </p:nvSpPr>
        <p:spPr>
          <a:xfrm>
            <a:off x="305620" y="5245029"/>
            <a:ext cx="4476922" cy="1231974"/>
          </a:xfrm>
        </p:spPr>
        <p:txBody>
          <a:bodyPr>
            <a:normAutofit fontScale="62500" lnSpcReduction="20000"/>
          </a:bodyPr>
          <a:lstStyle/>
          <a:p>
            <a:pPr marL="0" indent="0">
              <a:buNone/>
            </a:pPr>
            <a:r>
              <a:rPr lang="en-US" sz="3200" b="0" dirty="0">
                <a:solidFill>
                  <a:srgbClr val="003300"/>
                </a:solidFill>
                <a:latin typeface="Arial Narrow" panose="020B0606020202030204" pitchFamily="34" charset="0"/>
              </a:rPr>
              <a:t>Sabina Braithwaite, MD, MPH</a:t>
            </a:r>
          </a:p>
          <a:p>
            <a:pPr marL="0" indent="0">
              <a:buNone/>
            </a:pPr>
            <a:r>
              <a:rPr lang="en-US" sz="3300" b="0" dirty="0">
                <a:solidFill>
                  <a:srgbClr val="003300"/>
                </a:solidFill>
                <a:latin typeface="Arial Narrow" panose="020B0606020202030204" pitchFamily="34" charset="0"/>
              </a:rPr>
              <a:t>Associate Professor of Emergency Medicine and EMS Fellowship Director Washington University in St Louis</a:t>
            </a:r>
          </a:p>
          <a:p>
            <a:pPr marL="0" indent="0" algn="ctr">
              <a:lnSpc>
                <a:spcPct val="90000"/>
              </a:lnSpc>
              <a:spcBef>
                <a:spcPts val="0"/>
              </a:spcBef>
              <a:spcAft>
                <a:spcPts val="0"/>
              </a:spcAft>
              <a:buNone/>
            </a:pPr>
            <a:endParaRPr lang="en-US" sz="2600" b="0" dirty="0">
              <a:solidFill>
                <a:srgbClr val="003300"/>
              </a:solidFill>
              <a:latin typeface="Arial Narrow" panose="020B0606020202030204" pitchFamily="34" charset="0"/>
            </a:endParaRPr>
          </a:p>
        </p:txBody>
      </p:sp>
      <p:sp>
        <p:nvSpPr>
          <p:cNvPr id="8" name="Slide Number Placeholder 7"/>
          <p:cNvSpPr>
            <a:spLocks noGrp="1"/>
          </p:cNvSpPr>
          <p:nvPr>
            <p:ph type="sldNum" sz="quarter" idx="11"/>
          </p:nvPr>
        </p:nvSpPr>
        <p:spPr>
          <a:xfrm>
            <a:off x="8321711" y="6536751"/>
            <a:ext cx="453579" cy="271889"/>
          </a:xfrm>
        </p:spPr>
        <p:txBody>
          <a:bodyPr/>
          <a:lstStyle/>
          <a:p>
            <a:fld id="{FEE9C2EC-C493-E246-9EAB-66C95869FB0F}" type="slidenum">
              <a:rPr lang="en-US" smtClean="0">
                <a:solidFill>
                  <a:srgbClr val="2E2B21">
                    <a:lumMod val="90000"/>
                    <a:lumOff val="10000"/>
                  </a:srgbClr>
                </a:solidFill>
                <a:latin typeface="Arial" panose="020B0604020202020204" pitchFamily="34" charset="0"/>
                <a:cs typeface="Arial" panose="020B0604020202020204" pitchFamily="34" charset="0"/>
              </a:rPr>
              <a:pPr/>
              <a:t>78</a:t>
            </a:fld>
            <a:endParaRPr lang="en-US" dirty="0">
              <a:solidFill>
                <a:srgbClr val="2E2B21">
                  <a:lumMod val="90000"/>
                  <a:lumOff val="10000"/>
                </a:srgbClr>
              </a:solidFill>
              <a:latin typeface="Arial" panose="020B0604020202020204" pitchFamily="34" charset="0"/>
              <a:cs typeface="Arial" panose="020B0604020202020204" pitchFamily="34" charset="0"/>
            </a:endParaRPr>
          </a:p>
        </p:txBody>
      </p:sp>
      <p:sp>
        <p:nvSpPr>
          <p:cNvPr id="10" name="Footer Placeholder 3"/>
          <p:cNvSpPr txBox="1">
            <a:spLocks/>
          </p:cNvSpPr>
          <p:nvPr/>
        </p:nvSpPr>
        <p:spPr>
          <a:xfrm>
            <a:off x="3519992" y="6536751"/>
            <a:ext cx="4997611"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000000"/>
                </a:solidFill>
                <a:latin typeface="Arial Narrow" panose="020B0606020202030204" pitchFamily="34" charset="0"/>
              </a:rPr>
              <a:t>© National Association of State EMS Officials (NASEMSO). All rights reserved</a:t>
            </a:r>
            <a:r>
              <a:rPr lang="en-US" dirty="0">
                <a:latin typeface="Arial Narrow" panose="020B0606020202030204" pitchFamily="34" charset="0"/>
              </a:rPr>
              <a:t>.</a:t>
            </a:r>
            <a:endParaRPr lang="en-US" sz="400" i="1" dirty="0">
              <a:latin typeface="Arial Narrow" panose="020B0606020202030204" pitchFamily="34" charset="0"/>
            </a:endParaRPr>
          </a:p>
        </p:txBody>
      </p:sp>
      <p:pic>
        <p:nvPicPr>
          <p:cNvPr id="512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8981" r="9719"/>
          <a:stretch/>
        </p:blipFill>
        <p:spPr bwMode="auto">
          <a:xfrm>
            <a:off x="4659087" y="182609"/>
            <a:ext cx="4202784" cy="3355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08782" y="6536754"/>
            <a:ext cx="1643399" cy="246221"/>
          </a:xfrm>
          <a:prstGeom prst="rect">
            <a:avLst/>
          </a:prstGeom>
        </p:spPr>
        <p:txBody>
          <a:bodyPr wrap="none">
            <a:spAutoFit/>
          </a:bodyPr>
          <a:lstStyle/>
          <a:p>
            <a:r>
              <a:rPr lang="en-US" sz="1000" dirty="0">
                <a:solidFill>
                  <a:srgbClr val="4D8826"/>
                </a:solidFill>
                <a:latin typeface="Arial Narrow" panose="020B0606020202030204" pitchFamily="34" charset="0"/>
              </a:rPr>
              <a:t>https://www.ismp.org/resources</a:t>
            </a:r>
          </a:p>
        </p:txBody>
      </p:sp>
      <p:sp>
        <p:nvSpPr>
          <p:cNvPr id="4" name="TextBox 3"/>
          <p:cNvSpPr txBox="1"/>
          <p:nvPr/>
        </p:nvSpPr>
        <p:spPr>
          <a:xfrm>
            <a:off x="4864486" y="3877197"/>
            <a:ext cx="3877638" cy="2139047"/>
          </a:xfrm>
          <a:prstGeom prst="rect">
            <a:avLst/>
          </a:prstGeom>
          <a:noFill/>
        </p:spPr>
        <p:txBody>
          <a:bodyPr wrap="square" rtlCol="0">
            <a:spAutoFit/>
          </a:bodyPr>
          <a:lstStyle/>
          <a:p>
            <a:pPr algn="ctr">
              <a:lnSpc>
                <a:spcPct val="95000"/>
              </a:lnSpc>
            </a:pPr>
            <a:r>
              <a:rPr lang="en-US" sz="2800" dirty="0">
                <a:solidFill>
                  <a:srgbClr val="FFFFFF"/>
                </a:solidFill>
                <a:latin typeface="Arial Narrow" panose="020B0606020202030204" pitchFamily="34" charset="0"/>
              </a:rPr>
              <a:t>Options presented are not carried by all EMS agencies and do not replace protocols approved by your EMS                     Medical Director</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282" y="2002972"/>
            <a:ext cx="2203087" cy="3037114"/>
          </a:xfrm>
          <a:prstGeom prst="rect">
            <a:avLst/>
          </a:prstGeom>
          <a:effectLst>
            <a:outerShdw blurRad="50800" dist="76200" dir="2700000" algn="tl" rotWithShape="0">
              <a:prstClr val="black">
                <a:alpha val="71000"/>
              </a:prstClr>
            </a:outerShdw>
          </a:effectLst>
          <a:scene3d>
            <a:camera prst="orthographicFront"/>
            <a:lightRig rig="threePt" dir="t"/>
          </a:scene3d>
          <a:sp3d>
            <a:bevelT/>
          </a:sp3d>
        </p:spPr>
      </p:pic>
    </p:spTree>
    <p:extLst>
      <p:ext uri="{BB962C8B-B14F-4D97-AF65-F5344CB8AC3E}">
        <p14:creationId xmlns:p14="http://schemas.microsoft.com/office/powerpoint/2010/main" val="407666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lgn="r"/>
            <a:fld id="{FEE9C2EC-C493-E246-9EAB-66C95869FB0F}" type="slidenum">
              <a:rPr lang="en-US" b="0" smtClean="0">
                <a:solidFill>
                  <a:schemeClr val="bg1"/>
                </a:solidFill>
              </a:rPr>
              <a:pPr algn="r"/>
              <a:t>79</a:t>
            </a:fld>
            <a:endParaRPr lang="en-US" b="0" dirty="0">
              <a:solidFill>
                <a:schemeClr val="bg1"/>
              </a:solidFill>
            </a:endParaRPr>
          </a:p>
        </p:txBody>
      </p:sp>
      <p:sp>
        <p:nvSpPr>
          <p:cNvPr id="4" name="Footer Placeholder 3"/>
          <p:cNvSpPr>
            <a:spLocks noGrp="1"/>
          </p:cNvSpPr>
          <p:nvPr>
            <p:ph type="ftr" sz="quarter" idx="12"/>
          </p:nvPr>
        </p:nvSpPr>
        <p:spPr>
          <a:xfrm>
            <a:off x="3476851" y="6536757"/>
            <a:ext cx="4997611" cy="271889"/>
          </a:xfrm>
        </p:spPr>
        <p:txBody>
          <a:bodyPr/>
          <a:lstStyle/>
          <a:p>
            <a:r>
              <a:rPr lang="en-US" dirty="0">
                <a:solidFill>
                  <a:schemeClr val="bg1"/>
                </a:solidFill>
                <a:latin typeface="Arial Narrow" panose="020B0606020202030204" pitchFamily="34" charset="0"/>
              </a:rPr>
              <a:t>© National Association of State EMS Officials (NASEMSO). All rights reserved</a:t>
            </a:r>
            <a:r>
              <a:rPr lang="en-US" dirty="0">
                <a:solidFill>
                  <a:schemeClr val="bg1"/>
                </a:solidFill>
              </a:rPr>
              <a:t>.</a:t>
            </a:r>
            <a:endParaRPr lang="en-US" sz="788" i="1" dirty="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24" y="204717"/>
            <a:ext cx="9050427" cy="6058654"/>
          </a:xfrm>
          <a:prstGeom prst="rect">
            <a:avLst/>
          </a:prstGeom>
        </p:spPr>
      </p:pic>
    </p:spTree>
    <p:extLst>
      <p:ext uri="{BB962C8B-B14F-4D97-AF65-F5344CB8AC3E}">
        <p14:creationId xmlns:p14="http://schemas.microsoft.com/office/powerpoint/2010/main" val="1638464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2"/>
            </a:gs>
          </a:gsLst>
          <a:lin ang="5400000" scaled="1"/>
        </a:gradFill>
        <a:effectLst/>
      </p:bgPr>
    </p:bg>
    <p:spTree>
      <p:nvGrpSpPr>
        <p:cNvPr id="1" name=""/>
        <p:cNvGrpSpPr/>
        <p:nvPr/>
      </p:nvGrpSpPr>
      <p:grpSpPr>
        <a:xfrm>
          <a:off x="0" y="0"/>
          <a:ext cx="0" cy="0"/>
          <a:chOff x="0" y="0"/>
          <a:chExt cx="0" cy="0"/>
        </a:xfrm>
      </p:grpSpPr>
      <p:sp>
        <p:nvSpPr>
          <p:cNvPr id="12" name="Title 1"/>
          <p:cNvSpPr txBox="1">
            <a:spLocks/>
          </p:cNvSpPr>
          <p:nvPr/>
        </p:nvSpPr>
        <p:spPr>
          <a:xfrm>
            <a:off x="382322" y="84857"/>
            <a:ext cx="8444481" cy="819176"/>
          </a:xfrm>
          <a:prstGeom prst="rect">
            <a:avLst/>
          </a:prstGeom>
          <a:solidFill>
            <a:srgbClr val="4D8826">
              <a:lumMod val="75000"/>
            </a:srgbClr>
          </a:solidFill>
          <a:scene3d>
            <a:camera prst="orthographicFront"/>
            <a:lightRig rig="threePt" dir="t"/>
          </a:scene3d>
          <a:sp3d>
            <a:bevelT/>
          </a:sp3d>
        </p:spPr>
        <p:txBody>
          <a:bodyPr vert="horz" lIns="0" tIns="45716" rIns="91431" bIns="45716" rtlCol="0" anchor="b" anchorCtr="0">
            <a:noAutofit/>
          </a:bodyPr>
          <a:lstStyle>
            <a:lvl1pPr algn="l" defTabSz="457154" rtl="0" eaLnBrk="1" latinLnBrk="0" hangingPunct="1">
              <a:spcBef>
                <a:spcPct val="0"/>
              </a:spcBef>
              <a:buNone/>
              <a:defRPr sz="7100" b="1" kern="1200">
                <a:solidFill>
                  <a:schemeClr val="bg1"/>
                </a:solidFill>
                <a:latin typeface="Arial"/>
                <a:ea typeface="+mj-ea"/>
                <a:cs typeface="Arial"/>
              </a:defRPr>
            </a:lvl1pPr>
          </a:lstStyle>
          <a:p>
            <a:pPr marL="182880" algn="ctr"/>
            <a:r>
              <a:rPr lang="en-US" sz="4400" dirty="0">
                <a:solidFill>
                  <a:srgbClr val="FFFFFF"/>
                </a:solidFill>
                <a:latin typeface="Arial Narrow" panose="020B0606020202030204" pitchFamily="34" charset="0"/>
              </a:rPr>
              <a:t>Overall project flow diagram</a:t>
            </a:r>
          </a:p>
        </p:txBody>
      </p:sp>
      <p:sp>
        <p:nvSpPr>
          <p:cNvPr id="3" name="Slide Number Placeholder 2"/>
          <p:cNvSpPr>
            <a:spLocks noGrp="1"/>
          </p:cNvSpPr>
          <p:nvPr>
            <p:ph type="sldNum" sz="quarter" idx="11"/>
          </p:nvPr>
        </p:nvSpPr>
        <p:spPr>
          <a:xfrm>
            <a:off x="8279540" y="6574622"/>
            <a:ext cx="453579" cy="200601"/>
          </a:xfrm>
        </p:spPr>
        <p:txBody>
          <a:bodyPr/>
          <a:lstStyle/>
          <a:p>
            <a:fld id="{F6752E23-B15A-AE4C-8D57-559A8F5D80CC}" type="slidenum">
              <a:rPr lang="en-US" b="0" smtClean="0">
                <a:solidFill>
                  <a:srgbClr val="000000"/>
                </a:solidFill>
                <a:latin typeface="Arial" panose="020B0604020202020204" pitchFamily="34" charset="0"/>
                <a:cs typeface="Arial" panose="020B0604020202020204" pitchFamily="34" charset="0"/>
              </a:rPr>
              <a:pPr/>
              <a:t>8</a:t>
            </a:fld>
            <a:endParaRPr lang="en-US" b="0" dirty="0">
              <a:solidFill>
                <a:srgbClr val="000000"/>
              </a:solidFill>
              <a:latin typeface="Arial" panose="020B0604020202020204" pitchFamily="34" charset="0"/>
              <a:cs typeface="Arial" panose="020B0604020202020204" pitchFamily="34" charset="0"/>
            </a:endParaRPr>
          </a:p>
        </p:txBody>
      </p:sp>
      <p:sp>
        <p:nvSpPr>
          <p:cNvPr id="13" name="Rectangle 12"/>
          <p:cNvSpPr/>
          <p:nvPr/>
        </p:nvSpPr>
        <p:spPr>
          <a:xfrm>
            <a:off x="4841926" y="6529002"/>
            <a:ext cx="3813865" cy="246221"/>
          </a:xfrm>
          <a:prstGeom prst="rect">
            <a:avLst/>
          </a:prstGeom>
        </p:spPr>
        <p:txBody>
          <a:bodyPr wrap="none">
            <a:spAutoFit/>
          </a:bodyPr>
          <a:lstStyle/>
          <a:p>
            <a:pPr algn="r" defTabSz="914400"/>
            <a:r>
              <a:rPr lang="en-US" sz="1000" kern="0" dirty="0">
                <a:solidFill>
                  <a:srgbClr val="000000"/>
                </a:solidFill>
                <a:latin typeface="Arial Narrow" panose="020B0606020202030204" pitchFamily="34" charset="0"/>
                <a:cs typeface="Arial" panose="020B0604020202020204" pitchFamily="34" charset="0"/>
              </a:rPr>
              <a:t>© National Association of State EMS Officials (NASEMSO). All rights reserved</a:t>
            </a:r>
            <a:endParaRPr lang="en-US" sz="1400" kern="0" dirty="0">
              <a:solidFill>
                <a:srgbClr val="000000"/>
              </a:solidFill>
              <a:latin typeface="Arial Narrow" panose="020B0606020202030204" pitchFamily="34" charset="0"/>
              <a:cs typeface="Arial" panose="020B0604020202020204" pitchFamily="34" charset="0"/>
            </a:endParaRPr>
          </a:p>
        </p:txBody>
      </p:sp>
      <p:pic>
        <p:nvPicPr>
          <p:cNvPr id="9" name="Content Placeholder 8" descr="Graphical user interface, diagram&#10;&#10;Description automatically generated"/>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8288" y="1358306"/>
            <a:ext cx="8599487" cy="3295081"/>
          </a:xfrm>
          <a:prstGeom prst="rect">
            <a:avLst/>
          </a:prstGeom>
        </p:spPr>
      </p:pic>
      <p:sp>
        <p:nvSpPr>
          <p:cNvPr id="5" name="Rectangle 4"/>
          <p:cNvSpPr/>
          <p:nvPr/>
        </p:nvSpPr>
        <p:spPr>
          <a:xfrm>
            <a:off x="280231" y="4929911"/>
            <a:ext cx="8452888" cy="1569660"/>
          </a:xfrm>
          <a:prstGeom prst="rect">
            <a:avLst/>
          </a:prstGeom>
        </p:spPr>
        <p:txBody>
          <a:bodyPr wrap="square">
            <a:spAutoFit/>
          </a:bodyPr>
          <a:lstStyle/>
          <a:p>
            <a:r>
              <a:rPr lang="en-US" sz="2400" dirty="0">
                <a:latin typeface="Arial Narrow" panose="020B0606020202030204" pitchFamily="34" charset="0"/>
              </a:rPr>
              <a:t>*EBG Technical Expert Panel consisted of pain management experts, EMS physicians, EMS clinicians, researchers, and educators, pediatric emergency medicine physicians, a pharmacologist, a patient advocate, and an evidence-based guideline methodologist</a:t>
            </a:r>
          </a:p>
        </p:txBody>
      </p:sp>
    </p:spTree>
    <p:extLst>
      <p:ext uri="{BB962C8B-B14F-4D97-AF65-F5344CB8AC3E}">
        <p14:creationId xmlns:p14="http://schemas.microsoft.com/office/powerpoint/2010/main" val="402009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7322" t="4279" r="14467" b="28624"/>
          <a:stretch/>
        </p:blipFill>
        <p:spPr>
          <a:xfrm>
            <a:off x="16868" y="0"/>
            <a:ext cx="9119970" cy="6858000"/>
          </a:xfrm>
          <a:prstGeom prst="rect">
            <a:avLst/>
          </a:prstGeom>
        </p:spPr>
      </p:pic>
      <p:sp>
        <p:nvSpPr>
          <p:cNvPr id="2" name="Title 1"/>
          <p:cNvSpPr>
            <a:spLocks noGrp="1"/>
          </p:cNvSpPr>
          <p:nvPr>
            <p:ph type="title"/>
          </p:nvPr>
        </p:nvSpPr>
        <p:spPr>
          <a:xfrm>
            <a:off x="152401" y="173590"/>
            <a:ext cx="8717240" cy="784361"/>
          </a:xfrm>
        </p:spPr>
        <p:txBody>
          <a:bodyPr/>
          <a:lstStyle/>
          <a:p>
            <a:pPr algn="r"/>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“Rights” of medication administration  </a:t>
            </a:r>
          </a:p>
        </p:txBody>
      </p:sp>
      <p:sp>
        <p:nvSpPr>
          <p:cNvPr id="8" name="Content Placeholder 7"/>
          <p:cNvSpPr>
            <a:spLocks noGrp="1"/>
          </p:cNvSpPr>
          <p:nvPr>
            <p:ph idx="1"/>
          </p:nvPr>
        </p:nvSpPr>
        <p:spPr>
          <a:xfrm>
            <a:off x="317290" y="2683726"/>
            <a:ext cx="7885014" cy="3788229"/>
          </a:xfrm>
          <a:gradFill>
            <a:gsLst>
              <a:gs pos="0">
                <a:srgbClr val="131315">
                  <a:alpha val="64000"/>
                </a:srgbClr>
              </a:gs>
              <a:gs pos="98000">
                <a:srgbClr val="5B5850">
                  <a:alpha val="64000"/>
                </a:srgbClr>
              </a:gs>
            </a:gsLst>
            <a:lin ang="5400000" scaled="0"/>
          </a:gradFill>
        </p:spPr>
        <p:txBody>
          <a:bodyPr/>
          <a:lstStyle/>
          <a:p>
            <a:pPr marL="0" indent="0">
              <a:lnSpc>
                <a:spcPct val="95000"/>
              </a:lnSpc>
              <a:spcBef>
                <a:spcPts val="0"/>
              </a:spcBef>
              <a:buNone/>
            </a:pP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Patient: Denies allergy</a:t>
            </a:r>
          </a:p>
          <a:p>
            <a:pPr marL="0" indent="0">
              <a:lnSpc>
                <a:spcPct val="95000"/>
              </a:lnSpc>
              <a:spcBef>
                <a:spcPts val="0"/>
              </a:spcBef>
              <a:buNone/>
            </a:pPr>
            <a:r>
              <a:rPr lang="en-US" sz="3600" dirty="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Drug: Independent cross-check </a:t>
            </a:r>
          </a:p>
          <a:p>
            <a:pPr marL="0" indent="0">
              <a:lnSpc>
                <a:spcPct val="95000"/>
              </a:lnSpc>
              <a:spcBef>
                <a:spcPts val="0"/>
              </a:spcBef>
              <a:buNone/>
            </a:pP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Dose	</a:t>
            </a:r>
          </a:p>
          <a:p>
            <a:pPr marL="0" indent="0">
              <a:lnSpc>
                <a:spcPct val="95000"/>
              </a:lnSpc>
              <a:spcBef>
                <a:spcPts val="0"/>
              </a:spcBef>
              <a:buNone/>
            </a:pPr>
            <a:r>
              <a:rPr lang="en-US" sz="3600" dirty="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Route &amp; site</a:t>
            </a:r>
          </a:p>
          <a:p>
            <a:pPr marL="0" indent="0">
              <a:lnSpc>
                <a:spcPct val="95000"/>
              </a:lnSpc>
              <a:spcBef>
                <a:spcPts val="0"/>
              </a:spcBef>
              <a:buNone/>
            </a:pP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Timing of administration</a:t>
            </a:r>
          </a:p>
          <a:p>
            <a:pPr marL="0" indent="0">
              <a:lnSpc>
                <a:spcPct val="95000"/>
              </a:lnSpc>
              <a:spcBef>
                <a:spcPts val="0"/>
              </a:spcBef>
              <a:buNone/>
            </a:pPr>
            <a:r>
              <a:rPr lang="en-US" sz="3600" dirty="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Reason: Indicated/not contraindicated</a:t>
            </a:r>
          </a:p>
          <a:p>
            <a:pPr marL="0" indent="0">
              <a:lnSpc>
                <a:spcPct val="95000"/>
              </a:lnSpc>
              <a:spcBef>
                <a:spcPts val="0"/>
              </a:spcBef>
              <a:buNone/>
            </a:pP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Documentation</a:t>
            </a:r>
          </a:p>
        </p:txBody>
      </p:sp>
      <p:sp>
        <p:nvSpPr>
          <p:cNvPr id="3" name="Rectangle 2"/>
          <p:cNvSpPr/>
          <p:nvPr/>
        </p:nvSpPr>
        <p:spPr>
          <a:xfrm>
            <a:off x="317291" y="1935015"/>
            <a:ext cx="1622560" cy="769441"/>
          </a:xfrm>
          <a:prstGeom prst="rect">
            <a:avLst/>
          </a:prstGeom>
        </p:spPr>
        <p:txBody>
          <a:bodyPr wrap="none">
            <a:spAutoFit/>
          </a:bodyPr>
          <a:lstStyle/>
          <a:p>
            <a:r>
              <a:rPr lang="en-US" sz="4400" kern="0" dirty="0">
                <a:solidFill>
                  <a:srgbClr val="FFFF00"/>
                </a:solidFill>
                <a:effectLst>
                  <a:outerShdw blurRad="38100" dist="38100" dir="2700000" algn="tl">
                    <a:srgbClr val="000000">
                      <a:alpha val="43137"/>
                    </a:srgbClr>
                  </a:outerShdw>
                </a:effectLst>
                <a:latin typeface="Arial Narrow" panose="020B0606020202030204" pitchFamily="34" charset="0"/>
                <a:ea typeface="+mj-ea"/>
                <a:cs typeface="+mj-cs"/>
              </a:rPr>
              <a:t>RIGHT</a:t>
            </a:r>
            <a:endParaRPr lang="en-US" dirty="0">
              <a:effectLst>
                <a:outerShdw blurRad="38100" dist="38100" dir="2700000" algn="tl">
                  <a:srgbClr val="000000">
                    <a:alpha val="43137"/>
                  </a:srgbClr>
                </a:outerShdw>
              </a:effectLst>
            </a:endParaRPr>
          </a:p>
        </p:txBody>
      </p:sp>
      <p:sp>
        <p:nvSpPr>
          <p:cNvPr id="7" name="Slide Number Placeholder 6"/>
          <p:cNvSpPr>
            <a:spLocks noGrp="1"/>
          </p:cNvSpPr>
          <p:nvPr>
            <p:ph type="sldNum" sz="quarter" idx="12"/>
          </p:nvPr>
        </p:nvSpPr>
        <p:spPr>
          <a:xfrm>
            <a:off x="8543942" y="6417407"/>
            <a:ext cx="428625" cy="457200"/>
          </a:xfrm>
        </p:spPr>
        <p:txBody>
          <a:bodyPr/>
          <a:lstStyle/>
          <a:p>
            <a:fld id="{9AB3DF87-EACA-4424-9496-0D94B9D99AE2}" type="slidenum">
              <a:rPr lang="en-US" altLang="en-US" sz="1000" smtClean="0">
                <a:solidFill>
                  <a:srgbClr val="FFFFFF"/>
                </a:solidFill>
                <a:latin typeface="Arial" panose="020B0604020202020204" pitchFamily="34" charset="0"/>
                <a:cs typeface="Arial" panose="020B0604020202020204" pitchFamily="34" charset="0"/>
              </a:rPr>
              <a:pPr/>
              <a:t>80</a:t>
            </a:fld>
            <a:endParaRPr lang="en-US" altLang="en-US" sz="1100" dirty="0">
              <a:solidFill>
                <a:srgbClr val="FFFFFF"/>
              </a:solidFill>
              <a:latin typeface="Arial" panose="020B0604020202020204" pitchFamily="34" charset="0"/>
              <a:cs typeface="Arial" panose="020B0604020202020204" pitchFamily="34" charset="0"/>
            </a:endParaRPr>
          </a:p>
        </p:txBody>
      </p:sp>
      <p:sp>
        <p:nvSpPr>
          <p:cNvPr id="9" name="Footer Placeholder 3"/>
          <p:cNvSpPr txBox="1">
            <a:spLocks/>
          </p:cNvSpPr>
          <p:nvPr/>
        </p:nvSpPr>
        <p:spPr>
          <a:xfrm>
            <a:off x="3653825" y="6566253"/>
            <a:ext cx="4997611"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 National Association of State EMS Officials (NASEMSO). All rights reserved</a:t>
            </a:r>
            <a:r>
              <a:rPr kumimoji="0" lang="en-US" sz="1000" b="0" i="0" u="none" strike="noStrike" kern="1200" cap="none" spc="0" normalizeH="0" baseline="0" noProof="0" dirty="0">
                <a:ln>
                  <a:noFill/>
                </a:ln>
                <a:solidFill>
                  <a:srgbClr val="FFFFFF"/>
                </a:solidFill>
                <a:effectLst/>
                <a:uLnTx/>
                <a:uFillTx/>
                <a:latin typeface="Arial"/>
                <a:ea typeface="+mn-ea"/>
                <a:cs typeface="+mn-cs"/>
              </a:rPr>
              <a:t>.</a:t>
            </a:r>
            <a:endParaRPr kumimoji="0" lang="en-US" sz="788" b="0" i="1"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5577870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1000"/>
                                        <p:tgtEl>
                                          <p:spTgt spid="8">
                                            <p:txEl>
                                              <p:pRg st="2" end="2"/>
                                            </p:txEl>
                                          </p:spTgt>
                                        </p:tgtEl>
                                      </p:cBhvr>
                                    </p:animEffect>
                                    <p:anim calcmode="lin" valueType="num">
                                      <p:cBhvr>
                                        <p:cTn id="1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1000"/>
                                        <p:tgtEl>
                                          <p:spTgt spid="8">
                                            <p:txEl>
                                              <p:pRg st="3" end="3"/>
                                            </p:txEl>
                                          </p:spTgt>
                                        </p:tgtEl>
                                      </p:cBhvr>
                                    </p:animEffect>
                                    <p:anim calcmode="lin" valueType="num">
                                      <p:cBhvr>
                                        <p:cTn id="23"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1000"/>
                                        <p:tgtEl>
                                          <p:spTgt spid="8">
                                            <p:txEl>
                                              <p:pRg st="4" end="4"/>
                                            </p:txEl>
                                          </p:spTgt>
                                        </p:tgtEl>
                                      </p:cBhvr>
                                    </p:animEffect>
                                    <p:anim calcmode="lin" valueType="num">
                                      <p:cBhvr>
                                        <p:cTn id="2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1000"/>
                                        <p:tgtEl>
                                          <p:spTgt spid="8">
                                            <p:txEl>
                                              <p:pRg st="5" end="5"/>
                                            </p:txEl>
                                          </p:spTgt>
                                        </p:tgtEl>
                                      </p:cBhvr>
                                    </p:animEffect>
                                    <p:anim calcmode="lin" valueType="num">
                                      <p:cBhvr>
                                        <p:cTn id="33"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1000"/>
                                        <p:tgtEl>
                                          <p:spTgt spid="8">
                                            <p:txEl>
                                              <p:pRg st="6" end="6"/>
                                            </p:txEl>
                                          </p:spTgt>
                                        </p:tgtEl>
                                      </p:cBhvr>
                                    </p:animEffect>
                                    <p:anim calcmode="lin" valueType="num">
                                      <p:cBhvr>
                                        <p:cTn id="38"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re Pain Relievers OK for COVID Vaccine Side Effects?"/>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r="1274"/>
          <a:stretch/>
        </p:blipFill>
        <p:spPr bwMode="auto">
          <a:xfrm>
            <a:off x="386626" y="1448457"/>
            <a:ext cx="8328752" cy="485550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627797" y="1746918"/>
            <a:ext cx="7917102" cy="3916909"/>
          </a:xfrm>
        </p:spPr>
        <p:txBody>
          <a:bodyPr>
            <a:noAutofit/>
          </a:bodyPr>
          <a:lstStyle/>
          <a:p>
            <a:pPr marL="0" lvl="1" indent="0">
              <a:lnSpc>
                <a:spcPct val="95000"/>
              </a:lnSpc>
              <a:spcBef>
                <a:spcPts val="0"/>
              </a:spcBef>
              <a:spcAft>
                <a:spcPts val="1200"/>
              </a:spcAft>
              <a:buNone/>
            </a:pPr>
            <a:r>
              <a:rPr lang="en-US" sz="3400" b="1" dirty="0">
                <a:solidFill>
                  <a:srgbClr val="FFFF00"/>
                </a:solidFill>
                <a:latin typeface="Arial" panose="020B0604020202020204" pitchFamily="34" charset="0"/>
                <a:cs typeface="Arial" panose="020B0604020202020204" pitchFamily="34" charset="0"/>
              </a:rPr>
              <a:t>PO options </a:t>
            </a:r>
            <a:r>
              <a:rPr lang="en-US" sz="3400" dirty="0">
                <a:solidFill>
                  <a:schemeClr val="bg1"/>
                </a:solidFill>
                <a:latin typeface="Arial" panose="020B0604020202020204" pitchFamily="34" charset="0"/>
                <a:cs typeface="Arial" panose="020B0604020202020204" pitchFamily="34" charset="0"/>
              </a:rPr>
              <a:t>for milder pain –                        onset of action slower; desire to avoid parenteral meds or opioids</a:t>
            </a:r>
          </a:p>
          <a:p>
            <a:pPr marL="347472" indent="-347472" defTabSz="228600">
              <a:lnSpc>
                <a:spcPct val="95000"/>
              </a:lnSpc>
              <a:spcBef>
                <a:spcPts val="0"/>
              </a:spcBef>
              <a:spcAft>
                <a:spcPts val="600"/>
              </a:spcAft>
              <a:buFont typeface="Wingdings" panose="05000000000000000000" pitchFamily="2" charset="2"/>
              <a:buChar char="§"/>
            </a:pPr>
            <a:r>
              <a:rPr lang="en-US" sz="3600" dirty="0">
                <a:solidFill>
                  <a:srgbClr val="FFFF00"/>
                </a:solidFill>
                <a:latin typeface="Arial" panose="020B0604020202020204" pitchFamily="34" charset="0"/>
                <a:cs typeface="Arial" panose="020B0604020202020204" pitchFamily="34" charset="0"/>
              </a:rPr>
              <a:t>Acetaminophen</a:t>
            </a:r>
            <a:r>
              <a:rPr lang="en-US" sz="3600" dirty="0">
                <a:solidFill>
                  <a:schemeClr val="bg1"/>
                </a:solidFill>
                <a:latin typeface="Arial" panose="020B0604020202020204" pitchFamily="34" charset="0"/>
                <a:cs typeface="Arial" panose="020B0604020202020204" pitchFamily="34" charset="0"/>
              </a:rPr>
              <a:t> </a:t>
            </a:r>
            <a:r>
              <a:rPr lang="en-US" sz="3600" b="0" dirty="0">
                <a:solidFill>
                  <a:schemeClr val="bg1"/>
                </a:solidFill>
                <a:latin typeface="Arial" panose="020B0604020202020204" pitchFamily="34" charset="0"/>
                <a:cs typeface="Arial" panose="020B0604020202020204" pitchFamily="34" charset="0"/>
              </a:rPr>
              <a:t>15 mg/kg PO                   </a:t>
            </a:r>
            <a:r>
              <a:rPr lang="en-US" sz="3200" b="0" dirty="0">
                <a:solidFill>
                  <a:schemeClr val="bg1"/>
                </a:solidFill>
                <a:latin typeface="Arial" panose="020B0604020202020204" pitchFamily="34" charset="0"/>
                <a:cs typeface="Arial" panose="020B0604020202020204" pitchFamily="34" charset="0"/>
              </a:rPr>
              <a:t>(max dose 1 gram)</a:t>
            </a:r>
          </a:p>
          <a:p>
            <a:pPr marL="347472" indent="-347472" defTabSz="228600">
              <a:lnSpc>
                <a:spcPct val="95000"/>
              </a:lnSpc>
              <a:spcBef>
                <a:spcPts val="600"/>
              </a:spcBef>
              <a:spcAft>
                <a:spcPts val="0"/>
              </a:spcAft>
              <a:buFont typeface="Wingdings" panose="05000000000000000000" pitchFamily="2" charset="2"/>
              <a:buChar char="§"/>
            </a:pPr>
            <a:r>
              <a:rPr lang="en-US" sz="3600" dirty="0">
                <a:solidFill>
                  <a:srgbClr val="FFFF00"/>
                </a:solidFill>
                <a:latin typeface="Arial" panose="020B0604020202020204" pitchFamily="34" charset="0"/>
                <a:cs typeface="Arial" panose="020B0604020202020204" pitchFamily="34" charset="0"/>
              </a:rPr>
              <a:t>Ibuprofen</a:t>
            </a:r>
            <a:r>
              <a:rPr lang="en-US" sz="3600" dirty="0">
                <a:solidFill>
                  <a:schemeClr val="bg1"/>
                </a:solidFill>
                <a:latin typeface="Arial" panose="020B0604020202020204" pitchFamily="34" charset="0"/>
                <a:cs typeface="Arial" panose="020B0604020202020204" pitchFamily="34" charset="0"/>
              </a:rPr>
              <a:t> </a:t>
            </a:r>
            <a:r>
              <a:rPr lang="en-US" sz="3600" b="0" dirty="0">
                <a:solidFill>
                  <a:schemeClr val="bg1"/>
                </a:solidFill>
                <a:latin typeface="Arial" panose="020B0604020202020204" pitchFamily="34" charset="0"/>
                <a:cs typeface="Arial" panose="020B0604020202020204" pitchFamily="34" charset="0"/>
              </a:rPr>
              <a:t>10 mg/kg PO </a:t>
            </a:r>
            <a:r>
              <a:rPr lang="en-US" sz="3200" b="0" dirty="0">
                <a:solidFill>
                  <a:schemeClr val="bg1"/>
                </a:solidFill>
                <a:latin typeface="Arial" panose="020B0604020202020204" pitchFamily="34" charset="0"/>
                <a:cs typeface="Arial" panose="020B0604020202020204" pitchFamily="34" charset="0"/>
              </a:rPr>
              <a:t>if older than               6 months (max dose 800 mg)</a:t>
            </a:r>
          </a:p>
        </p:txBody>
      </p:sp>
      <p:sp>
        <p:nvSpPr>
          <p:cNvPr id="4" name="Slide Number Placeholder 3"/>
          <p:cNvSpPr>
            <a:spLocks noGrp="1"/>
          </p:cNvSpPr>
          <p:nvPr>
            <p:ph type="sldNum" sz="quarter" idx="11"/>
          </p:nvPr>
        </p:nvSpPr>
        <p:spPr/>
        <p:txBody>
          <a:bodyPr/>
          <a:lstStyle/>
          <a:p>
            <a:pPr algn="r"/>
            <a:fld id="{FEE9C2EC-C493-E246-9EAB-66C95869FB0F}" type="slidenum">
              <a:rPr lang="en-US" b="0" smtClean="0">
                <a:solidFill>
                  <a:srgbClr val="000000"/>
                </a:solidFill>
                <a:latin typeface="Arial" panose="020B0604020202020204" pitchFamily="34" charset="0"/>
                <a:cs typeface="Arial" panose="020B0604020202020204" pitchFamily="34" charset="0"/>
              </a:rPr>
              <a:pPr algn="r"/>
              <a:t>81</a:t>
            </a:fld>
            <a:endParaRPr lang="en-US" sz="700" b="0" dirty="0">
              <a:solidFill>
                <a:srgbClr val="000000"/>
              </a:solidFill>
              <a:latin typeface="Arial" panose="020B0604020202020204" pitchFamily="34" charset="0"/>
              <a:cs typeface="Arial" panose="020B0604020202020204" pitchFamily="34" charset="0"/>
            </a:endParaRPr>
          </a:p>
        </p:txBody>
      </p:sp>
      <p:sp>
        <p:nvSpPr>
          <p:cNvPr id="3" name="TextBox 2"/>
          <p:cNvSpPr txBox="1"/>
          <p:nvPr/>
        </p:nvSpPr>
        <p:spPr>
          <a:xfrm>
            <a:off x="380246" y="232236"/>
            <a:ext cx="8441119" cy="1138773"/>
          </a:xfrm>
          <a:prstGeom prst="rect">
            <a:avLst/>
          </a:prstGeom>
          <a:solidFill>
            <a:srgbClr val="FFFFFF"/>
          </a:solidFill>
        </p:spPr>
        <p:txBody>
          <a:bodyPr wrap="square" rtlCol="0">
            <a:spAutoFit/>
          </a:bodyPr>
          <a:lstStyle/>
          <a:p>
            <a:pPr marL="0" lvl="8"/>
            <a:r>
              <a:rPr lang="en-US" sz="3200" dirty="0">
                <a:solidFill>
                  <a:srgbClr val="336171"/>
                </a:solidFill>
                <a:latin typeface="Arial Narrow" panose="020B0606020202030204" pitchFamily="34" charset="0"/>
                <a:cs typeface="Arial" panose="020B0604020202020204" pitchFamily="34" charset="0"/>
              </a:rPr>
              <a:t>If non-pharmacologic interventions are insufficient - Consider use of </a:t>
            </a:r>
            <a:r>
              <a:rPr lang="en-US" sz="3600" b="1" dirty="0">
                <a:solidFill>
                  <a:srgbClr val="336171"/>
                </a:solidFill>
                <a:latin typeface="Arial Narrow" panose="020B0606020202030204" pitchFamily="34" charset="0"/>
                <a:cs typeface="Arial" panose="020B0604020202020204" pitchFamily="34" charset="0"/>
              </a:rPr>
              <a:t>pharmacologic analgesics</a:t>
            </a:r>
            <a:endParaRPr lang="en-US" sz="3200" b="1" dirty="0">
              <a:solidFill>
                <a:srgbClr val="336171"/>
              </a:solidFill>
              <a:latin typeface="Arial Narrow" panose="020B0606020202030204" pitchFamily="34" charset="0"/>
              <a:cs typeface="Arial" panose="020B0604020202020204" pitchFamily="34" charset="0"/>
            </a:endParaRPr>
          </a:p>
        </p:txBody>
      </p:sp>
      <p:sp>
        <p:nvSpPr>
          <p:cNvPr id="8" name="Footer Placeholder 3"/>
          <p:cNvSpPr txBox="1">
            <a:spLocks/>
          </p:cNvSpPr>
          <p:nvPr/>
        </p:nvSpPr>
        <p:spPr>
          <a:xfrm>
            <a:off x="3490139" y="6549125"/>
            <a:ext cx="4997611"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000000"/>
                </a:solidFill>
                <a:latin typeface="Arial Narrow" panose="020B0606020202030204" pitchFamily="34" charset="0"/>
              </a:rPr>
              <a:t>© National Association of State EMS Officials (NASEMSO). All rights reserved</a:t>
            </a:r>
            <a:r>
              <a:rPr lang="en-US" dirty="0">
                <a:latin typeface="Arial Narrow" panose="020B0606020202030204" pitchFamily="34" charset="0"/>
              </a:rPr>
              <a:t>.</a:t>
            </a:r>
            <a:endParaRPr lang="en-US" sz="400" i="1" dirty="0">
              <a:latin typeface="Arial Narrow" panose="020B0606020202030204" pitchFamily="34" charset="0"/>
            </a:endParaRPr>
          </a:p>
        </p:txBody>
      </p:sp>
      <p:sp>
        <p:nvSpPr>
          <p:cNvPr id="6" name="TextBox 5"/>
          <p:cNvSpPr txBox="1"/>
          <p:nvPr/>
        </p:nvSpPr>
        <p:spPr>
          <a:xfrm>
            <a:off x="284706" y="6481712"/>
            <a:ext cx="1168910" cy="246221"/>
          </a:xfrm>
          <a:prstGeom prst="rect">
            <a:avLst/>
          </a:prstGeom>
          <a:noFill/>
        </p:spPr>
        <p:txBody>
          <a:bodyPr wrap="none" rtlCol="0">
            <a:spAutoFit/>
          </a:bodyPr>
          <a:lstStyle/>
          <a:p>
            <a:r>
              <a:rPr lang="en-US" sz="1000" dirty="0">
                <a:solidFill>
                  <a:srgbClr val="000000"/>
                </a:solidFill>
                <a:latin typeface="Arial Narrow" panose="020B0606020202030204" pitchFamily="34" charset="0"/>
              </a:rPr>
              <a:t>https://www.aarp.org/</a:t>
            </a:r>
          </a:p>
        </p:txBody>
      </p:sp>
    </p:spTree>
    <p:extLst>
      <p:ext uri="{BB962C8B-B14F-4D97-AF65-F5344CB8AC3E}">
        <p14:creationId xmlns:p14="http://schemas.microsoft.com/office/powerpoint/2010/main" val="395613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42"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1000"/>
                                        <p:tgtEl>
                                          <p:spTgt spid="5">
                                            <p:txEl>
                                              <p:pRg st="1" end="1"/>
                                            </p:txEl>
                                          </p:spTgt>
                                        </p:tgtEl>
                                      </p:cBhvr>
                                    </p:animEffect>
                                    <p:anim calcmode="lin" valueType="num">
                                      <p:cBhvr>
                                        <p:cTn id="11"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2"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1000"/>
                                        <p:tgtEl>
                                          <p:spTgt spid="5">
                                            <p:txEl>
                                              <p:pRg st="2" end="2"/>
                                            </p:txEl>
                                          </p:spTgt>
                                        </p:tgtEl>
                                      </p:cBhvr>
                                    </p:animEffect>
                                    <p:anim calcmode="lin" valueType="num">
                                      <p:cBhvr>
                                        <p:cTn id="1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07"/>
            <a:ext cx="9160198" cy="5689513"/>
          </a:xfrm>
          <a:prstGeom prst="rect">
            <a:avLst/>
          </a:prstGeom>
        </p:spPr>
      </p:pic>
      <p:sp>
        <p:nvSpPr>
          <p:cNvPr id="98307" name="Rectangle 3"/>
          <p:cNvSpPr>
            <a:spLocks noGrp="1" noChangeArrowheads="1"/>
          </p:cNvSpPr>
          <p:nvPr>
            <p:ph type="body" idx="1"/>
          </p:nvPr>
        </p:nvSpPr>
        <p:spPr>
          <a:xfrm>
            <a:off x="457200" y="4531356"/>
            <a:ext cx="4876800" cy="762000"/>
          </a:xfrm>
        </p:spPr>
        <p:txBody>
          <a:bodyPr/>
          <a:lstStyle/>
          <a:p>
            <a:pPr>
              <a:buFont typeface="Arial" charset="0"/>
              <a:buNone/>
              <a:defRPr/>
            </a:pPr>
            <a:r>
              <a:rPr lang="en-US" altLang="en-US" sz="4800">
                <a:solidFill>
                  <a:srgbClr val="FFFFCC"/>
                </a:solidFill>
                <a:effectLst>
                  <a:outerShdw blurRad="38100" dist="38100" dir="2700000" algn="tl">
                    <a:srgbClr val="000000"/>
                  </a:outerShdw>
                </a:effectLst>
                <a:latin typeface="Kristen ITC" pitchFamily="66" charset="0"/>
              </a:rPr>
              <a:t>Needle phobia!</a:t>
            </a:r>
            <a:endParaRPr lang="en-US" altLang="en-US" sz="4800" dirty="0">
              <a:solidFill>
                <a:srgbClr val="FFFFCC"/>
              </a:solidFill>
              <a:effectLst>
                <a:outerShdw blurRad="38100" dist="38100" dir="2700000" algn="tl">
                  <a:srgbClr val="000000"/>
                </a:outerShdw>
              </a:effectLst>
              <a:latin typeface="Kristen ITC" pitchFamily="66" charset="0"/>
            </a:endParaRPr>
          </a:p>
        </p:txBody>
      </p:sp>
      <p:sp>
        <p:nvSpPr>
          <p:cNvPr id="12292" name="Rectangle 4"/>
          <p:cNvSpPr>
            <a:spLocks noGrp="1" noChangeArrowheads="1"/>
          </p:cNvSpPr>
          <p:nvPr>
            <p:ph type="title"/>
          </p:nvPr>
        </p:nvSpPr>
        <p:spPr>
          <a:xfrm>
            <a:off x="304801" y="68952"/>
            <a:ext cx="6834362" cy="1571171"/>
          </a:xfrm>
          <a:noFill/>
        </p:spPr>
        <p:txBody>
          <a:bodyPr/>
          <a:lstStyle/>
          <a:p>
            <a:pPr algn="l"/>
            <a:r>
              <a:rPr lang="en-US" altLang="en-US" sz="4000">
                <a:effectLst>
                  <a:outerShdw blurRad="38100" dist="38100" dir="2700000" algn="tl">
                    <a:srgbClr val="000000">
                      <a:alpha val="43137"/>
                    </a:srgbClr>
                  </a:outerShdw>
                </a:effectLst>
              </a:rPr>
              <a:t>Why is pain management a challenge in children?</a:t>
            </a:r>
            <a:endParaRPr lang="en-US" altLang="en-US" sz="4000" dirty="0">
              <a:effectLst>
                <a:outerShdw blurRad="38100" dist="38100" dir="2700000" algn="tl">
                  <a:srgbClr val="000000">
                    <a:alpha val="43137"/>
                  </a:srgbClr>
                </a:outerShdw>
              </a:effectLst>
            </a:endParaRPr>
          </a:p>
        </p:txBody>
      </p:sp>
      <p:sp>
        <p:nvSpPr>
          <p:cNvPr id="2" name="TextBox 1"/>
          <p:cNvSpPr txBox="1"/>
          <p:nvPr/>
        </p:nvSpPr>
        <p:spPr>
          <a:xfrm>
            <a:off x="16250" y="5713581"/>
            <a:ext cx="9127749" cy="584775"/>
          </a:xfrm>
          <a:prstGeom prst="rect">
            <a:avLst/>
          </a:prstGeom>
          <a:solidFill>
            <a:srgbClr val="031467"/>
          </a:solidFill>
        </p:spPr>
        <p:txBody>
          <a:bodyPr wrap="square" rtlCol="0">
            <a:spAutoFit/>
          </a:bodyPr>
          <a:lstStyle/>
          <a:p>
            <a:pPr algn="ctr"/>
            <a:r>
              <a:rPr lang="en-US" sz="3200" dirty="0">
                <a:solidFill>
                  <a:srgbClr val="FFFF99"/>
                </a:solidFill>
              </a:rPr>
              <a:t>Strongly consider intranasal options </a:t>
            </a:r>
          </a:p>
        </p:txBody>
      </p:sp>
      <p:sp>
        <p:nvSpPr>
          <p:cNvPr id="3" name="Rectangle 2"/>
          <p:cNvSpPr/>
          <p:nvPr/>
        </p:nvSpPr>
        <p:spPr>
          <a:xfrm>
            <a:off x="239494" y="6447640"/>
            <a:ext cx="2040943" cy="253916"/>
          </a:xfrm>
          <a:prstGeom prst="rect">
            <a:avLst/>
          </a:prstGeom>
        </p:spPr>
        <p:txBody>
          <a:bodyPr wrap="none">
            <a:spAutoFit/>
          </a:bodyPr>
          <a:lstStyle/>
          <a:p>
            <a:r>
              <a:rPr lang="en-US" sz="1050" dirty="0">
                <a:solidFill>
                  <a:srgbClr val="000000"/>
                </a:solidFill>
                <a:latin typeface="Arial Narrow" panose="020B0606020202030204" pitchFamily="34" charset="0"/>
              </a:rPr>
              <a:t>Photo by: REUTERS/Lindsey Wasson</a:t>
            </a:r>
          </a:p>
        </p:txBody>
      </p:sp>
      <p:sp>
        <p:nvSpPr>
          <p:cNvPr id="7" name="Slide Number Placeholder 6"/>
          <p:cNvSpPr>
            <a:spLocks noGrp="1"/>
          </p:cNvSpPr>
          <p:nvPr>
            <p:ph type="sldNum" sz="quarter" idx="12"/>
          </p:nvPr>
        </p:nvSpPr>
        <p:spPr>
          <a:xfrm>
            <a:off x="8543945" y="6378272"/>
            <a:ext cx="414337" cy="457200"/>
          </a:xfrm>
        </p:spPr>
        <p:txBody>
          <a:bodyPr/>
          <a:lstStyle/>
          <a:p>
            <a:pPr>
              <a:defRPr/>
            </a:pPr>
            <a:fld id="{1614D9D4-8AAD-4333-8179-E1F239E7A8B2}" type="slidenum">
              <a:rPr lang="en-US" altLang="en-US" sz="1000" smtClean="0">
                <a:solidFill>
                  <a:schemeClr val="bg2"/>
                </a:solidFill>
                <a:latin typeface="Arial" panose="020B0604020202020204" pitchFamily="34" charset="0"/>
                <a:cs typeface="Arial" panose="020B0604020202020204" pitchFamily="34" charset="0"/>
              </a:rPr>
              <a:pPr>
                <a:defRPr/>
              </a:pPr>
              <a:t>82</a:t>
            </a:fld>
            <a:endParaRPr lang="en-US" altLang="en-US" sz="1000" dirty="0">
              <a:solidFill>
                <a:schemeClr val="bg2"/>
              </a:solidFill>
              <a:latin typeface="Arial" panose="020B0604020202020204" pitchFamily="34" charset="0"/>
              <a:cs typeface="Arial" panose="020B0604020202020204" pitchFamily="34" charset="0"/>
            </a:endParaRPr>
          </a:p>
        </p:txBody>
      </p:sp>
      <p:sp>
        <p:nvSpPr>
          <p:cNvPr id="9" name="Footer Placeholder 3"/>
          <p:cNvSpPr txBox="1">
            <a:spLocks/>
          </p:cNvSpPr>
          <p:nvPr/>
        </p:nvSpPr>
        <p:spPr>
          <a:xfrm>
            <a:off x="3629179" y="6523109"/>
            <a:ext cx="4997611"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000000"/>
                </a:solidFill>
                <a:latin typeface="Arial Narrow" panose="020B0606020202030204" pitchFamily="34" charset="0"/>
              </a:rPr>
              <a:t>© National Association of State EMS Officials (NASEMSO). All rights reserved</a:t>
            </a:r>
            <a:r>
              <a:rPr lang="en-US" dirty="0">
                <a:latin typeface="Arial Narrow" panose="020B0606020202030204" pitchFamily="34" charset="0"/>
              </a:rPr>
              <a:t>.</a:t>
            </a:r>
            <a:endParaRPr lang="en-US" sz="400" i="1" dirty="0">
              <a:latin typeface="Arial Narrow" panose="020B0606020202030204" pitchFamily="34" charset="0"/>
            </a:endParaRPr>
          </a:p>
        </p:txBody>
      </p:sp>
    </p:spTree>
    <p:extLst>
      <p:ext uri="{BB962C8B-B14F-4D97-AF65-F5344CB8AC3E}">
        <p14:creationId xmlns:p14="http://schemas.microsoft.com/office/powerpoint/2010/main" val="256916368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with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strips(downRight)">
                                      <p:cBhvr>
                                        <p:cTn id="7" dur="500"/>
                                        <p:tgtEl>
                                          <p:spTgt spid="1229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98307">
                                            <p:txEl>
                                              <p:pRg st="0" end="0"/>
                                            </p:txEl>
                                          </p:spTgt>
                                        </p:tgtEl>
                                        <p:attrNameLst>
                                          <p:attrName>style.visibility</p:attrName>
                                        </p:attrNameLst>
                                      </p:cBhvr>
                                      <p:to>
                                        <p:strVal val="visible"/>
                                      </p:to>
                                    </p:set>
                                    <p:anim calcmode="lin" valueType="num">
                                      <p:cBhvr>
                                        <p:cTn id="12" dur="500" fill="hold"/>
                                        <p:tgtEl>
                                          <p:spTgt spid="9830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8307">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8307">
                                            <p:txEl>
                                              <p:pRg st="0" end="0"/>
                                            </p:txEl>
                                          </p:spTgt>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P spid="2"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850" t="9283" r="1387" b="1925"/>
          <a:stretch/>
        </p:blipFill>
        <p:spPr>
          <a:xfrm>
            <a:off x="0" y="1531425"/>
            <a:ext cx="9144000" cy="4947015"/>
          </a:xfrm>
          <a:prstGeom prst="rect">
            <a:avLst/>
          </a:prstGeom>
        </p:spPr>
      </p:pic>
      <p:sp>
        <p:nvSpPr>
          <p:cNvPr id="5" name="Content Placeholder 4"/>
          <p:cNvSpPr>
            <a:spLocks noGrp="1"/>
          </p:cNvSpPr>
          <p:nvPr>
            <p:ph idx="1"/>
          </p:nvPr>
        </p:nvSpPr>
        <p:spPr>
          <a:xfrm>
            <a:off x="245888" y="1974874"/>
            <a:ext cx="8550558" cy="2960919"/>
          </a:xfrm>
        </p:spPr>
        <p:txBody>
          <a:bodyPr>
            <a:noAutofit/>
          </a:bodyPr>
          <a:lstStyle/>
          <a:p>
            <a:pPr algn="r"/>
            <a:r>
              <a:rPr lang="en-US" sz="3400" dirty="0">
                <a:solidFill>
                  <a:schemeClr val="bg1"/>
                </a:solidFill>
                <a:latin typeface="Arial" panose="020B0604020202020204" pitchFamily="34" charset="0"/>
                <a:cs typeface="Arial" panose="020B0604020202020204" pitchFamily="34" charset="0"/>
              </a:rPr>
              <a:t>Preferred for initial dosing                           (for pain) if no IV access</a:t>
            </a:r>
          </a:p>
          <a:p>
            <a:pPr>
              <a:buFont typeface="Wingdings" panose="05000000000000000000" pitchFamily="2" charset="2"/>
              <a:buChar char="§"/>
            </a:pPr>
            <a:r>
              <a:rPr lang="en-US" sz="3200" dirty="0">
                <a:solidFill>
                  <a:schemeClr val="bg1"/>
                </a:solidFill>
                <a:latin typeface="Arial" panose="020B0604020202020204" pitchFamily="34" charset="0"/>
                <a:cs typeface="Arial" panose="020B0604020202020204" pitchFamily="34" charset="0"/>
              </a:rPr>
              <a:t> </a:t>
            </a:r>
            <a:r>
              <a:rPr lang="en-US" sz="36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FENTANYL</a:t>
            </a:r>
            <a:r>
              <a:rPr lang="en-US" sz="3200" dirty="0">
                <a:solidFill>
                  <a:schemeClr val="bg1"/>
                </a:solidFill>
                <a:latin typeface="Arial" panose="020B0604020202020204" pitchFamily="34" charset="0"/>
                <a:cs typeface="Arial" panose="020B0604020202020204" pitchFamily="34" charset="0"/>
              </a:rPr>
              <a:t> </a:t>
            </a:r>
            <a:r>
              <a:rPr lang="en-US" sz="3400" dirty="0">
                <a:solidFill>
                  <a:schemeClr val="bg1"/>
                </a:solidFill>
                <a:latin typeface="Arial" panose="020B0604020202020204" pitchFamily="34" charset="0"/>
                <a:cs typeface="Arial" panose="020B0604020202020204" pitchFamily="34" charset="0"/>
              </a:rPr>
              <a:t>1 mcg/kg IN</a:t>
            </a:r>
            <a:endParaRPr lang="en-US" sz="3400" dirty="0">
              <a:solidFill>
                <a:schemeClr val="bg1"/>
              </a:solidFill>
              <a:latin typeface="Arial Narrow" panose="020B0606020202030204" pitchFamily="34" charset="0"/>
              <a:cs typeface="Arial" panose="020B0604020202020204" pitchFamily="34" charset="0"/>
            </a:endParaRPr>
          </a:p>
          <a:p>
            <a:pPr marL="182880" indent="-182880">
              <a:lnSpc>
                <a:spcPct val="95000"/>
              </a:lnSpc>
              <a:buFont typeface="Wingdings" panose="05000000000000000000" pitchFamily="2" charset="2"/>
              <a:buChar char="§"/>
            </a:pPr>
            <a:r>
              <a:rPr lang="en-US" sz="3200" dirty="0">
                <a:solidFill>
                  <a:schemeClr val="bg1"/>
                </a:solidFill>
                <a:latin typeface="Arial" panose="020B0604020202020204" pitchFamily="34" charset="0"/>
                <a:cs typeface="Arial" panose="020B0604020202020204" pitchFamily="34" charset="0"/>
              </a:rPr>
              <a:t> </a:t>
            </a:r>
            <a:r>
              <a:rPr lang="en-US" sz="36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KETAMINE</a:t>
            </a:r>
            <a:r>
              <a:rPr lang="en-US" sz="3200" dirty="0">
                <a:solidFill>
                  <a:schemeClr val="bg1"/>
                </a:solidFill>
                <a:latin typeface="Arial" panose="020B0604020202020204" pitchFamily="34" charset="0"/>
                <a:cs typeface="Arial" panose="020B0604020202020204" pitchFamily="34" charset="0"/>
              </a:rPr>
              <a:t> </a:t>
            </a:r>
            <a:r>
              <a:rPr lang="en-US" sz="3400" dirty="0">
                <a:solidFill>
                  <a:schemeClr val="bg1"/>
                </a:solidFill>
                <a:latin typeface="Arial" panose="020B0604020202020204" pitchFamily="34" charset="0"/>
                <a:cs typeface="Arial" panose="020B0604020202020204" pitchFamily="34" charset="0"/>
              </a:rPr>
              <a:t>0.5 mg/kg IN (max initial                 dose 25 mg; max cumulative dose 100 mg)</a:t>
            </a:r>
          </a:p>
        </p:txBody>
      </p:sp>
      <p:sp>
        <p:nvSpPr>
          <p:cNvPr id="9" name="TextBox 8"/>
          <p:cNvSpPr txBox="1"/>
          <p:nvPr/>
        </p:nvSpPr>
        <p:spPr>
          <a:xfrm>
            <a:off x="217717" y="217719"/>
            <a:ext cx="5307942" cy="1077218"/>
          </a:xfrm>
          <a:prstGeom prst="rect">
            <a:avLst/>
          </a:prstGeom>
          <a:noFill/>
        </p:spPr>
        <p:txBody>
          <a:bodyPr wrap="square" rtlCol="0">
            <a:spAutoFit/>
          </a:bodyPr>
          <a:lstStyle/>
          <a:p>
            <a:r>
              <a:rPr lang="en-US" sz="3200" b="1" dirty="0">
                <a:solidFill>
                  <a:srgbClr val="002F5D"/>
                </a:solidFill>
                <a:latin typeface="Arial Narrow" panose="020B0606020202030204" pitchFamily="34" charset="0"/>
              </a:rPr>
              <a:t>Intranasal route (IN)</a:t>
            </a:r>
            <a:r>
              <a:rPr lang="en-US" sz="3200" dirty="0">
                <a:solidFill>
                  <a:srgbClr val="2E2B21"/>
                </a:solidFill>
                <a:latin typeface="Arial Narrow" panose="020B0606020202030204" pitchFamily="34" charset="0"/>
              </a:rPr>
              <a:t> using the Mucosal Atomizer Device (MAD)</a:t>
            </a:r>
          </a:p>
        </p:txBody>
      </p:sp>
      <p:sp>
        <p:nvSpPr>
          <p:cNvPr id="8" name="Slide Number Placeholder 7"/>
          <p:cNvSpPr>
            <a:spLocks noGrp="1"/>
          </p:cNvSpPr>
          <p:nvPr>
            <p:ph type="sldNum" sz="quarter" idx="12"/>
          </p:nvPr>
        </p:nvSpPr>
        <p:spPr>
          <a:xfrm>
            <a:off x="8128000" y="6484992"/>
            <a:ext cx="730250" cy="274320"/>
          </a:xfrm>
        </p:spPr>
        <p:txBody>
          <a:bodyPr/>
          <a:lstStyle/>
          <a:p>
            <a:pPr algn="r"/>
            <a:fld id="{FEE9C2EC-C493-E246-9EAB-66C95869FB0F}" type="slidenum">
              <a:rPr lang="en-US" smtClean="0">
                <a:solidFill>
                  <a:srgbClr val="000000"/>
                </a:solidFill>
                <a:latin typeface="Arial" panose="020B0604020202020204" pitchFamily="34" charset="0"/>
                <a:cs typeface="Arial" panose="020B0604020202020204" pitchFamily="34" charset="0"/>
              </a:rPr>
              <a:pPr algn="r"/>
              <a:t>83</a:t>
            </a:fld>
            <a:endParaRPr lang="en-US" dirty="0">
              <a:solidFill>
                <a:srgbClr val="00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6791" y="144108"/>
            <a:ext cx="3397956" cy="1253067"/>
          </a:xfrm>
          <a:prstGeom prst="rect">
            <a:avLst/>
          </a:prstGeom>
        </p:spPr>
      </p:pic>
      <p:sp>
        <p:nvSpPr>
          <p:cNvPr id="10" name="Footer Placeholder 3"/>
          <p:cNvSpPr txBox="1">
            <a:spLocks/>
          </p:cNvSpPr>
          <p:nvPr/>
        </p:nvSpPr>
        <p:spPr>
          <a:xfrm>
            <a:off x="3580955" y="6536757"/>
            <a:ext cx="4997611"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000000"/>
                </a:solidFill>
                <a:latin typeface="Arial Narrow" panose="020B0606020202030204" pitchFamily="34" charset="0"/>
              </a:rPr>
              <a:t>© National Association of State EMS Officials (NASEMSO). All rights reserved</a:t>
            </a:r>
            <a:r>
              <a:rPr lang="en-US" dirty="0">
                <a:latin typeface="Arial Narrow" panose="020B0606020202030204" pitchFamily="34" charset="0"/>
              </a:rPr>
              <a:t>.</a:t>
            </a:r>
            <a:endParaRPr lang="en-US" sz="400" i="1" dirty="0">
              <a:latin typeface="Arial Narrow" panose="020B0606020202030204" pitchFamily="34" charset="0"/>
            </a:endParaRPr>
          </a:p>
        </p:txBody>
      </p:sp>
      <p:sp>
        <p:nvSpPr>
          <p:cNvPr id="3" name="Rectangle 2"/>
          <p:cNvSpPr/>
          <p:nvPr/>
        </p:nvSpPr>
        <p:spPr>
          <a:xfrm>
            <a:off x="321232" y="6532609"/>
            <a:ext cx="891591" cy="246221"/>
          </a:xfrm>
          <a:prstGeom prst="rect">
            <a:avLst/>
          </a:prstGeom>
        </p:spPr>
        <p:txBody>
          <a:bodyPr wrap="none">
            <a:spAutoFit/>
          </a:bodyPr>
          <a:lstStyle/>
          <a:p>
            <a:r>
              <a:rPr lang="en-US" sz="1000" dirty="0">
                <a:latin typeface="Arial Narrow" panose="020B0606020202030204" pitchFamily="34" charset="0"/>
              </a:rPr>
              <a:t>Photo/Jon Lee)</a:t>
            </a:r>
          </a:p>
        </p:txBody>
      </p:sp>
    </p:spTree>
    <p:extLst>
      <p:ext uri="{BB962C8B-B14F-4D97-AF65-F5344CB8AC3E}">
        <p14:creationId xmlns:p14="http://schemas.microsoft.com/office/powerpoint/2010/main" val="175935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right)">
                                      <p:cBhvr>
                                        <p:cTn id="7" dur="500"/>
                                        <p:tgtEl>
                                          <p:spTgt spid="5">
                                            <p:txEl>
                                              <p:pRg st="0" end="0"/>
                                            </p:txEl>
                                          </p:spTgt>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1000"/>
                                        <p:tgtEl>
                                          <p:spTgt spid="5">
                                            <p:txEl>
                                              <p:pRg st="1" end="1"/>
                                            </p:txEl>
                                          </p:spTgt>
                                        </p:tgtEl>
                                      </p:cBhvr>
                                    </p:animEffect>
                                    <p:anim calcmode="lin" valueType="num">
                                      <p:cBhvr>
                                        <p:cTn id="1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1000"/>
                                        <p:tgtEl>
                                          <p:spTgt spid="5">
                                            <p:txEl>
                                              <p:pRg st="2" end="2"/>
                                            </p:txEl>
                                          </p:spTgt>
                                        </p:tgtEl>
                                      </p:cBhvr>
                                    </p:animEffect>
                                    <p:anim calcmode="lin" valueType="num">
                                      <p:cBhvr>
                                        <p:cTn id="1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3933"/>
            <a:ext cx="9144000" cy="5435834"/>
          </a:xfrm>
          <a:prstGeom prst="rect">
            <a:avLst/>
          </a:prstGeom>
        </p:spPr>
      </p:pic>
      <p:sp>
        <p:nvSpPr>
          <p:cNvPr id="2" name="Title 1"/>
          <p:cNvSpPr>
            <a:spLocks noGrp="1"/>
          </p:cNvSpPr>
          <p:nvPr>
            <p:ph type="title"/>
          </p:nvPr>
        </p:nvSpPr>
        <p:spPr>
          <a:xfrm>
            <a:off x="1" y="120556"/>
            <a:ext cx="9144000" cy="898412"/>
          </a:xfrm>
          <a:gradFill flip="none" rotWithShape="1">
            <a:gsLst>
              <a:gs pos="0">
                <a:srgbClr val="042E82">
                  <a:shade val="30000"/>
                  <a:satMod val="115000"/>
                </a:srgbClr>
              </a:gs>
              <a:gs pos="50000">
                <a:srgbClr val="042E82">
                  <a:shade val="67500"/>
                  <a:satMod val="115000"/>
                </a:srgbClr>
              </a:gs>
              <a:gs pos="100000">
                <a:srgbClr val="042E82">
                  <a:shade val="100000"/>
                  <a:satMod val="115000"/>
                </a:srgbClr>
              </a:gs>
            </a:gsLst>
            <a:lin ang="2700000" scaled="1"/>
            <a:tileRect/>
          </a:gradFill>
        </p:spPr>
        <p:txBody>
          <a:bodyPr>
            <a:normAutofit/>
          </a:bodyPr>
          <a:lstStyle/>
          <a:p>
            <a:pPr algn="ctr">
              <a:lnSpc>
                <a:spcPct val="100000"/>
              </a:lnSpc>
            </a:pPr>
            <a:r>
              <a:rPr lang="en-US" sz="4000" dirty="0">
                <a:solidFill>
                  <a:srgbClr val="FFC000"/>
                </a:solidFill>
                <a:latin typeface="Arial Narrow" panose="020B0606020202030204" pitchFamily="34" charset="0"/>
              </a:rPr>
              <a:t>Intramuscular (IM) options  </a:t>
            </a:r>
            <a:r>
              <a:rPr lang="en-US" dirty="0">
                <a:solidFill>
                  <a:srgbClr val="FFC000"/>
                </a:solidFill>
                <a:sym typeface="Wingdings" panose="05000000000000000000" pitchFamily="2" charset="2"/>
              </a:rPr>
              <a:t></a:t>
            </a:r>
            <a:endParaRPr lang="en-US" dirty="0">
              <a:solidFill>
                <a:srgbClr val="FFC000"/>
              </a:solidFill>
            </a:endParaRPr>
          </a:p>
        </p:txBody>
      </p:sp>
      <p:sp>
        <p:nvSpPr>
          <p:cNvPr id="3" name="Content Placeholder 2"/>
          <p:cNvSpPr>
            <a:spLocks noGrp="1"/>
          </p:cNvSpPr>
          <p:nvPr>
            <p:ph idx="1"/>
          </p:nvPr>
        </p:nvSpPr>
        <p:spPr>
          <a:xfrm>
            <a:off x="240193" y="1258473"/>
            <a:ext cx="6015464" cy="5135594"/>
          </a:xfrm>
          <a:gradFill flip="none" rotWithShape="1">
            <a:gsLst>
              <a:gs pos="0">
                <a:schemeClr val="accent1">
                  <a:shade val="30000"/>
                  <a:satMod val="115000"/>
                  <a:alpha val="60000"/>
                </a:schemeClr>
              </a:gs>
              <a:gs pos="50000">
                <a:schemeClr val="accent1">
                  <a:shade val="67500"/>
                  <a:satMod val="115000"/>
                  <a:alpha val="30000"/>
                </a:schemeClr>
              </a:gs>
              <a:gs pos="100000">
                <a:schemeClr val="accent1">
                  <a:shade val="100000"/>
                  <a:satMod val="115000"/>
                  <a:alpha val="60000"/>
                </a:schemeClr>
              </a:gs>
            </a:gsLst>
            <a:path path="circle">
              <a:fillToRect r="100000" b="100000"/>
            </a:path>
            <a:tileRect l="-100000" t="-100000"/>
          </a:gradFill>
        </p:spPr>
        <p:txBody>
          <a:bodyPr anchor="ctr">
            <a:normAutofit/>
          </a:bodyPr>
          <a:lstStyle/>
          <a:p>
            <a:pPr marL="0" indent="0">
              <a:spcBef>
                <a:spcPts val="600"/>
              </a:spcBef>
              <a:spcAft>
                <a:spcPts val="0"/>
              </a:spcAft>
            </a:pPr>
            <a:r>
              <a:rPr lang="en-US" sz="3200" dirty="0">
                <a:solidFill>
                  <a:srgbClr val="FFC000"/>
                </a:solidFill>
                <a:effectLst>
                  <a:outerShdw blurRad="38100" dist="38100" dir="2700000" algn="tl">
                    <a:srgbClr val="000000">
                      <a:alpha val="43137"/>
                    </a:srgbClr>
                  </a:outerShdw>
                </a:effectLst>
                <a:latin typeface="Arial Narrow" panose="020B0606020202030204" pitchFamily="34" charset="0"/>
              </a:rPr>
              <a:t>KETOROLAC</a:t>
            </a:r>
            <a:r>
              <a:rPr lang="en-US" sz="2800" dirty="0">
                <a:solidFill>
                  <a:schemeClr val="bg1"/>
                </a:solidFill>
                <a:latin typeface="Arial Narrow" panose="020B0606020202030204" pitchFamily="34" charset="0"/>
              </a:rPr>
              <a:t> (one-time dose only)</a:t>
            </a:r>
          </a:p>
          <a:p>
            <a:pPr marL="228600" indent="-228600">
              <a:spcBef>
                <a:spcPts val="0"/>
              </a:spcBef>
              <a:spcAft>
                <a:spcPts val="0"/>
              </a:spcAft>
              <a:buFont typeface="Wingdings" panose="05000000000000000000" pitchFamily="2" charset="2"/>
              <a:buChar char="§"/>
            </a:pPr>
            <a:r>
              <a:rPr lang="en-US" sz="2800" dirty="0">
                <a:solidFill>
                  <a:schemeClr val="bg1"/>
                </a:solidFill>
                <a:latin typeface="Arial Narrow" panose="020B0606020202030204" pitchFamily="34" charset="0"/>
              </a:rPr>
              <a:t>Adult (non-pregnant): 30 mg IM </a:t>
            </a:r>
          </a:p>
          <a:p>
            <a:pPr marL="228600" indent="-228600">
              <a:spcBef>
                <a:spcPts val="600"/>
              </a:spcBef>
              <a:spcAft>
                <a:spcPts val="0"/>
              </a:spcAft>
              <a:buFont typeface="Wingdings" panose="05000000000000000000" pitchFamily="2" charset="2"/>
              <a:buChar char="§"/>
            </a:pPr>
            <a:r>
              <a:rPr lang="en-US" sz="2800" dirty="0">
                <a:solidFill>
                  <a:schemeClr val="bg1"/>
                </a:solidFill>
                <a:latin typeface="Arial Narrow" panose="020B0606020202030204" pitchFamily="34" charset="0"/>
              </a:rPr>
              <a:t>Pediatric (2-14 years old): 1 mg/kg IM</a:t>
            </a:r>
          </a:p>
          <a:p>
            <a:pPr marL="365760" indent="0">
              <a:spcBef>
                <a:spcPts val="0"/>
              </a:spcBef>
              <a:spcAft>
                <a:spcPts val="1200"/>
              </a:spcAft>
              <a:buNone/>
            </a:pPr>
            <a:r>
              <a:rPr lang="en-US" sz="2800" dirty="0">
                <a:solidFill>
                  <a:schemeClr val="bg1"/>
                </a:solidFill>
                <a:latin typeface="Arial Narrow" panose="020B0606020202030204" pitchFamily="34" charset="0"/>
              </a:rPr>
              <a:t>(max dose 30 mg)</a:t>
            </a:r>
          </a:p>
          <a:p>
            <a:pPr marL="0" indent="0">
              <a:spcBef>
                <a:spcPts val="0"/>
              </a:spcBef>
              <a:spcAft>
                <a:spcPts val="0"/>
              </a:spcAft>
              <a:buNone/>
            </a:pPr>
            <a:r>
              <a:rPr lang="en-US" sz="3200" dirty="0">
                <a:solidFill>
                  <a:srgbClr val="FFC000"/>
                </a:solidFill>
                <a:effectLst>
                  <a:outerShdw blurRad="38100" dist="38100" dir="2700000" algn="tl">
                    <a:srgbClr val="000000">
                      <a:alpha val="43137"/>
                    </a:srgbClr>
                  </a:outerShdw>
                </a:effectLst>
                <a:latin typeface="Arial Narrow" panose="020B0606020202030204" pitchFamily="34" charset="0"/>
              </a:rPr>
              <a:t>MORPHINE</a:t>
            </a:r>
            <a:r>
              <a:rPr lang="en-US" sz="2800" dirty="0">
                <a:solidFill>
                  <a:schemeClr val="bg1"/>
                </a:solidFill>
                <a:latin typeface="Arial Narrow" panose="020B0606020202030204" pitchFamily="34" charset="0"/>
              </a:rPr>
              <a:t> sulfate: 0.1 mg/kg IM </a:t>
            </a:r>
          </a:p>
          <a:p>
            <a:pPr indent="0">
              <a:spcBef>
                <a:spcPts val="0"/>
              </a:spcBef>
              <a:spcAft>
                <a:spcPts val="1200"/>
              </a:spcAft>
              <a:buNone/>
            </a:pPr>
            <a:r>
              <a:rPr lang="en-US" sz="2800" dirty="0">
                <a:solidFill>
                  <a:schemeClr val="bg1"/>
                </a:solidFill>
                <a:latin typeface="Arial Narrow" panose="020B0606020202030204" pitchFamily="34" charset="0"/>
              </a:rPr>
              <a:t>(max initial dose 15 mg)</a:t>
            </a:r>
          </a:p>
          <a:p>
            <a:pPr marL="0" indent="0">
              <a:spcBef>
                <a:spcPts val="0"/>
              </a:spcBef>
              <a:spcAft>
                <a:spcPts val="1200"/>
              </a:spcAft>
              <a:buNone/>
            </a:pPr>
            <a:r>
              <a:rPr lang="en-US" sz="3200" dirty="0">
                <a:solidFill>
                  <a:srgbClr val="FFC000"/>
                </a:solidFill>
                <a:effectLst>
                  <a:outerShdw blurRad="38100" dist="38100" dir="2700000" algn="tl">
                    <a:srgbClr val="000000">
                      <a:alpha val="43137"/>
                    </a:srgbClr>
                  </a:outerShdw>
                </a:effectLst>
                <a:latin typeface="Arial Narrow" panose="020B0606020202030204" pitchFamily="34" charset="0"/>
              </a:rPr>
              <a:t>FENTANYL</a:t>
            </a:r>
            <a:r>
              <a:rPr lang="en-US" sz="3200" dirty="0">
                <a:solidFill>
                  <a:schemeClr val="bg1"/>
                </a:solidFill>
                <a:effectLst>
                  <a:outerShdw blurRad="38100" dist="38100" dir="2700000" algn="tl">
                    <a:srgbClr val="000000">
                      <a:alpha val="43137"/>
                    </a:srgbClr>
                  </a:outerShdw>
                </a:effectLst>
                <a:latin typeface="Arial Narrow" panose="020B0606020202030204" pitchFamily="34" charset="0"/>
              </a:rPr>
              <a:t> </a:t>
            </a:r>
            <a:r>
              <a:rPr lang="en-US" sz="2800" dirty="0">
                <a:solidFill>
                  <a:schemeClr val="bg1"/>
                </a:solidFill>
                <a:latin typeface="Arial Narrow" panose="020B0606020202030204" pitchFamily="34" charset="0"/>
              </a:rPr>
              <a:t>1 mcg/kg                              (max initial dose 100 mcg)</a:t>
            </a:r>
          </a:p>
          <a:p>
            <a:pPr indent="0">
              <a:spcBef>
                <a:spcPts val="0"/>
              </a:spcBef>
              <a:spcAft>
                <a:spcPts val="0"/>
              </a:spcAft>
              <a:buNone/>
            </a:pPr>
            <a:r>
              <a:rPr lang="en-US" sz="3200" dirty="0">
                <a:solidFill>
                  <a:srgbClr val="FFC000"/>
                </a:solidFill>
                <a:effectLst>
                  <a:outerShdw blurRad="38100" dist="38100" dir="2700000" algn="tl">
                    <a:srgbClr val="000000">
                      <a:alpha val="43137"/>
                    </a:srgbClr>
                  </a:outerShdw>
                </a:effectLst>
                <a:latin typeface="Arial Narrow" panose="020B0606020202030204" pitchFamily="34" charset="0"/>
              </a:rPr>
              <a:t>KETAMINE</a:t>
            </a:r>
            <a:r>
              <a:rPr lang="en-US" sz="2800" dirty="0">
                <a:solidFill>
                  <a:schemeClr val="bg1"/>
                </a:solidFill>
                <a:latin typeface="Arial Narrow" panose="020B0606020202030204" pitchFamily="34" charset="0"/>
              </a:rPr>
              <a:t> 0.3 mg/kg IM</a:t>
            </a:r>
          </a:p>
          <a:p>
            <a:pPr indent="0">
              <a:spcBef>
                <a:spcPts val="0"/>
              </a:spcBef>
              <a:spcAft>
                <a:spcPts val="0"/>
              </a:spcAft>
              <a:buNone/>
            </a:pPr>
            <a:r>
              <a:rPr lang="en-US" sz="2800" dirty="0">
                <a:solidFill>
                  <a:schemeClr val="bg1"/>
                </a:solidFill>
                <a:latin typeface="Arial Narrow" panose="020B0606020202030204" pitchFamily="34" charset="0"/>
              </a:rPr>
              <a:t>(max initial dose 25 mg)</a:t>
            </a:r>
          </a:p>
        </p:txBody>
      </p:sp>
      <p:sp>
        <p:nvSpPr>
          <p:cNvPr id="9" name="Rectangle 8"/>
          <p:cNvSpPr/>
          <p:nvPr/>
        </p:nvSpPr>
        <p:spPr>
          <a:xfrm>
            <a:off x="68644" y="6560613"/>
            <a:ext cx="1959191" cy="246221"/>
          </a:xfrm>
          <a:prstGeom prst="rect">
            <a:avLst/>
          </a:prstGeom>
        </p:spPr>
        <p:txBody>
          <a:bodyPr wrap="none">
            <a:spAutoFit/>
          </a:bodyPr>
          <a:lstStyle/>
          <a:p>
            <a:pPr algn="r"/>
            <a:r>
              <a:rPr lang="en-US" sz="1000" dirty="0">
                <a:solidFill>
                  <a:srgbClr val="2E2B21"/>
                </a:solidFill>
                <a:latin typeface="Tw Cen MT Condensed" panose="020B0606020104020203"/>
              </a:rPr>
              <a:t>https://epmonthly.com/article/the-right-route/</a:t>
            </a:r>
          </a:p>
        </p:txBody>
      </p:sp>
      <p:sp>
        <p:nvSpPr>
          <p:cNvPr id="5" name="Slide Number Placeholder 4"/>
          <p:cNvSpPr>
            <a:spLocks noGrp="1"/>
          </p:cNvSpPr>
          <p:nvPr>
            <p:ph type="sldNum" sz="quarter" idx="12"/>
          </p:nvPr>
        </p:nvSpPr>
        <p:spPr>
          <a:xfrm>
            <a:off x="8185153" y="6542144"/>
            <a:ext cx="730250" cy="274320"/>
          </a:xfrm>
        </p:spPr>
        <p:txBody>
          <a:bodyPr/>
          <a:lstStyle/>
          <a:p>
            <a:pPr algn="r"/>
            <a:fld id="{FEE9C2EC-C493-E246-9EAB-66C95869FB0F}" type="slidenum">
              <a:rPr lang="en-US" smtClean="0">
                <a:solidFill>
                  <a:srgbClr val="000000"/>
                </a:solidFill>
                <a:latin typeface="Arial" panose="020B0604020202020204" pitchFamily="34" charset="0"/>
                <a:cs typeface="Arial" panose="020B0604020202020204" pitchFamily="34" charset="0"/>
              </a:rPr>
              <a:pPr algn="r"/>
              <a:t>84</a:t>
            </a:fld>
            <a:endParaRPr lang="en-US" dirty="0">
              <a:solidFill>
                <a:srgbClr val="0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100000" l="1031" r="100000"/>
                    </a14:imgEffect>
                  </a14:imgLayer>
                </a14:imgProps>
              </a:ext>
              <a:ext uri="{28A0092B-C50C-407E-A947-70E740481C1C}">
                <a14:useLocalDpi xmlns:a14="http://schemas.microsoft.com/office/drawing/2010/main" val="0"/>
              </a:ext>
            </a:extLst>
          </a:blip>
          <a:stretch>
            <a:fillRect/>
          </a:stretch>
        </p:blipFill>
        <p:spPr>
          <a:xfrm>
            <a:off x="7665741" y="1202520"/>
            <a:ext cx="1333786" cy="2949456"/>
          </a:xfrm>
          <a:prstGeom prst="rect">
            <a:avLst/>
          </a:prstGeom>
        </p:spPr>
      </p:pic>
      <p:pic>
        <p:nvPicPr>
          <p:cNvPr id="14" name="Picture 13"/>
          <p:cNvPicPr>
            <a:picLocks noChangeAspect="1"/>
          </p:cNvPicPr>
          <p:nvPr/>
        </p:nvPicPr>
        <p:blipFill>
          <a:blip r:embed="rId6">
            <a:extLst>
              <a:ext uri="{BEBA8EAE-BF5A-486C-A8C5-ECC9F3942E4B}">
                <a14:imgProps xmlns:a14="http://schemas.microsoft.com/office/drawing/2010/main">
                  <a14:imgLayer r:embed="rId7">
                    <a14:imgEffect>
                      <a14:backgroundRemoval t="254" b="100000" l="0" r="99438"/>
                    </a14:imgEffect>
                  </a14:imgLayer>
                </a14:imgProps>
              </a:ext>
              <a:ext uri="{28A0092B-C50C-407E-A947-70E740481C1C}">
                <a14:useLocalDpi xmlns:a14="http://schemas.microsoft.com/office/drawing/2010/main" val="0"/>
              </a:ext>
            </a:extLst>
          </a:blip>
          <a:stretch>
            <a:fillRect/>
          </a:stretch>
        </p:blipFill>
        <p:spPr>
          <a:xfrm>
            <a:off x="6894673" y="3347173"/>
            <a:ext cx="1420671" cy="3144632"/>
          </a:xfrm>
          <a:prstGeom prst="rect">
            <a:avLst/>
          </a:prstGeom>
        </p:spPr>
      </p:pic>
      <p:sp>
        <p:nvSpPr>
          <p:cNvPr id="12" name="Footer Placeholder 3"/>
          <p:cNvSpPr txBox="1">
            <a:spLocks/>
          </p:cNvSpPr>
          <p:nvPr/>
        </p:nvSpPr>
        <p:spPr>
          <a:xfrm>
            <a:off x="3574587" y="6604997"/>
            <a:ext cx="4997611"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000000"/>
                </a:solidFill>
                <a:latin typeface="Arial Narrow" panose="020B0606020202030204" pitchFamily="34" charset="0"/>
              </a:rPr>
              <a:t>© National Association of State EMS Officials (NASEMSO). All rights reserved</a:t>
            </a:r>
            <a:r>
              <a:rPr lang="en-US" dirty="0">
                <a:latin typeface="Arial Narrow" panose="020B0606020202030204" pitchFamily="34" charset="0"/>
              </a:rPr>
              <a:t>.</a:t>
            </a:r>
            <a:endParaRPr lang="en-US" sz="400" i="1" dirty="0">
              <a:latin typeface="Arial Narrow" panose="020B0606020202030204" pitchFamily="34" charset="0"/>
            </a:endParaRPr>
          </a:p>
        </p:txBody>
      </p:sp>
      <p:pic>
        <p:nvPicPr>
          <p:cNvPr id="1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2927" y="1596332"/>
            <a:ext cx="1336311" cy="3116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25946" y1="37500" x2="18919" y2="86591"/>
                        <a14:foregroundMark x1="5946" y1="45682" x2="3243" y2="92045"/>
                        <a14:foregroundMark x1="96216" y1="75000" x2="75135" y2="94773"/>
                        <a14:foregroundMark x1="17838" y1="5455" x2="77838" y2="7500"/>
                        <a14:foregroundMark x1="57297" y1="2727" x2="83243" y2="5455"/>
                        <a14:foregroundMark x1="20541" y1="5227" x2="20541" y2="5227"/>
                        <a14:foregroundMark x1="14054" y1="7500" x2="14054" y2="7500"/>
                        <a14:foregroundMark x1="14595" y1="4545" x2="14595" y2="4545"/>
                        <a14:foregroundMark x1="49189" y1="48182" x2="27568" y2="65227"/>
                        <a14:foregroundMark x1="92973" y1="85909" x2="88108" y2="93864"/>
                        <a14:foregroundMark x1="8108" y1="91818" x2="76757" y2="97955"/>
                        <a14:foregroundMark x1="9189" y1="96591" x2="9189" y2="96591"/>
                        <a14:foregroundMark x1="7568" y1="93864" x2="7568" y2="93864"/>
                        <a14:foregroundMark x1="5946" y1="93409" x2="5946" y2="93409"/>
                        <a14:foregroundMark x1="12432" y1="98182" x2="24324" y2="99318"/>
                        <a14:foregroundMark x1="10811" y1="96591" x2="10811" y2="98864"/>
                        <a14:foregroundMark x1="25946" y1="4091" x2="60541" y2="1364"/>
                        <a14:backgroundMark x1="2703" y1="45682" x2="2703" y2="97955"/>
                        <a14:backgroundMark x1="33514" y1="1136" x2="92973" y2="1136"/>
                      </a14:backgroundRemoval>
                    </a14:imgEffect>
                  </a14:imgLayer>
                </a14:imgProps>
              </a:ext>
              <a:ext uri="{28A0092B-C50C-407E-A947-70E740481C1C}">
                <a14:useLocalDpi xmlns:a14="http://schemas.microsoft.com/office/drawing/2010/main" val="0"/>
              </a:ext>
            </a:extLst>
          </a:blip>
          <a:stretch>
            <a:fillRect/>
          </a:stretch>
        </p:blipFill>
        <p:spPr>
          <a:xfrm>
            <a:off x="5353715" y="3361149"/>
            <a:ext cx="1251533" cy="2976618"/>
          </a:xfrm>
          <a:prstGeom prst="rect">
            <a:avLst/>
          </a:prstGeom>
        </p:spPr>
      </p:pic>
    </p:spTree>
    <p:extLst>
      <p:ext uri="{BB962C8B-B14F-4D97-AF65-F5344CB8AC3E}">
        <p14:creationId xmlns:p14="http://schemas.microsoft.com/office/powerpoint/2010/main" val="28406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up)">
                                      <p:cBhvr>
                                        <p:cTn id="10" dur="500"/>
                                        <p:tgtEl>
                                          <p:spTgt spid="3">
                                            <p:txEl>
                                              <p:pRg st="1" end="1"/>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up)">
                                      <p:cBhvr>
                                        <p:cTn id="13" dur="500"/>
                                        <p:tgtEl>
                                          <p:spTgt spid="3">
                                            <p:txEl>
                                              <p:pRg st="2" end="2"/>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up)">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left)">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left)">
                                      <p:cBhvr>
                                        <p:cTn id="32" dur="5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wipe(left)">
                                      <p:cBhvr>
                                        <p:cTn id="40" dur="500"/>
                                        <p:tgtEl>
                                          <p:spTgt spid="3">
                                            <p:txEl>
                                              <p:pRg st="7" end="7"/>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wipe(left)">
                                      <p:cBhvr>
                                        <p:cTn id="43" dur="500"/>
                                        <p:tgtEl>
                                          <p:spTgt spid="3">
                                            <p:txEl>
                                              <p:pRg st="8" end="8"/>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a:gsLst>
            <a:gs pos="17000">
              <a:srgbClr val="122400"/>
            </a:gs>
            <a:gs pos="1770">
              <a:srgbClr val="285000"/>
            </a:gs>
            <a:gs pos="91000">
              <a:schemeClr val="tx1"/>
            </a:gs>
            <a:gs pos="100000">
              <a:srgbClr val="336600"/>
            </a:gs>
          </a:gsLst>
          <a:lin ang="27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67" y="7108"/>
            <a:ext cx="9134526" cy="6850895"/>
          </a:xfrm>
          <a:prstGeom prst="rect">
            <a:avLst/>
          </a:prstGeom>
        </p:spPr>
      </p:pic>
      <p:sp>
        <p:nvSpPr>
          <p:cNvPr id="7" name="Rectangle 6"/>
          <p:cNvSpPr/>
          <p:nvPr/>
        </p:nvSpPr>
        <p:spPr>
          <a:xfrm>
            <a:off x="175551" y="6495030"/>
            <a:ext cx="2604498" cy="246221"/>
          </a:xfrm>
          <a:prstGeom prst="rect">
            <a:avLst/>
          </a:prstGeom>
        </p:spPr>
        <p:txBody>
          <a:bodyPr wrap="square">
            <a:spAutoFit/>
          </a:bodyPr>
          <a:lstStyle/>
          <a:p>
            <a:r>
              <a:rPr lang="en-US" sz="1000" dirty="0">
                <a:solidFill>
                  <a:srgbClr val="FFFFFF"/>
                </a:solidFill>
                <a:latin typeface="Arial Narrow" panose="020B0606020202030204" pitchFamily="34" charset="0"/>
              </a:rPr>
              <a:t>https://www.hmpgloballearningnetwork.com</a:t>
            </a:r>
          </a:p>
        </p:txBody>
      </p:sp>
      <p:sp>
        <p:nvSpPr>
          <p:cNvPr id="11" name="TextBox 10"/>
          <p:cNvSpPr txBox="1"/>
          <p:nvPr/>
        </p:nvSpPr>
        <p:spPr>
          <a:xfrm>
            <a:off x="3964028" y="176789"/>
            <a:ext cx="4839129" cy="1323439"/>
          </a:xfrm>
          <a:prstGeom prst="rect">
            <a:avLst/>
          </a:prstGeom>
          <a:gradFill>
            <a:gsLst>
              <a:gs pos="100000">
                <a:srgbClr val="122400"/>
              </a:gs>
              <a:gs pos="29000">
                <a:srgbClr val="842B1B"/>
              </a:gs>
              <a:gs pos="1770">
                <a:srgbClr val="FF7955"/>
              </a:gs>
            </a:gsLst>
            <a:lin ang="2700000" scaled="1"/>
          </a:gradFill>
          <a:scene3d>
            <a:camera prst="orthographicFront"/>
            <a:lightRig rig="threePt" dir="t"/>
          </a:scene3d>
          <a:sp3d>
            <a:bevelT/>
          </a:sp3d>
        </p:spPr>
        <p:txBody>
          <a:bodyPr wrap="square" rtlCol="0" anchor="ctr">
            <a:spAutoFit/>
          </a:bodyPr>
          <a:lstStyle/>
          <a:p>
            <a:pPr algn="ctr"/>
            <a:r>
              <a:rPr lang="en-US" sz="4000" dirty="0">
                <a:solidFill>
                  <a:srgbClr val="FFFFCC"/>
                </a:solidFill>
                <a:latin typeface="Arial Narrow" panose="020B0606020202030204" pitchFamily="34" charset="0"/>
                <a:cs typeface="Arial" panose="020B0604020202020204" pitchFamily="34" charset="0"/>
              </a:rPr>
              <a:t>Inhaled nitrous oxide (N</a:t>
            </a:r>
            <a:r>
              <a:rPr lang="en-US" sz="4000" baseline="-25000" dirty="0">
                <a:solidFill>
                  <a:srgbClr val="FFFFCC"/>
                </a:solidFill>
                <a:latin typeface="Arial Narrow" panose="020B0606020202030204" pitchFamily="34" charset="0"/>
                <a:cs typeface="Arial" panose="020B0604020202020204" pitchFamily="34" charset="0"/>
              </a:rPr>
              <a:t>2</a:t>
            </a:r>
            <a:r>
              <a:rPr lang="en-US" sz="4000" dirty="0">
                <a:solidFill>
                  <a:srgbClr val="FFFFCC"/>
                </a:solidFill>
                <a:latin typeface="Arial Narrow" panose="020B0606020202030204" pitchFamily="34" charset="0"/>
                <a:cs typeface="Arial" panose="020B0604020202020204" pitchFamily="34" charset="0"/>
              </a:rPr>
              <a:t>O) if available</a:t>
            </a:r>
          </a:p>
        </p:txBody>
      </p:sp>
      <p:sp>
        <p:nvSpPr>
          <p:cNvPr id="2" name="Slide Number Placeholder 1"/>
          <p:cNvSpPr>
            <a:spLocks noGrp="1"/>
          </p:cNvSpPr>
          <p:nvPr>
            <p:ph type="sldNum" sz="quarter" idx="12"/>
          </p:nvPr>
        </p:nvSpPr>
        <p:spPr>
          <a:xfrm>
            <a:off x="8128000" y="6496831"/>
            <a:ext cx="730250" cy="274320"/>
          </a:xfrm>
        </p:spPr>
        <p:txBody>
          <a:bodyPr/>
          <a:lstStyle/>
          <a:p>
            <a:pPr algn="r"/>
            <a:fld id="{FEE9C2EC-C493-E246-9EAB-66C95869FB0F}" type="slidenum">
              <a:rPr lang="en-US" smtClean="0">
                <a:solidFill>
                  <a:srgbClr val="FFFFFF"/>
                </a:solidFill>
                <a:latin typeface="Arial" panose="020B0604020202020204" pitchFamily="34" charset="0"/>
                <a:cs typeface="Arial" panose="020B0604020202020204" pitchFamily="34" charset="0"/>
              </a:rPr>
              <a:pPr algn="r"/>
              <a:t>85</a:t>
            </a:fld>
            <a:endParaRPr lang="en-US" dirty="0">
              <a:solidFill>
                <a:srgbClr val="FFFFFF"/>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363" b="100000" l="1266" r="100000"/>
                    </a14:imgEffect>
                  </a14:imgLayer>
                </a14:imgProps>
              </a:ext>
              <a:ext uri="{28A0092B-C50C-407E-A947-70E740481C1C}">
                <a14:useLocalDpi xmlns:a14="http://schemas.microsoft.com/office/drawing/2010/main" val="0"/>
              </a:ext>
            </a:extLst>
          </a:blip>
          <a:stretch>
            <a:fillRect/>
          </a:stretch>
        </p:blipFill>
        <p:spPr>
          <a:xfrm>
            <a:off x="98987" y="3157629"/>
            <a:ext cx="2889504" cy="3358896"/>
          </a:xfrm>
          <a:prstGeom prst="rect">
            <a:avLst/>
          </a:prstGeom>
        </p:spPr>
      </p:pic>
      <p:sp>
        <p:nvSpPr>
          <p:cNvPr id="8" name="Footer Placeholder 3"/>
          <p:cNvSpPr txBox="1">
            <a:spLocks/>
          </p:cNvSpPr>
          <p:nvPr/>
        </p:nvSpPr>
        <p:spPr>
          <a:xfrm>
            <a:off x="3506347" y="6536757"/>
            <a:ext cx="4997611"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National Association of State EMS Officials (NASEMSO). All rights reserved</a:t>
            </a:r>
            <a:r>
              <a:rPr kumimoji="0" lang="en-US" sz="1000" b="0" i="0" u="none" strike="noStrike" kern="1200" cap="none" spc="0" normalizeH="0" baseline="0" noProof="0">
                <a:ln>
                  <a:noFill/>
                </a:ln>
                <a:solidFill>
                  <a:srgbClr val="FFFFFF"/>
                </a:solidFill>
                <a:effectLst/>
                <a:uLnTx/>
                <a:uFillTx/>
                <a:latin typeface="Arial"/>
                <a:ea typeface="+mn-ea"/>
                <a:cs typeface="+mn-cs"/>
              </a:rPr>
              <a:t>.</a:t>
            </a:r>
            <a:endParaRPr kumimoji="0" lang="en-US" sz="788" b="0" i="1"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90425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493" t="11343" b="1586"/>
          <a:stretch/>
        </p:blipFill>
        <p:spPr>
          <a:xfrm>
            <a:off x="2" y="0"/>
            <a:ext cx="9163641" cy="6761168"/>
          </a:xfrm>
          <a:prstGeom prst="rect">
            <a:avLst/>
          </a:prstGeom>
        </p:spPr>
      </p:pic>
      <p:sp>
        <p:nvSpPr>
          <p:cNvPr id="2" name="Title 1"/>
          <p:cNvSpPr>
            <a:spLocks noGrp="1"/>
          </p:cNvSpPr>
          <p:nvPr>
            <p:ph type="title"/>
          </p:nvPr>
        </p:nvSpPr>
        <p:spPr>
          <a:xfrm>
            <a:off x="6020939" y="221176"/>
            <a:ext cx="2872311" cy="823390"/>
          </a:xfrm>
        </p:spPr>
        <p:txBody>
          <a:bodyPr>
            <a:normAutofit fontScale="90000"/>
          </a:bodyPr>
          <a:lstStyle/>
          <a:p>
            <a:r>
              <a:rPr lang="en-US" sz="4800" dirty="0">
                <a:solidFill>
                  <a:srgbClr val="FFFF00"/>
                </a:solidFill>
                <a:latin typeface="Arial" panose="020B0604020202020204" pitchFamily="34" charset="0"/>
                <a:cs typeface="Arial" panose="020B0604020202020204" pitchFamily="34" charset="0"/>
              </a:rPr>
              <a:t>IV Route</a:t>
            </a:r>
          </a:p>
        </p:txBody>
      </p:sp>
      <p:sp>
        <p:nvSpPr>
          <p:cNvPr id="7" name="Content Placeholder 2"/>
          <p:cNvSpPr txBox="1">
            <a:spLocks/>
          </p:cNvSpPr>
          <p:nvPr/>
        </p:nvSpPr>
        <p:spPr>
          <a:xfrm>
            <a:off x="339932" y="1006652"/>
            <a:ext cx="7534827" cy="5379633"/>
          </a:xfrm>
          <a:prstGeom prst="rect">
            <a:avLst/>
          </a:prstGeom>
          <a:gradFill>
            <a:gsLst>
              <a:gs pos="0">
                <a:srgbClr val="000000">
                  <a:alpha val="67000"/>
                </a:srgbClr>
              </a:gs>
              <a:gs pos="100000">
                <a:schemeClr val="tx1">
                  <a:alpha val="81000"/>
                </a:schemeClr>
              </a:gs>
            </a:gsLst>
            <a:lin ang="5400000" scaled="0"/>
          </a:gradFill>
        </p:spPr>
        <p:txBody>
          <a:bodyPr vert="horz" lIns="45720" tIns="45720" rIns="45720" bIns="45720" rtlCol="0">
            <a:no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L="0" indent="0">
              <a:lnSpc>
                <a:spcPct val="95000"/>
              </a:lnSpc>
              <a:spcBef>
                <a:spcPts val="0"/>
              </a:spcBef>
              <a:spcAft>
                <a:spcPts val="0"/>
              </a:spcAft>
            </a:pPr>
            <a:r>
              <a:rPr lang="en-US" sz="36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ACETAMINOPHEN</a:t>
            </a:r>
          </a:p>
          <a:p>
            <a:pPr>
              <a:lnSpc>
                <a:spcPct val="95000"/>
              </a:lnSpc>
              <a:spcBef>
                <a:spcPts val="0"/>
              </a:spcBef>
              <a:spcAft>
                <a:spcPts val="0"/>
              </a:spcAft>
              <a:buFont typeface="Wingdings" panose="05000000000000000000" pitchFamily="2" charset="2"/>
              <a:buChar char="§"/>
            </a:pPr>
            <a:r>
              <a:rPr lang="en-US" sz="3200" dirty="0">
                <a:solidFill>
                  <a:srgbClr val="FFFFCC"/>
                </a:solidFill>
                <a:effectLst>
                  <a:outerShdw blurRad="38100" dist="38100" dir="2700000" algn="tl">
                    <a:srgbClr val="000000">
                      <a:alpha val="43137"/>
                    </a:srgbClr>
                  </a:outerShdw>
                </a:effectLst>
                <a:latin typeface="Arial Narrow" panose="020B0606020202030204" pitchFamily="34" charset="0"/>
              </a:rPr>
              <a:t> </a:t>
            </a:r>
            <a:r>
              <a:rPr lang="en-US" sz="3200" dirty="0">
                <a:solidFill>
                  <a:srgbClr val="FFFFFF"/>
                </a:solidFill>
                <a:effectLst>
                  <a:outerShdw blurRad="38100" dist="38100" dir="2700000" algn="tl">
                    <a:srgbClr val="000000">
                      <a:alpha val="43137"/>
                    </a:srgbClr>
                  </a:outerShdw>
                </a:effectLst>
                <a:latin typeface="Arial Narrow" panose="020B0606020202030204" pitchFamily="34" charset="0"/>
              </a:rPr>
              <a:t>Adult: 1 g IV</a:t>
            </a:r>
          </a:p>
          <a:p>
            <a:pPr>
              <a:lnSpc>
                <a:spcPct val="95000"/>
              </a:lnSpc>
              <a:spcBef>
                <a:spcPts val="0"/>
              </a:spcBef>
              <a:spcAft>
                <a:spcPts val="1800"/>
              </a:spcAft>
              <a:buFont typeface="Wingdings" panose="05000000000000000000" pitchFamily="2" charset="2"/>
              <a:buChar char="§"/>
            </a:pPr>
            <a:r>
              <a:rPr lang="en-US" sz="3200" dirty="0">
                <a:solidFill>
                  <a:srgbClr val="FFFFFF"/>
                </a:solidFill>
                <a:effectLst>
                  <a:outerShdw blurRad="38100" dist="38100" dir="2700000" algn="tl">
                    <a:srgbClr val="000000">
                      <a:alpha val="43137"/>
                    </a:srgbClr>
                  </a:outerShdw>
                </a:effectLst>
                <a:latin typeface="Arial Narrow" panose="020B0606020202030204" pitchFamily="34" charset="0"/>
              </a:rPr>
              <a:t> Peds: 15 mg/kg IV (max dose 1 g)</a:t>
            </a:r>
          </a:p>
          <a:p>
            <a:pPr marL="0" indent="0">
              <a:lnSpc>
                <a:spcPct val="95000"/>
              </a:lnSpc>
              <a:spcBef>
                <a:spcPts val="0"/>
              </a:spcBef>
              <a:spcAft>
                <a:spcPts val="0"/>
              </a:spcAft>
            </a:pPr>
            <a:r>
              <a:rPr lang="en-US" sz="36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KETOROLAC</a:t>
            </a:r>
            <a:r>
              <a:rPr lang="en-US" sz="3200" dirty="0">
                <a:solidFill>
                  <a:schemeClr val="bg1"/>
                </a:solidFill>
                <a:latin typeface="Arial Narrow" panose="020B0606020202030204" pitchFamily="34" charset="0"/>
              </a:rPr>
              <a:t> (one-time dose only)</a:t>
            </a:r>
          </a:p>
          <a:p>
            <a:pPr marL="228600" indent="-228600">
              <a:lnSpc>
                <a:spcPct val="95000"/>
              </a:lnSpc>
              <a:spcBef>
                <a:spcPts val="0"/>
              </a:spcBef>
              <a:spcAft>
                <a:spcPts val="0"/>
              </a:spcAft>
              <a:buFont typeface="Wingdings" panose="05000000000000000000" pitchFamily="2" charset="2"/>
              <a:buChar char="§"/>
            </a:pPr>
            <a:r>
              <a:rPr lang="en-US" sz="3200" dirty="0">
                <a:solidFill>
                  <a:schemeClr val="bg1"/>
                </a:solidFill>
                <a:latin typeface="Arial Narrow" panose="020B0606020202030204" pitchFamily="34" charset="0"/>
              </a:rPr>
              <a:t>Adult (non-pregnant): 15 mg IV</a:t>
            </a:r>
          </a:p>
          <a:p>
            <a:pPr marL="228600" indent="-228600">
              <a:lnSpc>
                <a:spcPct val="95000"/>
              </a:lnSpc>
              <a:spcBef>
                <a:spcPts val="0"/>
              </a:spcBef>
              <a:spcAft>
                <a:spcPts val="1800"/>
              </a:spcAft>
              <a:buFont typeface="Wingdings" panose="05000000000000000000" pitchFamily="2" charset="2"/>
              <a:buChar char="§"/>
            </a:pPr>
            <a:r>
              <a:rPr lang="en-US" sz="3200" dirty="0">
                <a:solidFill>
                  <a:schemeClr val="bg1"/>
                </a:solidFill>
                <a:latin typeface="Arial Narrow" panose="020B0606020202030204" pitchFamily="34" charset="0"/>
              </a:rPr>
              <a:t>Peds </a:t>
            </a:r>
            <a:r>
              <a:rPr lang="en-US" sz="2800" dirty="0">
                <a:solidFill>
                  <a:schemeClr val="bg1"/>
                </a:solidFill>
                <a:latin typeface="Arial Narrow" panose="020B0606020202030204" pitchFamily="34" charset="0"/>
              </a:rPr>
              <a:t>(2-14 years old): 0.5 mg/kg IV (max dose 15 mg)</a:t>
            </a:r>
          </a:p>
          <a:p>
            <a:pPr marL="0" indent="0">
              <a:lnSpc>
                <a:spcPct val="95000"/>
              </a:lnSpc>
              <a:spcBef>
                <a:spcPts val="0"/>
              </a:spcBef>
              <a:spcAft>
                <a:spcPts val="0"/>
              </a:spcAft>
              <a:buNone/>
            </a:pPr>
            <a:r>
              <a:rPr lang="en-US" sz="36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FENTANYL</a:t>
            </a:r>
            <a:r>
              <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3600" dirty="0">
              <a:solidFill>
                <a:schemeClr val="bg1"/>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endParaRPr>
          </a:p>
          <a:p>
            <a:pPr>
              <a:lnSpc>
                <a:spcPct val="95000"/>
              </a:lnSpc>
              <a:spcBef>
                <a:spcPts val="0"/>
              </a:spcBef>
              <a:spcAft>
                <a:spcPts val="0"/>
              </a:spcAft>
              <a:buFont typeface="Wingdings" panose="05000000000000000000" pitchFamily="2" charset="2"/>
              <a:buChar char="§"/>
            </a:pPr>
            <a:r>
              <a:rPr lang="en-US" sz="3200" dirty="0">
                <a:solidFill>
                  <a:schemeClr val="bg1"/>
                </a:solidFill>
                <a:effectLst>
                  <a:outerShdw blurRad="38100" dist="38100" dir="2700000" algn="tl">
                    <a:srgbClr val="000000">
                      <a:alpha val="43137"/>
                    </a:srgbClr>
                  </a:outerShdw>
                </a:effectLst>
                <a:latin typeface="Arial Narrow" panose="020B0606020202030204" pitchFamily="34" charset="0"/>
              </a:rPr>
              <a:t> Adult: 25-50 mcg IV</a:t>
            </a:r>
          </a:p>
          <a:p>
            <a:pPr>
              <a:lnSpc>
                <a:spcPct val="95000"/>
              </a:lnSpc>
              <a:spcBef>
                <a:spcPts val="0"/>
              </a:spcBef>
              <a:spcAft>
                <a:spcPts val="0"/>
              </a:spcAft>
              <a:buFont typeface="Wingdings" panose="05000000000000000000" pitchFamily="2" charset="2"/>
              <a:buChar char="§"/>
            </a:pPr>
            <a:r>
              <a:rPr lang="en-US" sz="3200" dirty="0">
                <a:solidFill>
                  <a:schemeClr val="bg1"/>
                </a:solidFill>
                <a:effectLst>
                  <a:outerShdw blurRad="38100" dist="38100" dir="2700000" algn="tl">
                    <a:srgbClr val="000000">
                      <a:alpha val="43137"/>
                    </a:srgbClr>
                  </a:outerShdw>
                </a:effectLst>
                <a:latin typeface="Arial Narrow" panose="020B0606020202030204" pitchFamily="34" charset="0"/>
              </a:rPr>
              <a:t> Peds: </a:t>
            </a:r>
            <a:r>
              <a:rPr lang="en-US" sz="3200" dirty="0">
                <a:solidFill>
                  <a:schemeClr val="bg1"/>
                </a:solidFill>
                <a:latin typeface="Arial Narrow" panose="020B0606020202030204" pitchFamily="34" charset="0"/>
              </a:rPr>
              <a:t>1 mcg/kg; </a:t>
            </a:r>
            <a:r>
              <a:rPr lang="en-US" sz="2800" dirty="0">
                <a:solidFill>
                  <a:schemeClr val="bg1"/>
                </a:solidFill>
                <a:latin typeface="Arial Narrow" panose="020B0606020202030204" pitchFamily="34" charset="0"/>
              </a:rPr>
              <a:t> (max initial dose 50 mcg)</a:t>
            </a:r>
          </a:p>
        </p:txBody>
      </p:sp>
      <p:sp>
        <p:nvSpPr>
          <p:cNvPr id="9" name="Rectangle 8"/>
          <p:cNvSpPr/>
          <p:nvPr/>
        </p:nvSpPr>
        <p:spPr>
          <a:xfrm>
            <a:off x="148204" y="6514953"/>
            <a:ext cx="3795139" cy="246221"/>
          </a:xfrm>
          <a:prstGeom prst="rect">
            <a:avLst/>
          </a:prstGeom>
        </p:spPr>
        <p:txBody>
          <a:bodyPr wrap="square">
            <a:spAutoFit/>
          </a:bodyPr>
          <a:lstStyle/>
          <a:p>
            <a:r>
              <a:rPr lang="en-US" sz="1000" dirty="0">
                <a:solidFill>
                  <a:schemeClr val="bg1"/>
                </a:solidFill>
                <a:latin typeface="+mj-lt"/>
              </a:rPr>
              <a:t>/www.allthingsfirstaid.com/statpacks_medical_trauma_packs.aspx</a:t>
            </a:r>
          </a:p>
        </p:txBody>
      </p:sp>
      <p:sp>
        <p:nvSpPr>
          <p:cNvPr id="6" name="Slide Number Placeholder 5"/>
          <p:cNvSpPr>
            <a:spLocks noGrp="1"/>
          </p:cNvSpPr>
          <p:nvPr>
            <p:ph type="sldNum" sz="quarter" idx="12"/>
          </p:nvPr>
        </p:nvSpPr>
        <p:spPr>
          <a:xfrm>
            <a:off x="8128000" y="6468404"/>
            <a:ext cx="730250" cy="274320"/>
          </a:xfrm>
        </p:spPr>
        <p:txBody>
          <a:bodyPr/>
          <a:lstStyle/>
          <a:p>
            <a:pPr algn="r"/>
            <a:fld id="{FEE9C2EC-C493-E246-9EAB-66C95869FB0F}" type="slidenum">
              <a:rPr lang="en-US" smtClean="0">
                <a:solidFill>
                  <a:schemeClr val="bg1"/>
                </a:solidFill>
                <a:latin typeface="Arial" panose="020B0604020202020204" pitchFamily="34" charset="0"/>
                <a:cs typeface="Arial" panose="020B0604020202020204" pitchFamily="34" charset="0"/>
              </a:rPr>
              <a:pPr algn="r"/>
              <a:t>86</a:t>
            </a:fld>
            <a:endParaRPr lang="en-US" dirty="0">
              <a:solidFill>
                <a:schemeClr val="bg1"/>
              </a:solidFill>
              <a:latin typeface="Arial" panose="020B0604020202020204" pitchFamily="34" charset="0"/>
              <a:cs typeface="Arial" panose="020B0604020202020204" pitchFamily="34" charset="0"/>
            </a:endParaRPr>
          </a:p>
        </p:txBody>
      </p:sp>
      <p:sp>
        <p:nvSpPr>
          <p:cNvPr id="10" name="Footer Placeholder 3"/>
          <p:cNvSpPr txBox="1">
            <a:spLocks/>
          </p:cNvSpPr>
          <p:nvPr/>
        </p:nvSpPr>
        <p:spPr>
          <a:xfrm>
            <a:off x="3506347" y="6536757"/>
            <a:ext cx="4997611"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National Association of State EMS Officials (NASEMSO). All rights reserved</a:t>
            </a:r>
            <a:r>
              <a:rPr kumimoji="0" lang="en-US" sz="1000" b="0" i="0" u="none" strike="noStrike" kern="1200" cap="none" spc="0" normalizeH="0" baseline="0" noProof="0">
                <a:ln>
                  <a:noFill/>
                </a:ln>
                <a:solidFill>
                  <a:srgbClr val="FFFFFF"/>
                </a:solidFill>
                <a:effectLst/>
                <a:uLnTx/>
                <a:uFillTx/>
                <a:latin typeface="Arial"/>
                <a:ea typeface="+mn-ea"/>
                <a:cs typeface="+mn-cs"/>
              </a:rPr>
              <a:t>.</a:t>
            </a:r>
            <a:endParaRPr kumimoji="0" lang="en-US" sz="788" b="0" i="1"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85636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
                                        </p:tgtEl>
                                        <p:attrNameLst>
                                          <p:attrName>style.opacity</p:attrName>
                                        </p:attrNameLst>
                                      </p:cBhvr>
                                      <p:to>
                                        <p:strVal val="0.75"/>
                                      </p:to>
                                    </p:set>
                                    <p:animEffect filter="image" prLst="opacity: 0.75">
                                      <p:cBhvr rctx="IE">
                                        <p:cTn id="7" dur="indefinite"/>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wipe(left)">
                                      <p:cBhvr>
                                        <p:cTn id="10" dur="500"/>
                                        <p:tgtEl>
                                          <p:spTgt spid="7">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wipe(down)">
                                      <p:cBhvr>
                                        <p:cTn id="13" dur="500"/>
                                        <p:tgtEl>
                                          <p:spTgt spid="7">
                                            <p:txEl>
                                              <p:pRg st="1" end="1"/>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wipe(down)">
                                      <p:cBhvr>
                                        <p:cTn id="16" dur="500"/>
                                        <p:tgtEl>
                                          <p:spTgt spid="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wipe(left)">
                                      <p:cBhvr>
                                        <p:cTn id="21" dur="500"/>
                                        <p:tgtEl>
                                          <p:spTgt spid="7">
                                            <p:txEl>
                                              <p:pRg st="3" end="3"/>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animEffect transition="in" filter="wipe(down)">
                                      <p:cBhvr>
                                        <p:cTn id="24" dur="500"/>
                                        <p:tgtEl>
                                          <p:spTgt spid="7">
                                            <p:txEl>
                                              <p:pRg st="4" end="4"/>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wipe(down)">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wipe(left)">
                                      <p:cBhvr>
                                        <p:cTn id="32" dur="500"/>
                                        <p:tgtEl>
                                          <p:spTgt spid="7">
                                            <p:txEl>
                                              <p:pRg st="6" end="6"/>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Effect transition="in" filter="wipe(down)">
                                      <p:cBhvr>
                                        <p:cTn id="35" dur="500"/>
                                        <p:tgtEl>
                                          <p:spTgt spid="7">
                                            <p:txEl>
                                              <p:pRg st="7" end="7"/>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7">
                                            <p:txEl>
                                              <p:pRg st="8" end="8"/>
                                            </p:txEl>
                                          </p:spTgt>
                                        </p:tgtEl>
                                        <p:attrNameLst>
                                          <p:attrName>style.visibility</p:attrName>
                                        </p:attrNameLst>
                                      </p:cBhvr>
                                      <p:to>
                                        <p:strVal val="visible"/>
                                      </p:to>
                                    </p:set>
                                    <p:animEffect transition="in" filter="wipe(down)">
                                      <p:cBhvr>
                                        <p:cTn id="38"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a:off x="-10985" y="52647"/>
            <a:ext cx="9094185" cy="6747037"/>
          </a:xfrm>
          <a:prstGeom prst="rect">
            <a:avLst/>
          </a:prstGeom>
        </p:spPr>
      </p:pic>
      <p:sp>
        <p:nvSpPr>
          <p:cNvPr id="7" name="Content Placeholder 2"/>
          <p:cNvSpPr txBox="1">
            <a:spLocks/>
          </p:cNvSpPr>
          <p:nvPr/>
        </p:nvSpPr>
        <p:spPr>
          <a:xfrm>
            <a:off x="353793" y="1262736"/>
            <a:ext cx="8162410" cy="5094522"/>
          </a:xfrm>
          <a:prstGeom prst="rect">
            <a:avLst/>
          </a:prstGeom>
          <a:gradFill>
            <a:gsLst>
              <a:gs pos="0">
                <a:srgbClr val="000000">
                  <a:alpha val="60000"/>
                </a:srgbClr>
              </a:gs>
              <a:gs pos="100000">
                <a:schemeClr val="tx1">
                  <a:alpha val="60000"/>
                </a:schemeClr>
              </a:gs>
            </a:gsLst>
            <a:lin ang="5400000" scaled="0"/>
          </a:gradFill>
        </p:spPr>
        <p:txBody>
          <a:bodyPr vert="horz" lIns="45720" tIns="45720" rIns="45720" bIns="45720" rtlCol="0">
            <a:no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L="0" indent="0">
              <a:spcBef>
                <a:spcPts val="0"/>
              </a:spcBef>
              <a:spcAft>
                <a:spcPts val="0"/>
              </a:spcAft>
              <a:buNone/>
            </a:pPr>
            <a:r>
              <a:rPr lang="en-US" sz="36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MORPHINE</a:t>
            </a:r>
            <a:r>
              <a:rPr lang="en-US" sz="3200" dirty="0">
                <a:solidFill>
                  <a:schemeClr val="bg1"/>
                </a:solidFill>
                <a:latin typeface="Arial Narrow" panose="020B0606020202030204" pitchFamily="34" charset="0"/>
              </a:rPr>
              <a:t> sulfate: </a:t>
            </a:r>
          </a:p>
          <a:p>
            <a:pPr>
              <a:spcBef>
                <a:spcPts val="0"/>
              </a:spcBef>
              <a:spcAft>
                <a:spcPts val="0"/>
              </a:spcAft>
              <a:buFont typeface="Wingdings" panose="05000000000000000000" pitchFamily="2" charset="2"/>
              <a:buChar char="§"/>
            </a:pPr>
            <a:r>
              <a:rPr lang="en-US" sz="3200" dirty="0">
                <a:solidFill>
                  <a:schemeClr val="bg1"/>
                </a:solidFill>
                <a:latin typeface="Arial Narrow" panose="020B0606020202030204" pitchFamily="34" charset="0"/>
              </a:rPr>
              <a:t> Adult: 5 mg IV</a:t>
            </a:r>
          </a:p>
          <a:p>
            <a:pPr>
              <a:spcBef>
                <a:spcPts val="0"/>
              </a:spcBef>
              <a:spcAft>
                <a:spcPts val="1800"/>
              </a:spcAft>
              <a:buFont typeface="Wingdings" panose="05000000000000000000" pitchFamily="2" charset="2"/>
              <a:buChar char="§"/>
            </a:pPr>
            <a:r>
              <a:rPr lang="en-US" sz="3200" dirty="0">
                <a:solidFill>
                  <a:schemeClr val="bg1"/>
                </a:solidFill>
                <a:latin typeface="Arial Narrow" panose="020B0606020202030204" pitchFamily="34" charset="0"/>
              </a:rPr>
              <a:t> Peds: 0.1 mg/kg IV (max initial dose 5 mg)</a:t>
            </a:r>
          </a:p>
          <a:p>
            <a:pPr marL="0" indent="0">
              <a:spcBef>
                <a:spcPts val="0"/>
              </a:spcBef>
              <a:spcAft>
                <a:spcPts val="0"/>
              </a:spcAft>
              <a:buFont typeface="Tw Cen MT" panose="020B0602020104020603" pitchFamily="34" charset="0"/>
              <a:buNone/>
            </a:pPr>
            <a:r>
              <a:rPr lang="en-US" sz="36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HYDROMORPHONE</a:t>
            </a:r>
          </a:p>
          <a:p>
            <a:pPr>
              <a:spcBef>
                <a:spcPts val="0"/>
              </a:spcBef>
              <a:spcAft>
                <a:spcPts val="0"/>
              </a:spcAft>
              <a:buFont typeface="Wingdings" panose="05000000000000000000" pitchFamily="2" charset="2"/>
              <a:buChar char="§"/>
            </a:pPr>
            <a:r>
              <a:rPr lang="en-US" sz="2800" dirty="0">
                <a:solidFill>
                  <a:schemeClr val="bg1"/>
                </a:solidFill>
                <a:latin typeface="Arial Narrow" panose="020B0606020202030204" pitchFamily="34" charset="0"/>
              </a:rPr>
              <a:t> </a:t>
            </a:r>
            <a:r>
              <a:rPr lang="en-US" sz="3200" dirty="0">
                <a:solidFill>
                  <a:schemeClr val="bg1"/>
                </a:solidFill>
                <a:latin typeface="Arial Narrow" panose="020B0606020202030204" pitchFamily="34" charset="0"/>
              </a:rPr>
              <a:t>Adult: 1-2 mg IV</a:t>
            </a:r>
          </a:p>
          <a:p>
            <a:pPr>
              <a:spcBef>
                <a:spcPts val="0"/>
              </a:spcBef>
              <a:spcAft>
                <a:spcPts val="1800"/>
              </a:spcAft>
              <a:buFont typeface="Wingdings" panose="05000000000000000000" pitchFamily="2" charset="2"/>
              <a:buChar char="§"/>
            </a:pPr>
            <a:r>
              <a:rPr lang="en-US" sz="3200" dirty="0">
                <a:solidFill>
                  <a:schemeClr val="bg1"/>
                </a:solidFill>
                <a:latin typeface="Arial Narrow" panose="020B0606020202030204" pitchFamily="34" charset="0"/>
              </a:rPr>
              <a:t> Peds: 0.015 mg/kg IV (max initial dose 2 mg)</a:t>
            </a:r>
          </a:p>
          <a:p>
            <a:pPr marL="0" indent="0">
              <a:spcBef>
                <a:spcPts val="0"/>
              </a:spcBef>
              <a:spcAft>
                <a:spcPts val="0"/>
              </a:spcAft>
              <a:buFont typeface="Tw Cen MT" panose="020B0602020104020603" pitchFamily="34" charset="0"/>
              <a:buNone/>
            </a:pPr>
            <a:r>
              <a:rPr lang="en-US" sz="36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KETAMINE</a:t>
            </a:r>
          </a:p>
          <a:p>
            <a:pPr>
              <a:spcBef>
                <a:spcPts val="0"/>
              </a:spcBef>
              <a:spcAft>
                <a:spcPts val="0"/>
              </a:spcAft>
              <a:buFont typeface="Wingdings" panose="05000000000000000000" pitchFamily="2" charset="2"/>
              <a:buChar char="§"/>
            </a:pPr>
            <a:r>
              <a:rPr lang="en-US" sz="2800" dirty="0">
                <a:solidFill>
                  <a:schemeClr val="bg1"/>
                </a:solidFill>
                <a:latin typeface="Arial Narrow" panose="020B0606020202030204" pitchFamily="34" charset="0"/>
              </a:rPr>
              <a:t> </a:t>
            </a:r>
            <a:r>
              <a:rPr lang="en-US" sz="3200" dirty="0">
                <a:solidFill>
                  <a:schemeClr val="bg1"/>
                </a:solidFill>
                <a:latin typeface="Arial Narrow" panose="020B0606020202030204" pitchFamily="34" charset="0"/>
              </a:rPr>
              <a:t>Adult: 25 mg slow IVP or infusion in 100 mL NS/LR</a:t>
            </a:r>
          </a:p>
          <a:p>
            <a:pPr>
              <a:spcBef>
                <a:spcPts val="0"/>
              </a:spcBef>
              <a:spcAft>
                <a:spcPts val="0"/>
              </a:spcAft>
              <a:buFont typeface="Wingdings" panose="05000000000000000000" pitchFamily="2" charset="2"/>
              <a:buChar char="§"/>
            </a:pPr>
            <a:r>
              <a:rPr lang="en-US" sz="3200" dirty="0">
                <a:solidFill>
                  <a:schemeClr val="bg1"/>
                </a:solidFill>
                <a:latin typeface="Arial Narrow" panose="020B0606020202030204" pitchFamily="34" charset="0"/>
              </a:rPr>
              <a:t> Peds: 0.25 mg/kg IV </a:t>
            </a:r>
            <a:r>
              <a:rPr lang="en-US" sz="2800" dirty="0">
                <a:solidFill>
                  <a:schemeClr val="bg1"/>
                </a:solidFill>
                <a:latin typeface="Arial Narrow" panose="020B0606020202030204" pitchFamily="34" charset="0"/>
              </a:rPr>
              <a:t>(max initial dose 25 mg) </a:t>
            </a:r>
          </a:p>
          <a:p>
            <a:pPr marL="365760" indent="-182880">
              <a:spcBef>
                <a:spcPts val="0"/>
              </a:spcBef>
              <a:spcAft>
                <a:spcPts val="0"/>
              </a:spcAft>
              <a:buNone/>
            </a:pPr>
            <a:r>
              <a:rPr lang="en-US" sz="2800" dirty="0">
                <a:solidFill>
                  <a:schemeClr val="bg1"/>
                </a:solidFill>
                <a:latin typeface="Arial Narrow" panose="020B0606020202030204" pitchFamily="34" charset="0"/>
              </a:rPr>
              <a:t>(max cumulative dose 100 mg</a:t>
            </a:r>
          </a:p>
        </p:txBody>
      </p:sp>
      <p:sp>
        <p:nvSpPr>
          <p:cNvPr id="11" name="TextBox 10"/>
          <p:cNvSpPr txBox="1"/>
          <p:nvPr/>
        </p:nvSpPr>
        <p:spPr>
          <a:xfrm>
            <a:off x="5283203" y="290288"/>
            <a:ext cx="3785011" cy="707886"/>
          </a:xfrm>
          <a:prstGeom prst="rect">
            <a:avLst/>
          </a:prstGeom>
          <a:noFill/>
        </p:spPr>
        <p:txBody>
          <a:bodyPr wrap="none" rtlCol="0">
            <a:spAutoFit/>
          </a:bodyPr>
          <a:lstStyle/>
          <a:p>
            <a:r>
              <a:rPr lang="en-US" sz="4000" dirty="0">
                <a:solidFill>
                  <a:srgbClr val="FFFF00"/>
                </a:solidFill>
                <a:latin typeface="Arial" panose="020B0604020202020204" pitchFamily="34" charset="0"/>
                <a:cs typeface="Arial" panose="020B0604020202020204" pitchFamily="34" charset="0"/>
              </a:rPr>
              <a:t>IV ROUTE</a:t>
            </a:r>
            <a:r>
              <a:rPr lang="en-US" sz="3600" dirty="0">
                <a:solidFill>
                  <a:srgbClr val="FFFF00"/>
                </a:solidFill>
                <a:latin typeface="Arial" panose="020B0604020202020204" pitchFamily="34" charset="0"/>
                <a:cs typeface="Arial" panose="020B0604020202020204" pitchFamily="34" charset="0"/>
              </a:rPr>
              <a:t> cont</a:t>
            </a:r>
            <a:r>
              <a:rPr lang="en-US" sz="3600" dirty="0">
                <a:solidFill>
                  <a:schemeClr val="bg1"/>
                </a:solidFill>
                <a:latin typeface="Arial" panose="020B0604020202020204" pitchFamily="34" charset="0"/>
                <a:cs typeface="Arial" panose="020B0604020202020204" pitchFamily="34" charset="0"/>
              </a:rPr>
              <a:t>.</a:t>
            </a:r>
            <a:r>
              <a:rPr lang="en-US" dirty="0"/>
              <a:t>.</a:t>
            </a:r>
          </a:p>
        </p:txBody>
      </p:sp>
      <p:sp>
        <p:nvSpPr>
          <p:cNvPr id="2" name="Slide Number Placeholder 1"/>
          <p:cNvSpPr>
            <a:spLocks noGrp="1"/>
          </p:cNvSpPr>
          <p:nvPr>
            <p:ph type="sldNum" sz="quarter" idx="12"/>
          </p:nvPr>
        </p:nvSpPr>
        <p:spPr>
          <a:xfrm>
            <a:off x="8128000" y="6485452"/>
            <a:ext cx="730250" cy="274320"/>
          </a:xfrm>
        </p:spPr>
        <p:txBody>
          <a:bodyPr/>
          <a:lstStyle/>
          <a:p>
            <a:pPr algn="r"/>
            <a:fld id="{FEE9C2EC-C493-E246-9EAB-66C95869FB0F}" type="slidenum">
              <a:rPr lang="en-US" smtClean="0">
                <a:solidFill>
                  <a:schemeClr val="bg1"/>
                </a:solidFill>
                <a:latin typeface="Arial" panose="020B0604020202020204" pitchFamily="34" charset="0"/>
                <a:cs typeface="Arial" panose="020B0604020202020204" pitchFamily="34" charset="0"/>
              </a:rPr>
              <a:pPr algn="r"/>
              <a:t>87</a:t>
            </a:fld>
            <a:endParaRPr lang="en-US" dirty="0">
              <a:solidFill>
                <a:schemeClr val="bg1"/>
              </a:solidFill>
              <a:latin typeface="Arial" panose="020B0604020202020204" pitchFamily="34" charset="0"/>
              <a:cs typeface="Arial" panose="020B0604020202020204" pitchFamily="34" charset="0"/>
            </a:endParaRPr>
          </a:p>
        </p:txBody>
      </p:sp>
      <p:sp>
        <p:nvSpPr>
          <p:cNvPr id="8" name="Footer Placeholder 3"/>
          <p:cNvSpPr txBox="1">
            <a:spLocks/>
          </p:cNvSpPr>
          <p:nvPr/>
        </p:nvSpPr>
        <p:spPr>
          <a:xfrm>
            <a:off x="3506347" y="6536757"/>
            <a:ext cx="4997611"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National Association of State EMS Officials (NASEMSO). All rights reserved</a:t>
            </a:r>
            <a:r>
              <a:rPr kumimoji="0" lang="en-US" sz="1000" b="0" i="0" u="none" strike="noStrike" kern="1200" cap="none" spc="0" normalizeH="0" baseline="0" noProof="0">
                <a:ln>
                  <a:noFill/>
                </a:ln>
                <a:solidFill>
                  <a:srgbClr val="FFFFFF"/>
                </a:solidFill>
                <a:effectLst/>
                <a:uLnTx/>
                <a:uFillTx/>
                <a:latin typeface="Arial"/>
                <a:ea typeface="+mn-ea"/>
                <a:cs typeface="+mn-cs"/>
              </a:rPr>
              <a:t>.</a:t>
            </a:r>
            <a:endParaRPr kumimoji="0" lang="en-US" sz="788" b="0" i="1"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94402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wipe(up)">
                                      <p:cBhvr>
                                        <p:cTn id="10" dur="500"/>
                                        <p:tgtEl>
                                          <p:spTgt spid="7">
                                            <p:txEl>
                                              <p:pRg st="1" end="1"/>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wipe(up)">
                                      <p:cBhvr>
                                        <p:cTn id="13" dur="5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wipe(left)">
                                      <p:cBhvr>
                                        <p:cTn id="18" dur="500"/>
                                        <p:tgtEl>
                                          <p:spTgt spid="7">
                                            <p:txEl>
                                              <p:pRg st="3" end="3"/>
                                            </p:txEl>
                                          </p:spTgt>
                                        </p:tgtEl>
                                      </p:cBhvr>
                                    </p:animEffect>
                                  </p:childTnLst>
                                </p:cTn>
                              </p:par>
                              <p:par>
                                <p:cTn id="19" presetID="22" presetClass="entr" presetSubtype="1" fill="hold"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wipe(up)">
                                      <p:cBhvr>
                                        <p:cTn id="21" dur="500"/>
                                        <p:tgtEl>
                                          <p:spTgt spid="7">
                                            <p:txEl>
                                              <p:pRg st="4" end="4"/>
                                            </p:txEl>
                                          </p:spTgt>
                                        </p:tgtEl>
                                      </p:cBhvr>
                                    </p:animEffect>
                                  </p:childTnLst>
                                </p:cTn>
                              </p:par>
                              <p:par>
                                <p:cTn id="22" presetID="22" presetClass="entr" presetSubtype="1" fill="hold" nodeType="withEffect">
                                  <p:stCondLst>
                                    <p:cond delay="0"/>
                                  </p:stCondLst>
                                  <p:childTnLst>
                                    <p:set>
                                      <p:cBhvr>
                                        <p:cTn id="23" dur="1" fill="hold">
                                          <p:stCondLst>
                                            <p:cond delay="0"/>
                                          </p:stCondLst>
                                        </p:cTn>
                                        <p:tgtEl>
                                          <p:spTgt spid="7">
                                            <p:txEl>
                                              <p:pRg st="5" end="5"/>
                                            </p:txEl>
                                          </p:spTgt>
                                        </p:tgtEl>
                                        <p:attrNameLst>
                                          <p:attrName>style.visibility</p:attrName>
                                        </p:attrNameLst>
                                      </p:cBhvr>
                                      <p:to>
                                        <p:strVal val="visible"/>
                                      </p:to>
                                    </p:set>
                                    <p:animEffect transition="in" filter="wipe(up)">
                                      <p:cBhvr>
                                        <p:cTn id="24" dur="500"/>
                                        <p:tgtEl>
                                          <p:spTgt spid="7">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Effect transition="in" filter="wipe(left)">
                                      <p:cBhvr>
                                        <p:cTn id="29" dur="500"/>
                                        <p:tgtEl>
                                          <p:spTgt spid="7">
                                            <p:txEl>
                                              <p:pRg st="6" end="6"/>
                                            </p:txEl>
                                          </p:spTgt>
                                        </p:tgtEl>
                                      </p:cBhvr>
                                    </p:animEffect>
                                  </p:childTnLst>
                                </p:cTn>
                              </p:par>
                              <p:par>
                                <p:cTn id="30" presetID="22" presetClass="entr" presetSubtype="1" fill="hold" nodeType="with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wipe(up)">
                                      <p:cBhvr>
                                        <p:cTn id="32" dur="500"/>
                                        <p:tgtEl>
                                          <p:spTgt spid="7">
                                            <p:txEl>
                                              <p:pRg st="7" end="7"/>
                                            </p:txEl>
                                          </p:spTgt>
                                        </p:tgtEl>
                                      </p:cBhvr>
                                    </p:animEffect>
                                  </p:childTnLst>
                                </p:cTn>
                              </p:par>
                              <p:par>
                                <p:cTn id="33" presetID="22" presetClass="entr" presetSubtype="1" fill="hold" nodeType="with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animEffect transition="in" filter="wipe(up)">
                                      <p:cBhvr>
                                        <p:cTn id="35" dur="500"/>
                                        <p:tgtEl>
                                          <p:spTgt spid="7">
                                            <p:txEl>
                                              <p:pRg st="8" end="8"/>
                                            </p:txEl>
                                          </p:spTgt>
                                        </p:tgtEl>
                                      </p:cBhvr>
                                    </p:animEffect>
                                  </p:childTnLst>
                                </p:cTn>
                              </p:par>
                              <p:par>
                                <p:cTn id="36" presetID="22" presetClass="entr" presetSubtype="1" fill="hold" nodeType="withEffect">
                                  <p:stCondLst>
                                    <p:cond delay="0"/>
                                  </p:stCondLst>
                                  <p:childTnLst>
                                    <p:set>
                                      <p:cBhvr>
                                        <p:cTn id="37" dur="1" fill="hold">
                                          <p:stCondLst>
                                            <p:cond delay="0"/>
                                          </p:stCondLst>
                                        </p:cTn>
                                        <p:tgtEl>
                                          <p:spTgt spid="7">
                                            <p:txEl>
                                              <p:pRg st="9" end="9"/>
                                            </p:txEl>
                                          </p:spTgt>
                                        </p:tgtEl>
                                        <p:attrNameLst>
                                          <p:attrName>style.visibility</p:attrName>
                                        </p:attrNameLst>
                                      </p:cBhvr>
                                      <p:to>
                                        <p:strVal val="visible"/>
                                      </p:to>
                                    </p:set>
                                    <p:animEffect transition="in" filter="wipe(up)">
                                      <p:cBhvr>
                                        <p:cTn id="38"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978" y="1721032"/>
            <a:ext cx="4448568" cy="4712521"/>
          </a:xfrm>
          <a:prstGeom prst="rect">
            <a:avLst/>
          </a:prstGeom>
        </p:spPr>
      </p:pic>
      <p:sp>
        <p:nvSpPr>
          <p:cNvPr id="5" name="TextBox 4"/>
          <p:cNvSpPr txBox="1"/>
          <p:nvPr/>
        </p:nvSpPr>
        <p:spPr>
          <a:xfrm>
            <a:off x="432501" y="352081"/>
            <a:ext cx="8379400" cy="1138773"/>
          </a:xfrm>
          <a:prstGeom prst="rect">
            <a:avLst/>
          </a:prstGeom>
          <a:gradFill>
            <a:gsLst>
              <a:gs pos="27000">
                <a:schemeClr val="tx1"/>
              </a:gs>
              <a:gs pos="100000">
                <a:srgbClr val="076B22"/>
              </a:gs>
            </a:gsLst>
            <a:lin ang="5400000" scaled="1"/>
          </a:gradFill>
        </p:spPr>
        <p:txBody>
          <a:bodyPr wrap="square" rtlCol="0">
            <a:spAutoFit/>
          </a:bodyPr>
          <a:lstStyle/>
          <a:p>
            <a:r>
              <a:rPr lang="en-US" sz="3600" dirty="0">
                <a:solidFill>
                  <a:srgbClr val="FFFF00"/>
                </a:solidFill>
                <a:latin typeface="Arial Narrow" panose="020B0606020202030204" pitchFamily="34" charset="0"/>
              </a:rPr>
              <a:t>A</a:t>
            </a:r>
            <a:r>
              <a:rPr lang="en-US" sz="3200" dirty="0">
                <a:solidFill>
                  <a:schemeClr val="bg1"/>
                </a:solidFill>
                <a:latin typeface="Arial Narrow" panose="020B0606020202030204" pitchFamily="34" charset="0"/>
              </a:rPr>
              <a:t>nticipate</a:t>
            </a:r>
            <a:r>
              <a:rPr lang="en-US" sz="3200" dirty="0">
                <a:solidFill>
                  <a:schemeClr val="accent3">
                    <a:lumMod val="40000"/>
                    <a:lumOff val="60000"/>
                  </a:schemeClr>
                </a:solidFill>
                <a:latin typeface="Arial Narrow" panose="020B0606020202030204" pitchFamily="34" charset="0"/>
              </a:rPr>
              <a:t> </a:t>
            </a:r>
            <a:r>
              <a:rPr lang="en-US" sz="3600" dirty="0">
                <a:solidFill>
                  <a:srgbClr val="FFFF00"/>
                </a:solidFill>
                <a:latin typeface="Arial Narrow" panose="020B0606020202030204" pitchFamily="34" charset="0"/>
              </a:rPr>
              <a:t>B</a:t>
            </a:r>
            <a:r>
              <a:rPr lang="en-US" sz="3200" dirty="0">
                <a:solidFill>
                  <a:schemeClr val="bg1"/>
                </a:solidFill>
                <a:latin typeface="Arial Narrow" panose="020B0606020202030204" pitchFamily="34" charset="0"/>
              </a:rPr>
              <a:t>efore</a:t>
            </a:r>
            <a:r>
              <a:rPr lang="en-US" sz="3200" dirty="0">
                <a:solidFill>
                  <a:schemeClr val="accent3">
                    <a:lumMod val="40000"/>
                    <a:lumOff val="60000"/>
                  </a:schemeClr>
                </a:solidFill>
                <a:latin typeface="Arial Narrow" panose="020B0606020202030204" pitchFamily="34" charset="0"/>
              </a:rPr>
              <a:t> </a:t>
            </a:r>
            <a:r>
              <a:rPr lang="en-US" sz="3600" dirty="0">
                <a:solidFill>
                  <a:srgbClr val="FFFF00"/>
                </a:solidFill>
                <a:latin typeface="Arial Narrow" panose="020B0606020202030204" pitchFamily="34" charset="0"/>
              </a:rPr>
              <a:t>C</a:t>
            </a:r>
            <a:r>
              <a:rPr lang="en-US" sz="3200" dirty="0">
                <a:solidFill>
                  <a:schemeClr val="bg1"/>
                </a:solidFill>
                <a:latin typeface="Arial Narrow" panose="020B0606020202030204" pitchFamily="34" charset="0"/>
              </a:rPr>
              <a:t>omplications – have anti-emetic ready to treat nausea in high-risk patients</a:t>
            </a:r>
          </a:p>
        </p:txBody>
      </p:sp>
      <p:sp>
        <p:nvSpPr>
          <p:cNvPr id="7" name="Rectangle 6"/>
          <p:cNvSpPr/>
          <p:nvPr/>
        </p:nvSpPr>
        <p:spPr>
          <a:xfrm>
            <a:off x="437925" y="6462338"/>
            <a:ext cx="1476686" cy="246221"/>
          </a:xfrm>
          <a:prstGeom prst="rect">
            <a:avLst/>
          </a:prstGeom>
        </p:spPr>
        <p:txBody>
          <a:bodyPr wrap="none">
            <a:spAutoFit/>
          </a:bodyPr>
          <a:lstStyle/>
          <a:p>
            <a:r>
              <a:rPr lang="en-US" sz="1000" dirty="0">
                <a:solidFill>
                  <a:srgbClr val="000000"/>
                </a:solidFill>
                <a:latin typeface="Arial Narrow" panose="020B0606020202030204" pitchFamily="34" charset="0"/>
              </a:rPr>
              <a:t>https://www.thesun.ie/news/</a:t>
            </a:r>
          </a:p>
        </p:txBody>
      </p:sp>
      <p:sp>
        <p:nvSpPr>
          <p:cNvPr id="6" name="Slide Number Placeholder 5"/>
          <p:cNvSpPr>
            <a:spLocks noGrp="1"/>
          </p:cNvSpPr>
          <p:nvPr>
            <p:ph type="sldNum" sz="quarter" idx="11"/>
          </p:nvPr>
        </p:nvSpPr>
        <p:spPr>
          <a:xfrm>
            <a:off x="8260517" y="6536756"/>
            <a:ext cx="453579" cy="271889"/>
          </a:xfrm>
        </p:spPr>
        <p:txBody>
          <a:bodyPr/>
          <a:lstStyle/>
          <a:p>
            <a:pPr algn="r"/>
            <a:fld id="{FEE9C2EC-C493-E246-9EAB-66C95869FB0F}" type="slidenum">
              <a:rPr lang="en-US" b="0" smtClean="0">
                <a:solidFill>
                  <a:srgbClr val="000000"/>
                </a:solidFill>
                <a:latin typeface="Arial" panose="020B0604020202020204" pitchFamily="34" charset="0"/>
                <a:cs typeface="Arial" panose="020B0604020202020204" pitchFamily="34" charset="0"/>
              </a:rPr>
              <a:pPr algn="r"/>
              <a:t>88</a:t>
            </a:fld>
            <a:endParaRPr lang="en-US" b="0" dirty="0">
              <a:solidFill>
                <a:srgbClr val="00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100000" l="0" r="99451"/>
                    </a14:imgEffect>
                  </a14:imgLayer>
                </a14:imgProps>
              </a:ext>
              <a:ext uri="{28A0092B-C50C-407E-A947-70E740481C1C}">
                <a14:useLocalDpi xmlns:a14="http://schemas.microsoft.com/office/drawing/2010/main" val="0"/>
              </a:ext>
            </a:extLst>
          </a:blip>
          <a:stretch>
            <a:fillRect/>
          </a:stretch>
        </p:blipFill>
        <p:spPr>
          <a:xfrm>
            <a:off x="3339684" y="1734681"/>
            <a:ext cx="3231472" cy="3133817"/>
          </a:xfrm>
          <a:prstGeom prst="roundRect">
            <a:avLst/>
          </a:prstGeom>
        </p:spPr>
      </p:pic>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0" b="99024" l="3704" r="99471"/>
                    </a14:imgEffect>
                  </a14:imgLayer>
                </a14:imgProps>
              </a:ext>
              <a:ext uri="{28A0092B-C50C-407E-A947-70E740481C1C}">
                <a14:useLocalDpi xmlns:a14="http://schemas.microsoft.com/office/drawing/2010/main" val="0"/>
              </a:ext>
            </a:extLst>
          </a:blip>
          <a:stretch>
            <a:fillRect/>
          </a:stretch>
        </p:blipFill>
        <p:spPr>
          <a:xfrm>
            <a:off x="6624287" y="1707106"/>
            <a:ext cx="2187615" cy="4745620"/>
          </a:xfrm>
          <a:prstGeom prst="rect">
            <a:avLst/>
          </a:prstGeom>
        </p:spPr>
      </p:pic>
      <p:sp>
        <p:nvSpPr>
          <p:cNvPr id="11" name="Footer Placeholder 3"/>
          <p:cNvSpPr txBox="1">
            <a:spLocks/>
          </p:cNvSpPr>
          <p:nvPr/>
        </p:nvSpPr>
        <p:spPr>
          <a:xfrm>
            <a:off x="3519995" y="6536757"/>
            <a:ext cx="4997611"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000000"/>
                </a:solidFill>
                <a:latin typeface="Arial Narrow" panose="020B0606020202030204" pitchFamily="34" charset="0"/>
              </a:rPr>
              <a:t>© National Association of State EMS Officials (NASEMSO). All rights reserved</a:t>
            </a:r>
            <a:r>
              <a:rPr lang="en-US" dirty="0">
                <a:latin typeface="Arial Narrow" panose="020B0606020202030204" pitchFamily="34" charset="0"/>
              </a:rPr>
              <a:t>.</a:t>
            </a:r>
            <a:endParaRPr lang="en-US" sz="400" i="1" dirty="0">
              <a:latin typeface="Arial Narrow" panose="020B0606020202030204" pitchFamily="34" charset="0"/>
            </a:endParaRPr>
          </a:p>
        </p:txBody>
      </p:sp>
    </p:spTree>
    <p:extLst>
      <p:ext uri="{BB962C8B-B14F-4D97-AF65-F5344CB8AC3E}">
        <p14:creationId xmlns:p14="http://schemas.microsoft.com/office/powerpoint/2010/main" val="399772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Righ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03201" y="211359"/>
            <a:ext cx="8548914" cy="1421928"/>
          </a:xfrm>
          <a:prstGeom prst="rect">
            <a:avLst/>
          </a:prstGeom>
          <a:noFill/>
        </p:spPr>
        <p:txBody>
          <a:bodyPr wrap="square" rtlCol="0">
            <a:spAutoFit/>
          </a:bodyPr>
          <a:lstStyle/>
          <a:p>
            <a:pPr algn="ctr">
              <a:lnSpc>
                <a:spcPct val="90000"/>
              </a:lnSpc>
            </a:pPr>
            <a:r>
              <a:rPr lang="en-US" sz="3200" dirty="0">
                <a:latin typeface="Arial Narrow" panose="020B0606020202030204" pitchFamily="34" charset="0"/>
              </a:rPr>
              <a:t>Reassess q. 5 minutes! Repeat doses per protocol            (if not contraindicated) until pain is tolerable, max dose is given, patient refuses, or SE evident</a:t>
            </a:r>
          </a:p>
        </p:txBody>
      </p:sp>
      <p:sp>
        <p:nvSpPr>
          <p:cNvPr id="3" name="Rectangle 2"/>
          <p:cNvSpPr/>
          <p:nvPr/>
        </p:nvSpPr>
        <p:spPr>
          <a:xfrm>
            <a:off x="1857830" y="4471254"/>
            <a:ext cx="5312229" cy="2039080"/>
          </a:xfrm>
          <a:prstGeom prst="rect">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43488" y="1711526"/>
            <a:ext cx="7798091" cy="584775"/>
          </a:xfrm>
          <a:prstGeom prst="rect">
            <a:avLst/>
          </a:prstGeom>
          <a:solidFill>
            <a:srgbClr val="003300"/>
          </a:solidFill>
        </p:spPr>
        <p:txBody>
          <a:bodyPr wrap="square" rtlCol="0">
            <a:spAutoFit/>
          </a:bodyPr>
          <a:lstStyle/>
          <a:p>
            <a:pPr algn="ctr"/>
            <a:r>
              <a:rPr lang="en-US" sz="3200" dirty="0">
                <a:solidFill>
                  <a:schemeClr val="accent3">
                    <a:lumMod val="40000"/>
                    <a:lumOff val="60000"/>
                  </a:schemeClr>
                </a:solidFill>
                <a:latin typeface="Arial" panose="020B0604020202020204" pitchFamily="34" charset="0"/>
                <a:cs typeface="Arial" panose="020B0604020202020204" pitchFamily="34" charset="0"/>
              </a:rPr>
              <a:t>Careful/diligent ongoing reassessment</a:t>
            </a:r>
          </a:p>
        </p:txBody>
      </p:sp>
      <p:pic>
        <p:nvPicPr>
          <p:cNvPr id="1026" name="Picture 2" descr="C:\Users\CMattera\Documents\Cons Powerpoint\Pain\AHFD 3.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346333" y="2382432"/>
            <a:ext cx="3087161" cy="2494648"/>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5848" y="2351215"/>
            <a:ext cx="3078480" cy="2527069"/>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999713" y="4732740"/>
            <a:ext cx="5059680" cy="1712976"/>
          </a:xfrm>
          <a:prstGeom prst="rect">
            <a:avLst/>
          </a:prstGeom>
        </p:spPr>
      </p:pic>
      <p:sp>
        <p:nvSpPr>
          <p:cNvPr id="5" name="Slide Number Placeholder 4"/>
          <p:cNvSpPr>
            <a:spLocks noGrp="1"/>
          </p:cNvSpPr>
          <p:nvPr>
            <p:ph type="sldNum" sz="quarter" idx="12"/>
          </p:nvPr>
        </p:nvSpPr>
        <p:spPr>
          <a:xfrm>
            <a:off x="8128000" y="6579429"/>
            <a:ext cx="730250" cy="274320"/>
          </a:xfrm>
        </p:spPr>
        <p:txBody>
          <a:bodyPr/>
          <a:lstStyle/>
          <a:p>
            <a:pPr algn="r"/>
            <a:fld id="{FEE9C2EC-C493-E246-9EAB-66C95869FB0F}" type="slidenum">
              <a:rPr lang="en-US" smtClean="0">
                <a:solidFill>
                  <a:srgbClr val="000000"/>
                </a:solidFill>
                <a:latin typeface="Arial" panose="020B0604020202020204" pitchFamily="34" charset="0"/>
                <a:cs typeface="Arial" panose="020B0604020202020204" pitchFamily="34" charset="0"/>
              </a:rPr>
              <a:pPr algn="r"/>
              <a:t>89</a:t>
            </a:fld>
            <a:endParaRPr lang="en-US" sz="1100" dirty="0">
              <a:solidFill>
                <a:srgbClr val="000000"/>
              </a:solidFill>
              <a:latin typeface="Arial" panose="020B0604020202020204" pitchFamily="34" charset="0"/>
              <a:cs typeface="Arial" panose="020B0604020202020204" pitchFamily="34" charset="0"/>
            </a:endParaRPr>
          </a:p>
        </p:txBody>
      </p:sp>
      <p:sp>
        <p:nvSpPr>
          <p:cNvPr id="10" name="Footer Placeholder 3"/>
          <p:cNvSpPr txBox="1">
            <a:spLocks/>
          </p:cNvSpPr>
          <p:nvPr/>
        </p:nvSpPr>
        <p:spPr>
          <a:xfrm>
            <a:off x="3574587" y="6616445"/>
            <a:ext cx="4997611"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000000"/>
                </a:solidFill>
                <a:latin typeface="Arial Narrow" panose="020B0606020202030204" pitchFamily="34" charset="0"/>
              </a:rPr>
              <a:t>© National Association of State EMS Officials (NASEMSO). All rights reserved</a:t>
            </a:r>
            <a:r>
              <a:rPr lang="en-US" dirty="0">
                <a:latin typeface="Arial Narrow" panose="020B0606020202030204" pitchFamily="34" charset="0"/>
              </a:rPr>
              <a:t>.</a:t>
            </a:r>
            <a:endParaRPr lang="en-US" sz="400" i="1" dirty="0">
              <a:latin typeface="Arial Narrow" panose="020B0606020202030204" pitchFamily="34" charset="0"/>
            </a:endParaRPr>
          </a:p>
        </p:txBody>
      </p:sp>
    </p:spTree>
    <p:extLst>
      <p:ext uri="{BB962C8B-B14F-4D97-AF65-F5344CB8AC3E}">
        <p14:creationId xmlns:p14="http://schemas.microsoft.com/office/powerpoint/2010/main" val="92874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22" presetClass="entr" presetSubtype="8"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left)">
                                      <p:cBhvr>
                                        <p:cTn id="12" dur="500"/>
                                        <p:tgtEl>
                                          <p:spTgt spid="1026"/>
                                        </p:tgtEl>
                                      </p:cBhvr>
                                    </p:animEffect>
                                  </p:childTnLst>
                                </p:cTn>
                              </p:par>
                            </p:childTnLst>
                          </p:cTn>
                        </p:par>
                        <p:par>
                          <p:cTn id="13" fill="hold">
                            <p:stCondLst>
                              <p:cond delay="1000"/>
                            </p:stCondLst>
                            <p:childTnLst>
                              <p:par>
                                <p:cTn id="14" presetID="22" presetClass="entr" presetSubtype="2"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right)">
                                      <p:cBhvr>
                                        <p:cTn id="16" dur="500"/>
                                        <p:tgtEl>
                                          <p:spTgt spid="2"/>
                                        </p:tgtEl>
                                      </p:cBhvr>
                                    </p:animEffect>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0" cap="all" spc="100" dirty="0">
                <a:solidFill>
                  <a:srgbClr val="004386"/>
                </a:solidFill>
                <a:latin typeface="Arial Narrow" panose="020B0606020202030204" pitchFamily="34" charset="0"/>
                <a:cs typeface="Arial" panose="020B0604020202020204" pitchFamily="34" charset="0"/>
              </a:rPr>
              <a:t>Project goals </a:t>
            </a:r>
            <a:endParaRPr lang="en-US" dirty="0">
              <a:latin typeface="Arial Narrow" panose="020B0606020202030204" pitchFamily="34" charset="0"/>
              <a:cs typeface="Arial" panose="020B0604020202020204" pitchFamily="34" charset="0"/>
            </a:endParaRPr>
          </a:p>
        </p:txBody>
      </p:sp>
      <p:sp>
        <p:nvSpPr>
          <p:cNvPr id="4" name="Slide Number Placeholder 3"/>
          <p:cNvSpPr>
            <a:spLocks noGrp="1"/>
          </p:cNvSpPr>
          <p:nvPr>
            <p:ph type="sldNum" sz="quarter" idx="11"/>
          </p:nvPr>
        </p:nvSpPr>
        <p:spPr>
          <a:xfrm>
            <a:off x="8204485" y="6567752"/>
            <a:ext cx="578048" cy="271889"/>
          </a:xfrm>
        </p:spPr>
        <p:txBody>
          <a:bodyPr/>
          <a:lstStyle/>
          <a:p>
            <a:fld id="{F6752E23-B15A-AE4C-8D57-559A8F5D80CC}" type="slidenum">
              <a:rPr lang="en-US" b="0" smtClean="0">
                <a:solidFill>
                  <a:srgbClr val="000000"/>
                </a:solidFill>
              </a:rPr>
              <a:pPr/>
              <a:t>9</a:t>
            </a:fld>
            <a:endParaRPr lang="en-US" b="0" dirty="0">
              <a:solidFill>
                <a:srgbClr val="000000"/>
              </a:solidFill>
            </a:endParaRPr>
          </a:p>
        </p:txBody>
      </p:sp>
      <p:sp>
        <p:nvSpPr>
          <p:cNvPr id="5" name="Footer Placeholder 4"/>
          <p:cNvSpPr>
            <a:spLocks noGrp="1"/>
          </p:cNvSpPr>
          <p:nvPr>
            <p:ph type="ftr" sz="quarter" idx="12"/>
          </p:nvPr>
        </p:nvSpPr>
        <p:spPr>
          <a:xfrm>
            <a:off x="3583324" y="6567752"/>
            <a:ext cx="4997611" cy="271889"/>
          </a:xfrm>
        </p:spPr>
        <p:txBody>
          <a:bodyPr/>
          <a:lstStyle/>
          <a:p>
            <a:r>
              <a:rPr lang="en-US" dirty="0">
                <a:solidFill>
                  <a:srgbClr val="000000"/>
                </a:solidFill>
                <a:latin typeface="Arial Narrow" panose="020B0606020202030204" pitchFamily="34" charset="0"/>
              </a:rPr>
              <a:t>© National Association of State EMS Officials (NASEMSO). All rights reserved.</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40821495"/>
              </p:ext>
            </p:extLst>
          </p:nvPr>
        </p:nvGraphicFramePr>
        <p:xfrm>
          <a:off x="268291" y="982663"/>
          <a:ext cx="8599487" cy="5503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631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6170" y="6295"/>
            <a:ext cx="9117830" cy="6851711"/>
          </a:xfrm>
          <a:prstGeom prst="rect">
            <a:avLst/>
          </a:prstGeom>
        </p:spPr>
      </p:pic>
      <p:sp>
        <p:nvSpPr>
          <p:cNvPr id="3" name="TextBox 2"/>
          <p:cNvSpPr txBox="1"/>
          <p:nvPr/>
        </p:nvSpPr>
        <p:spPr>
          <a:xfrm>
            <a:off x="147093" y="150127"/>
            <a:ext cx="8996909" cy="1569660"/>
          </a:xfrm>
          <a:prstGeom prst="rect">
            <a:avLst/>
          </a:prstGeom>
          <a:noFill/>
        </p:spPr>
        <p:txBody>
          <a:bodyPr wrap="square" rtlCol="0">
            <a:spAutoFit/>
          </a:bodyPr>
          <a:lstStyle/>
          <a:p>
            <a:r>
              <a:rPr lang="en-US" sz="3200" i="1" dirty="0">
                <a:solidFill>
                  <a:srgbClr val="FFC000"/>
                </a:solidFill>
                <a:latin typeface="Arial Narrow" panose="020B0606020202030204" pitchFamily="34" charset="0"/>
              </a:rPr>
              <a:t>BRING IT ON HOME – </a:t>
            </a:r>
          </a:p>
          <a:p>
            <a:r>
              <a:rPr lang="en-US" sz="3200" dirty="0">
                <a:solidFill>
                  <a:schemeClr val="bg1"/>
                </a:solidFill>
                <a:latin typeface="Arial Narrow" panose="020B0606020202030204" pitchFamily="34" charset="0"/>
              </a:rPr>
              <a:t>There’s no going back!  Our course is set straight to the future using the evidence as our guide…. </a:t>
            </a:r>
          </a:p>
        </p:txBody>
      </p:sp>
      <p:pic>
        <p:nvPicPr>
          <p:cNvPr id="5" name="Content Placeholder 4"/>
          <p:cNvPicPr>
            <a:picLocks noGrp="1" noChangeAspect="1"/>
          </p:cNvPicPr>
          <p:nvPr>
            <p:ph idx="1"/>
          </p:nvPr>
        </p:nvPicPr>
        <p:blipFill rotWithShape="1">
          <a:blip r:embed="rId4">
            <a:extLst>
              <a:ext uri="{28A0092B-C50C-407E-A947-70E740481C1C}">
                <a14:useLocalDpi xmlns:a14="http://schemas.microsoft.com/office/drawing/2010/main" val="0"/>
              </a:ext>
            </a:extLst>
          </a:blip>
          <a:srcRect/>
          <a:stretch/>
        </p:blipFill>
        <p:spPr>
          <a:xfrm>
            <a:off x="2143127" y="2114547"/>
            <a:ext cx="4667997" cy="4022725"/>
          </a:xfrm>
        </p:spPr>
      </p:pic>
      <p:sp>
        <p:nvSpPr>
          <p:cNvPr id="2" name="Slide Number Placeholder 1"/>
          <p:cNvSpPr>
            <a:spLocks noGrp="1"/>
          </p:cNvSpPr>
          <p:nvPr>
            <p:ph type="sldNum" sz="quarter" idx="12"/>
          </p:nvPr>
        </p:nvSpPr>
        <p:spPr>
          <a:xfrm>
            <a:off x="8128000" y="6479413"/>
            <a:ext cx="730250" cy="274320"/>
          </a:xfrm>
        </p:spPr>
        <p:txBody>
          <a:bodyPr/>
          <a:lstStyle/>
          <a:p>
            <a:pPr algn="r"/>
            <a:fld id="{FEE9C2EC-C493-E246-9EAB-66C95869FB0F}" type="slidenum">
              <a:rPr lang="en-US" smtClean="0">
                <a:solidFill>
                  <a:schemeClr val="bg1"/>
                </a:solidFill>
                <a:latin typeface="Arial" panose="020B0604020202020204" pitchFamily="34" charset="0"/>
                <a:cs typeface="Arial" panose="020B0604020202020204" pitchFamily="34" charset="0"/>
              </a:rPr>
              <a:pPr algn="r"/>
              <a:t>90</a:t>
            </a:fld>
            <a:endParaRPr lang="en-US"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73547" y="6470711"/>
            <a:ext cx="2678365" cy="246221"/>
          </a:xfrm>
          <a:prstGeom prst="rect">
            <a:avLst/>
          </a:prstGeom>
        </p:spPr>
        <p:txBody>
          <a:bodyPr wrap="square">
            <a:spAutoFit/>
          </a:bodyPr>
          <a:lstStyle/>
          <a:p>
            <a:r>
              <a:rPr lang="en-US" sz="1000" dirty="0">
                <a:solidFill>
                  <a:schemeClr val="bg1"/>
                </a:solidFill>
                <a:latin typeface="+mj-lt"/>
              </a:rPr>
              <a:t>https://knowyourmeme.com/photos/1848694-back-to-the-future</a:t>
            </a:r>
          </a:p>
        </p:txBody>
      </p:sp>
      <p:sp>
        <p:nvSpPr>
          <p:cNvPr id="9" name="Footer Placeholder 3"/>
          <p:cNvSpPr txBox="1">
            <a:spLocks/>
          </p:cNvSpPr>
          <p:nvPr/>
        </p:nvSpPr>
        <p:spPr>
          <a:xfrm>
            <a:off x="3549211" y="6529997"/>
            <a:ext cx="4997611"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 </a:t>
            </a:r>
            <a:r>
              <a:rPr kumimoji="0" lang="en-US" sz="1000" b="0" i="0" u="none" strike="noStrike" kern="1200" cap="none" spc="0" normalizeH="0" baseline="0" noProof="0" dirty="0" err="1">
                <a:ln>
                  <a:noFill/>
                </a:ln>
                <a:solidFill>
                  <a:srgbClr val="FFFFFF"/>
                </a:solidFill>
                <a:effectLst/>
                <a:uLnTx/>
                <a:uFillTx/>
                <a:latin typeface="Arial Narrow" panose="020B0606020202030204" pitchFamily="34" charset="0"/>
                <a:ea typeface="+mn-ea"/>
                <a:cs typeface="+mn-cs"/>
              </a:rPr>
              <a:t>Naional</a:t>
            </a:r>
            <a:r>
              <a:rPr kumimoji="0" lang="en-US" sz="10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 Association of State EMS Officials (NASEMSO). All rights reserved</a:t>
            </a:r>
            <a:r>
              <a:rPr kumimoji="0" lang="en-US" sz="1000" b="0" i="0" u="none" strike="noStrike" kern="1200" cap="none" spc="0" normalizeH="0" baseline="0" noProof="0" dirty="0">
                <a:ln>
                  <a:noFill/>
                </a:ln>
                <a:solidFill>
                  <a:srgbClr val="FFFFFF"/>
                </a:solidFill>
                <a:effectLst/>
                <a:uLnTx/>
                <a:uFillTx/>
                <a:latin typeface="Arial"/>
                <a:ea typeface="+mn-ea"/>
                <a:cs typeface="+mn-cs"/>
              </a:rPr>
              <a:t>.</a:t>
            </a:r>
            <a:endParaRPr kumimoji="0" lang="en-US" sz="788" b="0" i="1"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70707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8"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0"/>
                                        <p:tgtEl>
                                          <p:spTgt spid="3">
                                            <p:txEl>
                                              <p:pRg st="1" end="1"/>
                                            </p:txEl>
                                          </p:spTgt>
                                        </p:tgtEl>
                                      </p:cBhvr>
                                    </p:animEffect>
                                    <p:anim calcmode="lin" valueType="num">
                                      <p:cBhvr>
                                        <p:cTn id="1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31110" name="Picture 6" descr="http://adigaskell.org/wp-content/uploads/2013/02/creativity11-e1350842733549.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24023"/>
            <a:ext cx="9144000" cy="68820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 y="4755105"/>
            <a:ext cx="8839200" cy="1569501"/>
          </a:xfrm>
          <a:prstGeom prst="rect">
            <a:avLst/>
          </a:prstGeom>
          <a:noFill/>
        </p:spPr>
        <p:txBody>
          <a:bodyPr wrap="square" lIns="91280" tIns="45641" rIns="91280" bIns="45641" rtlCol="0">
            <a:spAutoFit/>
          </a:bodyPr>
          <a:lstStyle/>
          <a:p>
            <a:pPr algn="ctr" defTabSz="912797" eaLnBrk="0" fontAlgn="base" hangingPunct="0">
              <a:spcBef>
                <a:spcPct val="0"/>
              </a:spcBef>
              <a:spcAft>
                <a:spcPct val="0"/>
              </a:spcAft>
            </a:pPr>
            <a:r>
              <a:rPr lang="en-US" sz="4800" dirty="0">
                <a:solidFill>
                  <a:srgbClr val="FFFFFF"/>
                </a:solidFill>
                <a:effectLst>
                  <a:outerShdw blurRad="38100" dist="38100" dir="2700000" algn="tl">
                    <a:srgbClr val="000000">
                      <a:alpha val="43137"/>
                    </a:srgbClr>
                  </a:outerShdw>
                </a:effectLst>
                <a:latin typeface="Papyrus" panose="03070502060502030205" pitchFamily="66" charset="0"/>
              </a:rPr>
              <a:t>What practice changes will you make moving forward?</a:t>
            </a:r>
          </a:p>
        </p:txBody>
      </p:sp>
      <p:sp>
        <p:nvSpPr>
          <p:cNvPr id="3" name="Slide Number Placeholder 2"/>
          <p:cNvSpPr>
            <a:spLocks noGrp="1"/>
          </p:cNvSpPr>
          <p:nvPr>
            <p:ph type="sldNum" sz="quarter" idx="12"/>
          </p:nvPr>
        </p:nvSpPr>
        <p:spPr>
          <a:xfrm>
            <a:off x="8258191" y="6391280"/>
            <a:ext cx="585787" cy="457200"/>
          </a:xfrm>
        </p:spPr>
        <p:txBody>
          <a:bodyPr/>
          <a:lstStyle/>
          <a:p>
            <a:pPr>
              <a:defRPr/>
            </a:pPr>
            <a:fld id="{EA881FA4-D891-425C-BE6C-44EE19BF452A}" type="slidenum">
              <a:rPr lang="en-US" altLang="en-US" sz="1000" smtClean="0">
                <a:solidFill>
                  <a:srgbClr val="FFFFFF"/>
                </a:solidFill>
                <a:cs typeface="Arial" panose="020B0604020202020204" pitchFamily="34" charset="0"/>
              </a:rPr>
              <a:pPr>
                <a:defRPr/>
              </a:pPr>
              <a:t>91</a:t>
            </a:fld>
            <a:endParaRPr lang="en-US" altLang="en-US" sz="1000" dirty="0">
              <a:solidFill>
                <a:srgbClr val="FFFFFF"/>
              </a:solidFill>
              <a:cs typeface="Arial" panose="020B0604020202020204" pitchFamily="34" charset="0"/>
            </a:endParaRPr>
          </a:p>
        </p:txBody>
      </p:sp>
      <p:sp>
        <p:nvSpPr>
          <p:cNvPr id="7" name="Footer Placeholder 3"/>
          <p:cNvSpPr txBox="1">
            <a:spLocks/>
          </p:cNvSpPr>
          <p:nvPr/>
        </p:nvSpPr>
        <p:spPr>
          <a:xfrm>
            <a:off x="3520635" y="6536757"/>
            <a:ext cx="4997611"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 National Association of State EMS Officials (NASEMSO). All rights reserved</a:t>
            </a:r>
            <a:r>
              <a:rPr kumimoji="0" lang="en-US" sz="1000" b="0" i="0" u="none" strike="noStrike" kern="1200" cap="none" spc="0" normalizeH="0" baseline="0" noProof="0" dirty="0">
                <a:ln>
                  <a:noFill/>
                </a:ln>
                <a:solidFill>
                  <a:srgbClr val="FFFFFF"/>
                </a:solidFill>
                <a:effectLst/>
                <a:uLnTx/>
                <a:uFillTx/>
                <a:latin typeface="Arial"/>
                <a:ea typeface="+mn-ea"/>
                <a:cs typeface="+mn-cs"/>
              </a:rPr>
              <a:t>.</a:t>
            </a:r>
            <a:endParaRPr kumimoji="0" lang="en-US" sz="788" b="0" i="1"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2586839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rotWithShape="0">
          <a:gsLst>
            <a:gs pos="4000">
              <a:srgbClr val="261300"/>
            </a:gs>
            <a:gs pos="89000">
              <a:srgbClr val="000066"/>
            </a:gs>
          </a:gsLst>
          <a:lin ang="5400000" scaled="1"/>
        </a:gradFill>
        <a:effectLst/>
      </p:bgPr>
    </p:bg>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p:txBody>
          <a:bodyPr/>
          <a:lstStyle/>
          <a:p>
            <a:pPr eaLnBrk="1" hangingPunct="1">
              <a:defRPr/>
            </a:pPr>
            <a:r>
              <a:rPr lang="en-US" altLang="en-US" dirty="0">
                <a:effectLst>
                  <a:outerShdw blurRad="38100" dist="38100" dir="2700000" algn="tl">
                    <a:srgbClr val="000000"/>
                  </a:outerShdw>
                </a:effectLst>
              </a:rPr>
              <a:t>	</a:t>
            </a:r>
          </a:p>
        </p:txBody>
      </p:sp>
      <p:sp>
        <p:nvSpPr>
          <p:cNvPr id="7" name="Text Placeholder 6"/>
          <p:cNvSpPr>
            <a:spLocks noGrp="1"/>
          </p:cNvSpPr>
          <p:nvPr>
            <p:ph type="body" sz="half" idx="2"/>
          </p:nvPr>
        </p:nvSpPr>
        <p:spPr>
          <a:xfrm>
            <a:off x="241306" y="315915"/>
            <a:ext cx="8874122" cy="2355850"/>
          </a:xfrm>
        </p:spPr>
        <p:txBody>
          <a:bodyPr/>
          <a:lstStyle/>
          <a:p>
            <a:r>
              <a:rPr lang="en-US" sz="4000" dirty="0">
                <a:solidFill>
                  <a:srgbClr val="FFFF99"/>
                </a:solidFill>
              </a:rPr>
              <a:t>Questions regarding this education module should be directed to:</a:t>
            </a:r>
          </a:p>
        </p:txBody>
      </p:sp>
      <p:sp>
        <p:nvSpPr>
          <p:cNvPr id="2" name="Content Placeholder 1"/>
          <p:cNvSpPr>
            <a:spLocks noGrp="1"/>
          </p:cNvSpPr>
          <p:nvPr>
            <p:ph idx="1"/>
          </p:nvPr>
        </p:nvSpPr>
        <p:spPr>
          <a:xfrm>
            <a:off x="1000124" y="2157413"/>
            <a:ext cx="7800975" cy="4435840"/>
          </a:xfrm>
        </p:spPr>
        <p:txBody>
          <a:bodyPr/>
          <a:lstStyle/>
          <a:p>
            <a:pPr marL="0" indent="0">
              <a:spcBef>
                <a:spcPts val="0"/>
              </a:spcBef>
              <a:spcAft>
                <a:spcPts val="200"/>
              </a:spcAft>
              <a:buNone/>
            </a:pPr>
            <a:r>
              <a:rPr lang="en-US" dirty="0"/>
              <a:t>NATIONAL ASSOCIATION OF STATE EMS OFFICIALS</a:t>
            </a:r>
          </a:p>
          <a:p>
            <a:pPr marL="0" indent="0">
              <a:spcBef>
                <a:spcPts val="0"/>
              </a:spcBef>
              <a:spcAft>
                <a:spcPts val="200"/>
              </a:spcAft>
              <a:buNone/>
            </a:pPr>
            <a:r>
              <a:rPr lang="en-US" sz="2400" dirty="0"/>
              <a:t>201 Park Washington Court  </a:t>
            </a:r>
          </a:p>
          <a:p>
            <a:pPr marL="0" indent="0">
              <a:spcBef>
                <a:spcPts val="0"/>
              </a:spcBef>
              <a:spcAft>
                <a:spcPts val="200"/>
              </a:spcAft>
              <a:buNone/>
            </a:pPr>
            <a:r>
              <a:rPr lang="en-US" sz="2400" dirty="0"/>
              <a:t>Falls Church, VA  22046-4527</a:t>
            </a:r>
          </a:p>
          <a:p>
            <a:pPr marL="0" indent="0">
              <a:spcBef>
                <a:spcPts val="0"/>
              </a:spcBef>
              <a:spcAft>
                <a:spcPts val="200"/>
              </a:spcAft>
              <a:buNone/>
            </a:pPr>
            <a:r>
              <a:rPr lang="en-US" dirty="0">
                <a:solidFill>
                  <a:srgbClr val="FFFF99"/>
                </a:solidFill>
                <a:hlinkClick r:id="rId3"/>
              </a:rPr>
              <a:t>www.nasemso.org</a:t>
            </a:r>
            <a:r>
              <a:rPr lang="en-US" dirty="0"/>
              <a:t> </a:t>
            </a:r>
          </a:p>
          <a:p>
            <a:pPr marL="0" indent="0">
              <a:spcBef>
                <a:spcPts val="0"/>
              </a:spcBef>
              <a:spcAft>
                <a:spcPts val="200"/>
              </a:spcAft>
              <a:buNone/>
            </a:pPr>
            <a:r>
              <a:rPr lang="en-US" dirty="0"/>
              <a:t>info@nasemso.org</a:t>
            </a:r>
          </a:p>
          <a:p>
            <a:pPr marL="0" indent="0">
              <a:spcBef>
                <a:spcPts val="0"/>
              </a:spcBef>
              <a:spcAft>
                <a:spcPts val="200"/>
              </a:spcAft>
              <a:buNone/>
            </a:pPr>
            <a:r>
              <a:rPr lang="en-US" dirty="0"/>
              <a:t>phone 703-538-1799</a:t>
            </a:r>
          </a:p>
          <a:p>
            <a:pPr marL="0" indent="0">
              <a:lnSpc>
                <a:spcPct val="95000"/>
              </a:lnSpc>
              <a:spcBef>
                <a:spcPts val="0"/>
              </a:spcBef>
              <a:buNone/>
            </a:pPr>
            <a:r>
              <a:rPr lang="en-US" dirty="0"/>
              <a:t>fax 703-241-5603</a:t>
            </a:r>
          </a:p>
          <a:p>
            <a:endParaRPr lang="en-US" dirty="0"/>
          </a:p>
        </p:txBody>
      </p:sp>
      <p:sp>
        <p:nvSpPr>
          <p:cNvPr id="4" name="Slide Number Placeholder 3"/>
          <p:cNvSpPr>
            <a:spLocks noGrp="1"/>
          </p:cNvSpPr>
          <p:nvPr>
            <p:ph type="sldNum" sz="quarter" idx="12"/>
          </p:nvPr>
        </p:nvSpPr>
        <p:spPr>
          <a:xfrm>
            <a:off x="8464733" y="6510341"/>
            <a:ext cx="374469" cy="228552"/>
          </a:xfrm>
        </p:spPr>
        <p:txBody>
          <a:bodyPr/>
          <a:lstStyle/>
          <a:p>
            <a:pPr>
              <a:defRPr/>
            </a:pPr>
            <a:fld id="{9FA670E4-D96A-4FD2-9BEA-09DC7D40CCDF}" type="slidenum">
              <a:rPr lang="en-US" sz="1000" smtClean="0">
                <a:latin typeface="Arial" panose="020B0604020202020204" pitchFamily="34" charset="0"/>
                <a:cs typeface="Arial" panose="020B0604020202020204" pitchFamily="34" charset="0"/>
              </a:rPr>
              <a:pPr>
                <a:defRPr/>
              </a:pPr>
              <a:t>92</a:t>
            </a:fld>
            <a:endParaRPr lang="en-US" sz="1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3132" y="2984598"/>
            <a:ext cx="2641600" cy="3120571"/>
          </a:xfrm>
          <a:prstGeom prst="rect">
            <a:avLst/>
          </a:prstGeom>
        </p:spPr>
      </p:pic>
      <p:sp>
        <p:nvSpPr>
          <p:cNvPr id="8" name="Footer Placeholder 3"/>
          <p:cNvSpPr txBox="1">
            <a:spLocks/>
          </p:cNvSpPr>
          <p:nvPr/>
        </p:nvSpPr>
        <p:spPr>
          <a:xfrm>
            <a:off x="3534923" y="6551045"/>
            <a:ext cx="4997611" cy="271889"/>
          </a:xfrm>
          <a:prstGeom prst="rect">
            <a:avLst/>
          </a:prstGeom>
        </p:spPr>
        <p:txBody>
          <a:bodyPr vert="horz" lIns="0" tIns="0" rIns="0" bIns="0" rtlCol="0" anchor="t" anchorCtr="0"/>
          <a:lstStyle>
            <a:defPPr>
              <a:defRPr lang="en-US"/>
            </a:defPPr>
            <a:lvl1pPr marL="0" algn="r" defTabSz="457200" rtl="0" eaLnBrk="1" latinLnBrk="0" hangingPunct="1">
              <a:defRPr sz="1000" b="0" i="0" kern="1200" baseline="0">
                <a:solidFill>
                  <a:srgbClr val="7C6A55"/>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National Association of State EMS Officials (NASEMSO). All rights reserved</a:t>
            </a:r>
            <a:r>
              <a:rPr kumimoji="0" lang="en-US" sz="1000" b="0" i="0" u="none" strike="noStrike" kern="1200" cap="none" spc="0" normalizeH="0" baseline="0" noProof="0">
                <a:ln>
                  <a:noFill/>
                </a:ln>
                <a:solidFill>
                  <a:srgbClr val="FFFFFF"/>
                </a:solidFill>
                <a:effectLst/>
                <a:uLnTx/>
                <a:uFillTx/>
                <a:latin typeface="Arial"/>
                <a:ea typeface="+mn-ea"/>
                <a:cs typeface="+mn-cs"/>
              </a:rPr>
              <a:t>.</a:t>
            </a:r>
            <a:endParaRPr kumimoji="0" lang="en-US" sz="788" b="0" i="1"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15526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up)">
                                      <p:cBhvr>
                                        <p:cTn id="10" dur="500"/>
                                        <p:tgtEl>
                                          <p:spTgt spid="2">
                                            <p:txEl>
                                              <p:pRg st="1" end="1"/>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up)">
                                      <p:cBhvr>
                                        <p:cTn id="13" dur="500"/>
                                        <p:tgtEl>
                                          <p:spTgt spid="2">
                                            <p:txEl>
                                              <p:pRg st="2" end="2"/>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up)">
                                      <p:cBhvr>
                                        <p:cTn id="16" dur="500"/>
                                        <p:tgtEl>
                                          <p:spTgt spid="2">
                                            <p:txEl>
                                              <p:pRg st="3" end="3"/>
                                            </p:txEl>
                                          </p:spTgt>
                                        </p:tgtEl>
                                      </p:cBhvr>
                                    </p:animEffect>
                                  </p:childTnLst>
                                </p:cTn>
                              </p:par>
                              <p:par>
                                <p:cTn id="17" presetID="22" presetClass="entr" presetSubtype="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up)">
                                      <p:cBhvr>
                                        <p:cTn id="19" dur="500"/>
                                        <p:tgtEl>
                                          <p:spTgt spid="2">
                                            <p:txEl>
                                              <p:pRg st="4" end="4"/>
                                            </p:txEl>
                                          </p:spTgt>
                                        </p:tgtEl>
                                      </p:cBhvr>
                                    </p:animEffect>
                                  </p:childTnLst>
                                </p:cTn>
                              </p:par>
                              <p:par>
                                <p:cTn id="20" presetID="22" presetClass="entr" presetSubtype="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up)">
                                      <p:cBhvr>
                                        <p:cTn id="22" dur="500"/>
                                        <p:tgtEl>
                                          <p:spTgt spid="2">
                                            <p:txEl>
                                              <p:pRg st="5" end="5"/>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wipe(up)">
                                      <p:cBhvr>
                                        <p:cTn id="2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10.xml><?xml version="1.0" encoding="utf-8"?>
<a:theme xmlns:a="http://schemas.openxmlformats.org/drawingml/2006/main" name="Glass Layers">
  <a:themeElements>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fontScheme name="Glass Layer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Office Theme">
  <a:themeElements>
    <a:clrScheme name="NCH Color Palette">
      <a:dk1>
        <a:srgbClr val="4D8826"/>
      </a:dk1>
      <a:lt1>
        <a:srgbClr val="FFFFFF"/>
      </a:lt1>
      <a:dk2>
        <a:srgbClr val="294415"/>
      </a:dk2>
      <a:lt2>
        <a:srgbClr val="FFFFFF"/>
      </a:lt2>
      <a:accent1>
        <a:srgbClr val="4D8826"/>
      </a:accent1>
      <a:accent2>
        <a:srgbClr val="30261B"/>
      </a:accent2>
      <a:accent3>
        <a:srgbClr val="685743"/>
      </a:accent3>
      <a:accent4>
        <a:srgbClr val="4D8826"/>
      </a:accent4>
      <a:accent5>
        <a:srgbClr val="294415"/>
      </a:accent5>
      <a:accent6>
        <a:srgbClr val="685743"/>
      </a:accent6>
      <a:hlink>
        <a:srgbClr val="4D8826"/>
      </a:hlink>
      <a:folHlink>
        <a:srgbClr val="29441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5_Office Theme">
  <a:themeElements>
    <a:clrScheme name="NCH Color Palette">
      <a:dk1>
        <a:srgbClr val="4D8826"/>
      </a:dk1>
      <a:lt1>
        <a:srgbClr val="FFFFFF"/>
      </a:lt1>
      <a:dk2>
        <a:srgbClr val="294415"/>
      </a:dk2>
      <a:lt2>
        <a:srgbClr val="FFFFFF"/>
      </a:lt2>
      <a:accent1>
        <a:srgbClr val="4D8826"/>
      </a:accent1>
      <a:accent2>
        <a:srgbClr val="30261B"/>
      </a:accent2>
      <a:accent3>
        <a:srgbClr val="685743"/>
      </a:accent3>
      <a:accent4>
        <a:srgbClr val="4D8826"/>
      </a:accent4>
      <a:accent5>
        <a:srgbClr val="294415"/>
      </a:accent5>
      <a:accent6>
        <a:srgbClr val="685743"/>
      </a:accent6>
      <a:hlink>
        <a:srgbClr val="4D8826"/>
      </a:hlink>
      <a:folHlink>
        <a:srgbClr val="29441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2_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14.xml><?xml version="1.0" encoding="utf-8"?>
<a:theme xmlns:a="http://schemas.openxmlformats.org/drawingml/2006/main" name="3_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15.xml><?xml version="1.0" encoding="utf-8"?>
<a:theme xmlns:a="http://schemas.openxmlformats.org/drawingml/2006/main" name="4_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16.xml><?xml version="1.0" encoding="utf-8"?>
<a:theme xmlns:a="http://schemas.openxmlformats.org/drawingml/2006/main" name="3_Office Theme">
  <a:themeElements>
    <a:clrScheme name="NCH Color Palette">
      <a:dk1>
        <a:srgbClr val="4D8826"/>
      </a:dk1>
      <a:lt1>
        <a:srgbClr val="FFFFFF"/>
      </a:lt1>
      <a:dk2>
        <a:srgbClr val="294415"/>
      </a:dk2>
      <a:lt2>
        <a:srgbClr val="FFFFFF"/>
      </a:lt2>
      <a:accent1>
        <a:srgbClr val="4D8826"/>
      </a:accent1>
      <a:accent2>
        <a:srgbClr val="30261B"/>
      </a:accent2>
      <a:accent3>
        <a:srgbClr val="685743"/>
      </a:accent3>
      <a:accent4>
        <a:srgbClr val="4D8826"/>
      </a:accent4>
      <a:accent5>
        <a:srgbClr val="294415"/>
      </a:accent5>
      <a:accent6>
        <a:srgbClr val="685743"/>
      </a:accent6>
      <a:hlink>
        <a:srgbClr val="4D8826"/>
      </a:hlink>
      <a:folHlink>
        <a:srgbClr val="29441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0_Double Lines">
  <a:themeElements>
    <a:clrScheme name="Double Lines 7">
      <a:dk1>
        <a:srgbClr val="000000"/>
      </a:dk1>
      <a:lt1>
        <a:srgbClr val="FFFFFF"/>
      </a:lt1>
      <a:dk2>
        <a:srgbClr val="0000FF"/>
      </a:dk2>
      <a:lt2>
        <a:srgbClr val="FFFF00"/>
      </a:lt2>
      <a:accent1>
        <a:srgbClr val="CC0000"/>
      </a:accent1>
      <a:accent2>
        <a:srgbClr val="FFFF66"/>
      </a:accent2>
      <a:accent3>
        <a:srgbClr val="AAAAFF"/>
      </a:accent3>
      <a:accent4>
        <a:srgbClr val="DADADA"/>
      </a:accent4>
      <a:accent5>
        <a:srgbClr val="E2AAAA"/>
      </a:accent5>
      <a:accent6>
        <a:srgbClr val="E7E75C"/>
      </a:accent6>
      <a:hlink>
        <a:srgbClr val="FF9933"/>
      </a:hlink>
      <a:folHlink>
        <a:srgbClr val="FF0000"/>
      </a:folHlink>
    </a:clrScheme>
    <a:fontScheme name="Double Lin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ouble Lines 1">
        <a:dk1>
          <a:srgbClr val="000000"/>
        </a:dk1>
        <a:lt1>
          <a:srgbClr val="FFFFFF"/>
        </a:lt1>
        <a:dk2>
          <a:srgbClr val="990066"/>
        </a:dk2>
        <a:lt2>
          <a:srgbClr val="00CCCC"/>
        </a:lt2>
        <a:accent1>
          <a:srgbClr val="D60093"/>
        </a:accent1>
        <a:accent2>
          <a:srgbClr val="FFFF66"/>
        </a:accent2>
        <a:accent3>
          <a:srgbClr val="CAAAB8"/>
        </a:accent3>
        <a:accent4>
          <a:srgbClr val="DADADA"/>
        </a:accent4>
        <a:accent5>
          <a:srgbClr val="E8AAC8"/>
        </a:accent5>
        <a:accent6>
          <a:srgbClr val="E7E75C"/>
        </a:accent6>
        <a:hlink>
          <a:srgbClr val="FF9933"/>
        </a:hlink>
        <a:folHlink>
          <a:srgbClr val="FFCCFF"/>
        </a:folHlink>
      </a:clrScheme>
      <a:clrMap bg1="dk2" tx1="lt1" bg2="dk1" tx2="lt2" accent1="accent1" accent2="accent2" accent3="accent3" accent4="accent4" accent5="accent5" accent6="accent6" hlink="hlink" folHlink="folHlink"/>
    </a:extraClrScheme>
    <a:extraClrScheme>
      <a:clrScheme name="Double Lines 2">
        <a:dk1>
          <a:srgbClr val="000000"/>
        </a:dk1>
        <a:lt1>
          <a:srgbClr val="FFFFCC"/>
        </a:lt1>
        <a:dk2>
          <a:srgbClr val="996600"/>
        </a:dk2>
        <a:lt2>
          <a:srgbClr val="FFFFCC"/>
        </a:lt2>
        <a:accent1>
          <a:srgbClr val="FFCC00"/>
        </a:accent1>
        <a:accent2>
          <a:srgbClr val="6666FF"/>
        </a:accent2>
        <a:accent3>
          <a:srgbClr val="FFFFE2"/>
        </a:accent3>
        <a:accent4>
          <a:srgbClr val="000000"/>
        </a:accent4>
        <a:accent5>
          <a:srgbClr val="FFE2AA"/>
        </a:accent5>
        <a:accent6>
          <a:srgbClr val="5C5CE7"/>
        </a:accent6>
        <a:hlink>
          <a:srgbClr val="999933"/>
        </a:hlink>
        <a:folHlink>
          <a:srgbClr val="990066"/>
        </a:folHlink>
      </a:clrScheme>
      <a:clrMap bg1="lt1" tx1="dk1" bg2="lt2" tx2="dk2" accent1="accent1" accent2="accent2" accent3="accent3" accent4="accent4" accent5="accent5" accent6="accent6" hlink="hlink" folHlink="folHlink"/>
    </a:extraClrScheme>
    <a:extraClrScheme>
      <a:clrScheme name="Double Lines 3">
        <a:dk1>
          <a:srgbClr val="000000"/>
        </a:dk1>
        <a:lt1>
          <a:srgbClr val="FFFFFF"/>
        </a:lt1>
        <a:dk2>
          <a:srgbClr val="000000"/>
        </a:dk2>
        <a:lt2>
          <a:srgbClr val="FFFFFF"/>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Double Lines 4">
        <a:dk1>
          <a:srgbClr val="000000"/>
        </a:dk1>
        <a:lt1>
          <a:srgbClr val="FFFFFF"/>
        </a:lt1>
        <a:dk2>
          <a:srgbClr val="0000FF"/>
        </a:dk2>
        <a:lt2>
          <a:srgbClr val="FFFF00"/>
        </a:lt2>
        <a:accent1>
          <a:srgbClr val="D60093"/>
        </a:accent1>
        <a:accent2>
          <a:srgbClr val="FFFF66"/>
        </a:accent2>
        <a:accent3>
          <a:srgbClr val="AAAAFF"/>
        </a:accent3>
        <a:accent4>
          <a:srgbClr val="DADADA"/>
        </a:accent4>
        <a:accent5>
          <a:srgbClr val="E8AAC8"/>
        </a:accent5>
        <a:accent6>
          <a:srgbClr val="E7E75C"/>
        </a:accent6>
        <a:hlink>
          <a:srgbClr val="FF9933"/>
        </a:hlink>
        <a:folHlink>
          <a:srgbClr val="FF0000"/>
        </a:folHlink>
      </a:clrScheme>
      <a:clrMap bg1="dk2" tx1="lt1" bg2="dk1" tx2="lt2" accent1="accent1" accent2="accent2" accent3="accent3" accent4="accent4" accent5="accent5" accent6="accent6" hlink="hlink" folHlink="folHlink"/>
    </a:extraClrScheme>
    <a:extraClrScheme>
      <a:clrScheme name="Double Lines 5">
        <a:dk1>
          <a:srgbClr val="000000"/>
        </a:dk1>
        <a:lt1>
          <a:srgbClr val="FFFFFF"/>
        </a:lt1>
        <a:dk2>
          <a:srgbClr val="0000FF"/>
        </a:dk2>
        <a:lt2>
          <a:srgbClr val="FFFF00"/>
        </a:lt2>
        <a:accent1>
          <a:srgbClr val="D60093"/>
        </a:accent1>
        <a:accent2>
          <a:srgbClr val="FFFF66"/>
        </a:accent2>
        <a:accent3>
          <a:srgbClr val="AAAAFF"/>
        </a:accent3>
        <a:accent4>
          <a:srgbClr val="DADADA"/>
        </a:accent4>
        <a:accent5>
          <a:srgbClr val="E8AAC8"/>
        </a:accent5>
        <a:accent6>
          <a:srgbClr val="E7E75C"/>
        </a:accent6>
        <a:hlink>
          <a:srgbClr val="FF9933"/>
        </a:hlink>
        <a:folHlink>
          <a:srgbClr val="006600"/>
        </a:folHlink>
      </a:clrScheme>
      <a:clrMap bg1="dk2" tx1="lt1" bg2="dk1" tx2="lt2" accent1="accent1" accent2="accent2" accent3="accent3" accent4="accent4" accent5="accent5" accent6="accent6" hlink="hlink" folHlink="folHlink"/>
    </a:extraClrScheme>
    <a:extraClrScheme>
      <a:clrScheme name="Double Lines 6">
        <a:dk1>
          <a:srgbClr val="000000"/>
        </a:dk1>
        <a:lt1>
          <a:srgbClr val="FFFFFF"/>
        </a:lt1>
        <a:dk2>
          <a:srgbClr val="0000FF"/>
        </a:dk2>
        <a:lt2>
          <a:srgbClr val="FFFF00"/>
        </a:lt2>
        <a:accent1>
          <a:srgbClr val="D60093"/>
        </a:accent1>
        <a:accent2>
          <a:srgbClr val="FFFF66"/>
        </a:accent2>
        <a:accent3>
          <a:srgbClr val="AAAAFF"/>
        </a:accent3>
        <a:accent4>
          <a:srgbClr val="DADADA"/>
        </a:accent4>
        <a:accent5>
          <a:srgbClr val="E8AAC8"/>
        </a:accent5>
        <a:accent6>
          <a:srgbClr val="E7E75C"/>
        </a:accent6>
        <a:hlink>
          <a:srgbClr val="FF9933"/>
        </a:hlink>
        <a:folHlink>
          <a:srgbClr val="FF3300"/>
        </a:folHlink>
      </a:clrScheme>
      <a:clrMap bg1="dk2" tx1="lt1" bg2="dk1" tx2="lt2" accent1="accent1" accent2="accent2" accent3="accent3" accent4="accent4" accent5="accent5" accent6="accent6" hlink="hlink" folHlink="folHlink"/>
    </a:extraClrScheme>
    <a:extraClrScheme>
      <a:clrScheme name="Double Lines 7">
        <a:dk1>
          <a:srgbClr val="000000"/>
        </a:dk1>
        <a:lt1>
          <a:srgbClr val="FFFFFF"/>
        </a:lt1>
        <a:dk2>
          <a:srgbClr val="0000FF"/>
        </a:dk2>
        <a:lt2>
          <a:srgbClr val="FFFF00"/>
        </a:lt2>
        <a:accent1>
          <a:srgbClr val="CC0000"/>
        </a:accent1>
        <a:accent2>
          <a:srgbClr val="FFFF66"/>
        </a:accent2>
        <a:accent3>
          <a:srgbClr val="AAAAFF"/>
        </a:accent3>
        <a:accent4>
          <a:srgbClr val="DADADA"/>
        </a:accent4>
        <a:accent5>
          <a:srgbClr val="E2AAAA"/>
        </a:accent5>
        <a:accent6>
          <a:srgbClr val="E7E75C"/>
        </a:accent6>
        <a:hlink>
          <a:srgbClr val="FF9933"/>
        </a:hlink>
        <a:folHlink>
          <a:srgbClr val="FF00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7_Double Lines">
  <a:themeElements>
    <a:clrScheme name="Double Lines 7">
      <a:dk1>
        <a:srgbClr val="000000"/>
      </a:dk1>
      <a:lt1>
        <a:srgbClr val="FFFFFF"/>
      </a:lt1>
      <a:dk2>
        <a:srgbClr val="0000FF"/>
      </a:dk2>
      <a:lt2>
        <a:srgbClr val="FFFF00"/>
      </a:lt2>
      <a:accent1>
        <a:srgbClr val="CC0000"/>
      </a:accent1>
      <a:accent2>
        <a:srgbClr val="FFFF66"/>
      </a:accent2>
      <a:accent3>
        <a:srgbClr val="AAAAFF"/>
      </a:accent3>
      <a:accent4>
        <a:srgbClr val="DADADA"/>
      </a:accent4>
      <a:accent5>
        <a:srgbClr val="E2AAAA"/>
      </a:accent5>
      <a:accent6>
        <a:srgbClr val="E7E75C"/>
      </a:accent6>
      <a:hlink>
        <a:srgbClr val="FF9933"/>
      </a:hlink>
      <a:folHlink>
        <a:srgbClr val="FF0000"/>
      </a:folHlink>
    </a:clrScheme>
    <a:fontScheme name="Double Lin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ouble Lines 1">
        <a:dk1>
          <a:srgbClr val="000000"/>
        </a:dk1>
        <a:lt1>
          <a:srgbClr val="FFFFFF"/>
        </a:lt1>
        <a:dk2>
          <a:srgbClr val="990066"/>
        </a:dk2>
        <a:lt2>
          <a:srgbClr val="00CCCC"/>
        </a:lt2>
        <a:accent1>
          <a:srgbClr val="D60093"/>
        </a:accent1>
        <a:accent2>
          <a:srgbClr val="FFFF66"/>
        </a:accent2>
        <a:accent3>
          <a:srgbClr val="CAAAB8"/>
        </a:accent3>
        <a:accent4>
          <a:srgbClr val="DADADA"/>
        </a:accent4>
        <a:accent5>
          <a:srgbClr val="E8AAC8"/>
        </a:accent5>
        <a:accent6>
          <a:srgbClr val="E7E75C"/>
        </a:accent6>
        <a:hlink>
          <a:srgbClr val="FF9933"/>
        </a:hlink>
        <a:folHlink>
          <a:srgbClr val="FFCCFF"/>
        </a:folHlink>
      </a:clrScheme>
      <a:clrMap bg1="dk2" tx1="lt1" bg2="dk1" tx2="lt2" accent1="accent1" accent2="accent2" accent3="accent3" accent4="accent4" accent5="accent5" accent6="accent6" hlink="hlink" folHlink="folHlink"/>
    </a:extraClrScheme>
    <a:extraClrScheme>
      <a:clrScheme name="Double Lines 2">
        <a:dk1>
          <a:srgbClr val="000000"/>
        </a:dk1>
        <a:lt1>
          <a:srgbClr val="FFFFCC"/>
        </a:lt1>
        <a:dk2>
          <a:srgbClr val="996600"/>
        </a:dk2>
        <a:lt2>
          <a:srgbClr val="FFFFCC"/>
        </a:lt2>
        <a:accent1>
          <a:srgbClr val="FFCC00"/>
        </a:accent1>
        <a:accent2>
          <a:srgbClr val="6666FF"/>
        </a:accent2>
        <a:accent3>
          <a:srgbClr val="FFFFE2"/>
        </a:accent3>
        <a:accent4>
          <a:srgbClr val="000000"/>
        </a:accent4>
        <a:accent5>
          <a:srgbClr val="FFE2AA"/>
        </a:accent5>
        <a:accent6>
          <a:srgbClr val="5C5CE7"/>
        </a:accent6>
        <a:hlink>
          <a:srgbClr val="999933"/>
        </a:hlink>
        <a:folHlink>
          <a:srgbClr val="990066"/>
        </a:folHlink>
      </a:clrScheme>
      <a:clrMap bg1="lt1" tx1="dk1" bg2="lt2" tx2="dk2" accent1="accent1" accent2="accent2" accent3="accent3" accent4="accent4" accent5="accent5" accent6="accent6" hlink="hlink" folHlink="folHlink"/>
    </a:extraClrScheme>
    <a:extraClrScheme>
      <a:clrScheme name="Double Lines 3">
        <a:dk1>
          <a:srgbClr val="000000"/>
        </a:dk1>
        <a:lt1>
          <a:srgbClr val="FFFFFF"/>
        </a:lt1>
        <a:dk2>
          <a:srgbClr val="000000"/>
        </a:dk2>
        <a:lt2>
          <a:srgbClr val="FFFFFF"/>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Double Lines 4">
        <a:dk1>
          <a:srgbClr val="000000"/>
        </a:dk1>
        <a:lt1>
          <a:srgbClr val="FFFFFF"/>
        </a:lt1>
        <a:dk2>
          <a:srgbClr val="0000FF"/>
        </a:dk2>
        <a:lt2>
          <a:srgbClr val="FFFF00"/>
        </a:lt2>
        <a:accent1>
          <a:srgbClr val="D60093"/>
        </a:accent1>
        <a:accent2>
          <a:srgbClr val="FFFF66"/>
        </a:accent2>
        <a:accent3>
          <a:srgbClr val="AAAAFF"/>
        </a:accent3>
        <a:accent4>
          <a:srgbClr val="DADADA"/>
        </a:accent4>
        <a:accent5>
          <a:srgbClr val="E8AAC8"/>
        </a:accent5>
        <a:accent6>
          <a:srgbClr val="E7E75C"/>
        </a:accent6>
        <a:hlink>
          <a:srgbClr val="FF9933"/>
        </a:hlink>
        <a:folHlink>
          <a:srgbClr val="FF0000"/>
        </a:folHlink>
      </a:clrScheme>
      <a:clrMap bg1="dk2" tx1="lt1" bg2="dk1" tx2="lt2" accent1="accent1" accent2="accent2" accent3="accent3" accent4="accent4" accent5="accent5" accent6="accent6" hlink="hlink" folHlink="folHlink"/>
    </a:extraClrScheme>
    <a:extraClrScheme>
      <a:clrScheme name="Double Lines 5">
        <a:dk1>
          <a:srgbClr val="000000"/>
        </a:dk1>
        <a:lt1>
          <a:srgbClr val="FFFFFF"/>
        </a:lt1>
        <a:dk2>
          <a:srgbClr val="0000FF"/>
        </a:dk2>
        <a:lt2>
          <a:srgbClr val="FFFF00"/>
        </a:lt2>
        <a:accent1>
          <a:srgbClr val="D60093"/>
        </a:accent1>
        <a:accent2>
          <a:srgbClr val="FFFF66"/>
        </a:accent2>
        <a:accent3>
          <a:srgbClr val="AAAAFF"/>
        </a:accent3>
        <a:accent4>
          <a:srgbClr val="DADADA"/>
        </a:accent4>
        <a:accent5>
          <a:srgbClr val="E8AAC8"/>
        </a:accent5>
        <a:accent6>
          <a:srgbClr val="E7E75C"/>
        </a:accent6>
        <a:hlink>
          <a:srgbClr val="FF9933"/>
        </a:hlink>
        <a:folHlink>
          <a:srgbClr val="006600"/>
        </a:folHlink>
      </a:clrScheme>
      <a:clrMap bg1="dk2" tx1="lt1" bg2="dk1" tx2="lt2" accent1="accent1" accent2="accent2" accent3="accent3" accent4="accent4" accent5="accent5" accent6="accent6" hlink="hlink" folHlink="folHlink"/>
    </a:extraClrScheme>
    <a:extraClrScheme>
      <a:clrScheme name="Double Lines 6">
        <a:dk1>
          <a:srgbClr val="000000"/>
        </a:dk1>
        <a:lt1>
          <a:srgbClr val="FFFFFF"/>
        </a:lt1>
        <a:dk2>
          <a:srgbClr val="0000FF"/>
        </a:dk2>
        <a:lt2>
          <a:srgbClr val="FFFF00"/>
        </a:lt2>
        <a:accent1>
          <a:srgbClr val="D60093"/>
        </a:accent1>
        <a:accent2>
          <a:srgbClr val="FFFF66"/>
        </a:accent2>
        <a:accent3>
          <a:srgbClr val="AAAAFF"/>
        </a:accent3>
        <a:accent4>
          <a:srgbClr val="DADADA"/>
        </a:accent4>
        <a:accent5>
          <a:srgbClr val="E8AAC8"/>
        </a:accent5>
        <a:accent6>
          <a:srgbClr val="E7E75C"/>
        </a:accent6>
        <a:hlink>
          <a:srgbClr val="FF9933"/>
        </a:hlink>
        <a:folHlink>
          <a:srgbClr val="FF3300"/>
        </a:folHlink>
      </a:clrScheme>
      <a:clrMap bg1="dk2" tx1="lt1" bg2="dk1" tx2="lt2" accent1="accent1" accent2="accent2" accent3="accent3" accent4="accent4" accent5="accent5" accent6="accent6" hlink="hlink" folHlink="folHlink"/>
    </a:extraClrScheme>
    <a:extraClrScheme>
      <a:clrScheme name="Double Lines 7">
        <a:dk1>
          <a:srgbClr val="000000"/>
        </a:dk1>
        <a:lt1>
          <a:srgbClr val="FFFFFF"/>
        </a:lt1>
        <a:dk2>
          <a:srgbClr val="0000FF"/>
        </a:dk2>
        <a:lt2>
          <a:srgbClr val="FFFF00"/>
        </a:lt2>
        <a:accent1>
          <a:srgbClr val="CC0000"/>
        </a:accent1>
        <a:accent2>
          <a:srgbClr val="FFFF66"/>
        </a:accent2>
        <a:accent3>
          <a:srgbClr val="AAAAFF"/>
        </a:accent3>
        <a:accent4>
          <a:srgbClr val="DADADA"/>
        </a:accent4>
        <a:accent5>
          <a:srgbClr val="E2AAAA"/>
        </a:accent5>
        <a:accent6>
          <a:srgbClr val="E7E75C"/>
        </a:accent6>
        <a:hlink>
          <a:srgbClr val="FF9933"/>
        </a:hlink>
        <a:folHlink>
          <a:srgbClr val="FF00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ouble Lines">
  <a:themeElements>
    <a:clrScheme name="Double Lines 7">
      <a:dk1>
        <a:srgbClr val="000000"/>
      </a:dk1>
      <a:lt1>
        <a:srgbClr val="FFFFFF"/>
      </a:lt1>
      <a:dk2>
        <a:srgbClr val="0000FF"/>
      </a:dk2>
      <a:lt2>
        <a:srgbClr val="FFFF00"/>
      </a:lt2>
      <a:accent1>
        <a:srgbClr val="CC0000"/>
      </a:accent1>
      <a:accent2>
        <a:srgbClr val="FFFF66"/>
      </a:accent2>
      <a:accent3>
        <a:srgbClr val="AAAAFF"/>
      </a:accent3>
      <a:accent4>
        <a:srgbClr val="DADADA"/>
      </a:accent4>
      <a:accent5>
        <a:srgbClr val="E2AAAA"/>
      </a:accent5>
      <a:accent6>
        <a:srgbClr val="E7E75C"/>
      </a:accent6>
      <a:hlink>
        <a:srgbClr val="FF9933"/>
      </a:hlink>
      <a:folHlink>
        <a:srgbClr val="FF0000"/>
      </a:folHlink>
    </a:clrScheme>
    <a:fontScheme name="Double Lin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ouble Lines 1">
        <a:dk1>
          <a:srgbClr val="000000"/>
        </a:dk1>
        <a:lt1>
          <a:srgbClr val="FFFFFF"/>
        </a:lt1>
        <a:dk2>
          <a:srgbClr val="990066"/>
        </a:dk2>
        <a:lt2>
          <a:srgbClr val="00CCCC"/>
        </a:lt2>
        <a:accent1>
          <a:srgbClr val="D60093"/>
        </a:accent1>
        <a:accent2>
          <a:srgbClr val="FFFF66"/>
        </a:accent2>
        <a:accent3>
          <a:srgbClr val="CAAAB8"/>
        </a:accent3>
        <a:accent4>
          <a:srgbClr val="DADADA"/>
        </a:accent4>
        <a:accent5>
          <a:srgbClr val="E8AAC8"/>
        </a:accent5>
        <a:accent6>
          <a:srgbClr val="E7E75C"/>
        </a:accent6>
        <a:hlink>
          <a:srgbClr val="FF9933"/>
        </a:hlink>
        <a:folHlink>
          <a:srgbClr val="FFCCFF"/>
        </a:folHlink>
      </a:clrScheme>
      <a:clrMap bg1="dk2" tx1="lt1" bg2="dk1" tx2="lt2" accent1="accent1" accent2="accent2" accent3="accent3" accent4="accent4" accent5="accent5" accent6="accent6" hlink="hlink" folHlink="folHlink"/>
    </a:extraClrScheme>
    <a:extraClrScheme>
      <a:clrScheme name="Double Lines 2">
        <a:dk1>
          <a:srgbClr val="000000"/>
        </a:dk1>
        <a:lt1>
          <a:srgbClr val="FFFFCC"/>
        </a:lt1>
        <a:dk2>
          <a:srgbClr val="996600"/>
        </a:dk2>
        <a:lt2>
          <a:srgbClr val="FFFFCC"/>
        </a:lt2>
        <a:accent1>
          <a:srgbClr val="FFCC00"/>
        </a:accent1>
        <a:accent2>
          <a:srgbClr val="6666FF"/>
        </a:accent2>
        <a:accent3>
          <a:srgbClr val="FFFFE2"/>
        </a:accent3>
        <a:accent4>
          <a:srgbClr val="000000"/>
        </a:accent4>
        <a:accent5>
          <a:srgbClr val="FFE2AA"/>
        </a:accent5>
        <a:accent6>
          <a:srgbClr val="5C5CE7"/>
        </a:accent6>
        <a:hlink>
          <a:srgbClr val="999933"/>
        </a:hlink>
        <a:folHlink>
          <a:srgbClr val="990066"/>
        </a:folHlink>
      </a:clrScheme>
      <a:clrMap bg1="lt1" tx1="dk1" bg2="lt2" tx2="dk2" accent1="accent1" accent2="accent2" accent3="accent3" accent4="accent4" accent5="accent5" accent6="accent6" hlink="hlink" folHlink="folHlink"/>
    </a:extraClrScheme>
    <a:extraClrScheme>
      <a:clrScheme name="Double Lines 3">
        <a:dk1>
          <a:srgbClr val="000000"/>
        </a:dk1>
        <a:lt1>
          <a:srgbClr val="FFFFFF"/>
        </a:lt1>
        <a:dk2>
          <a:srgbClr val="000000"/>
        </a:dk2>
        <a:lt2>
          <a:srgbClr val="FFFFFF"/>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Double Lines 4">
        <a:dk1>
          <a:srgbClr val="000000"/>
        </a:dk1>
        <a:lt1>
          <a:srgbClr val="FFFFFF"/>
        </a:lt1>
        <a:dk2>
          <a:srgbClr val="0000FF"/>
        </a:dk2>
        <a:lt2>
          <a:srgbClr val="FFFF00"/>
        </a:lt2>
        <a:accent1>
          <a:srgbClr val="D60093"/>
        </a:accent1>
        <a:accent2>
          <a:srgbClr val="FFFF66"/>
        </a:accent2>
        <a:accent3>
          <a:srgbClr val="AAAAFF"/>
        </a:accent3>
        <a:accent4>
          <a:srgbClr val="DADADA"/>
        </a:accent4>
        <a:accent5>
          <a:srgbClr val="E8AAC8"/>
        </a:accent5>
        <a:accent6>
          <a:srgbClr val="E7E75C"/>
        </a:accent6>
        <a:hlink>
          <a:srgbClr val="FF9933"/>
        </a:hlink>
        <a:folHlink>
          <a:srgbClr val="FF0000"/>
        </a:folHlink>
      </a:clrScheme>
      <a:clrMap bg1="dk2" tx1="lt1" bg2="dk1" tx2="lt2" accent1="accent1" accent2="accent2" accent3="accent3" accent4="accent4" accent5="accent5" accent6="accent6" hlink="hlink" folHlink="folHlink"/>
    </a:extraClrScheme>
    <a:extraClrScheme>
      <a:clrScheme name="Double Lines 5">
        <a:dk1>
          <a:srgbClr val="000000"/>
        </a:dk1>
        <a:lt1>
          <a:srgbClr val="FFFFFF"/>
        </a:lt1>
        <a:dk2>
          <a:srgbClr val="0000FF"/>
        </a:dk2>
        <a:lt2>
          <a:srgbClr val="FFFF00"/>
        </a:lt2>
        <a:accent1>
          <a:srgbClr val="D60093"/>
        </a:accent1>
        <a:accent2>
          <a:srgbClr val="FFFF66"/>
        </a:accent2>
        <a:accent3>
          <a:srgbClr val="AAAAFF"/>
        </a:accent3>
        <a:accent4>
          <a:srgbClr val="DADADA"/>
        </a:accent4>
        <a:accent5>
          <a:srgbClr val="E8AAC8"/>
        </a:accent5>
        <a:accent6>
          <a:srgbClr val="E7E75C"/>
        </a:accent6>
        <a:hlink>
          <a:srgbClr val="FF9933"/>
        </a:hlink>
        <a:folHlink>
          <a:srgbClr val="006600"/>
        </a:folHlink>
      </a:clrScheme>
      <a:clrMap bg1="dk2" tx1="lt1" bg2="dk1" tx2="lt2" accent1="accent1" accent2="accent2" accent3="accent3" accent4="accent4" accent5="accent5" accent6="accent6" hlink="hlink" folHlink="folHlink"/>
    </a:extraClrScheme>
    <a:extraClrScheme>
      <a:clrScheme name="Double Lines 6">
        <a:dk1>
          <a:srgbClr val="000000"/>
        </a:dk1>
        <a:lt1>
          <a:srgbClr val="FFFFFF"/>
        </a:lt1>
        <a:dk2>
          <a:srgbClr val="0000FF"/>
        </a:dk2>
        <a:lt2>
          <a:srgbClr val="FFFF00"/>
        </a:lt2>
        <a:accent1>
          <a:srgbClr val="D60093"/>
        </a:accent1>
        <a:accent2>
          <a:srgbClr val="FFFF66"/>
        </a:accent2>
        <a:accent3>
          <a:srgbClr val="AAAAFF"/>
        </a:accent3>
        <a:accent4>
          <a:srgbClr val="DADADA"/>
        </a:accent4>
        <a:accent5>
          <a:srgbClr val="E8AAC8"/>
        </a:accent5>
        <a:accent6>
          <a:srgbClr val="E7E75C"/>
        </a:accent6>
        <a:hlink>
          <a:srgbClr val="FF9933"/>
        </a:hlink>
        <a:folHlink>
          <a:srgbClr val="FF3300"/>
        </a:folHlink>
      </a:clrScheme>
      <a:clrMap bg1="dk2" tx1="lt1" bg2="dk1" tx2="lt2" accent1="accent1" accent2="accent2" accent3="accent3" accent4="accent4" accent5="accent5" accent6="accent6" hlink="hlink" folHlink="folHlink"/>
    </a:extraClrScheme>
    <a:extraClrScheme>
      <a:clrScheme name="Double Lines 7">
        <a:dk1>
          <a:srgbClr val="000000"/>
        </a:dk1>
        <a:lt1>
          <a:srgbClr val="FFFFFF"/>
        </a:lt1>
        <a:dk2>
          <a:srgbClr val="0000FF"/>
        </a:dk2>
        <a:lt2>
          <a:srgbClr val="FFFF00"/>
        </a:lt2>
        <a:accent1>
          <a:srgbClr val="CC0000"/>
        </a:accent1>
        <a:accent2>
          <a:srgbClr val="FFFF66"/>
        </a:accent2>
        <a:accent3>
          <a:srgbClr val="AAAAFF"/>
        </a:accent3>
        <a:accent4>
          <a:srgbClr val="DADADA"/>
        </a:accent4>
        <a:accent5>
          <a:srgbClr val="E2AAAA"/>
        </a:accent5>
        <a:accent6>
          <a:srgbClr val="E7E75C"/>
        </a:accent6>
        <a:hlink>
          <a:srgbClr val="FF9933"/>
        </a:hlink>
        <a:folHlink>
          <a:srgbClr val="FF00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4_Double Lines">
  <a:themeElements>
    <a:clrScheme name="Double Lines 7">
      <a:dk1>
        <a:srgbClr val="000000"/>
      </a:dk1>
      <a:lt1>
        <a:srgbClr val="FFFFFF"/>
      </a:lt1>
      <a:dk2>
        <a:srgbClr val="0000FF"/>
      </a:dk2>
      <a:lt2>
        <a:srgbClr val="FFFF00"/>
      </a:lt2>
      <a:accent1>
        <a:srgbClr val="CC0000"/>
      </a:accent1>
      <a:accent2>
        <a:srgbClr val="FFFF66"/>
      </a:accent2>
      <a:accent3>
        <a:srgbClr val="AAAAFF"/>
      </a:accent3>
      <a:accent4>
        <a:srgbClr val="DADADA"/>
      </a:accent4>
      <a:accent5>
        <a:srgbClr val="E2AAAA"/>
      </a:accent5>
      <a:accent6>
        <a:srgbClr val="E7E75C"/>
      </a:accent6>
      <a:hlink>
        <a:srgbClr val="FF9933"/>
      </a:hlink>
      <a:folHlink>
        <a:srgbClr val="FF0000"/>
      </a:folHlink>
    </a:clrScheme>
    <a:fontScheme name="Double Lin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ouble Lines 1">
        <a:dk1>
          <a:srgbClr val="000000"/>
        </a:dk1>
        <a:lt1>
          <a:srgbClr val="FFFFFF"/>
        </a:lt1>
        <a:dk2>
          <a:srgbClr val="990066"/>
        </a:dk2>
        <a:lt2>
          <a:srgbClr val="00CCCC"/>
        </a:lt2>
        <a:accent1>
          <a:srgbClr val="D60093"/>
        </a:accent1>
        <a:accent2>
          <a:srgbClr val="FFFF66"/>
        </a:accent2>
        <a:accent3>
          <a:srgbClr val="CAAAB8"/>
        </a:accent3>
        <a:accent4>
          <a:srgbClr val="DADADA"/>
        </a:accent4>
        <a:accent5>
          <a:srgbClr val="E8AAC8"/>
        </a:accent5>
        <a:accent6>
          <a:srgbClr val="E7E75C"/>
        </a:accent6>
        <a:hlink>
          <a:srgbClr val="FF9933"/>
        </a:hlink>
        <a:folHlink>
          <a:srgbClr val="FFCCFF"/>
        </a:folHlink>
      </a:clrScheme>
      <a:clrMap bg1="dk2" tx1="lt1" bg2="dk1" tx2="lt2" accent1="accent1" accent2="accent2" accent3="accent3" accent4="accent4" accent5="accent5" accent6="accent6" hlink="hlink" folHlink="folHlink"/>
    </a:extraClrScheme>
    <a:extraClrScheme>
      <a:clrScheme name="Double Lines 2">
        <a:dk1>
          <a:srgbClr val="000000"/>
        </a:dk1>
        <a:lt1>
          <a:srgbClr val="FFFFCC"/>
        </a:lt1>
        <a:dk2>
          <a:srgbClr val="996600"/>
        </a:dk2>
        <a:lt2>
          <a:srgbClr val="FFFFCC"/>
        </a:lt2>
        <a:accent1>
          <a:srgbClr val="FFCC00"/>
        </a:accent1>
        <a:accent2>
          <a:srgbClr val="6666FF"/>
        </a:accent2>
        <a:accent3>
          <a:srgbClr val="FFFFE2"/>
        </a:accent3>
        <a:accent4>
          <a:srgbClr val="000000"/>
        </a:accent4>
        <a:accent5>
          <a:srgbClr val="FFE2AA"/>
        </a:accent5>
        <a:accent6>
          <a:srgbClr val="5C5CE7"/>
        </a:accent6>
        <a:hlink>
          <a:srgbClr val="999933"/>
        </a:hlink>
        <a:folHlink>
          <a:srgbClr val="990066"/>
        </a:folHlink>
      </a:clrScheme>
      <a:clrMap bg1="lt1" tx1="dk1" bg2="lt2" tx2="dk2" accent1="accent1" accent2="accent2" accent3="accent3" accent4="accent4" accent5="accent5" accent6="accent6" hlink="hlink" folHlink="folHlink"/>
    </a:extraClrScheme>
    <a:extraClrScheme>
      <a:clrScheme name="Double Lines 3">
        <a:dk1>
          <a:srgbClr val="000000"/>
        </a:dk1>
        <a:lt1>
          <a:srgbClr val="FFFFFF"/>
        </a:lt1>
        <a:dk2>
          <a:srgbClr val="000000"/>
        </a:dk2>
        <a:lt2>
          <a:srgbClr val="FFFFFF"/>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Double Lines 4">
        <a:dk1>
          <a:srgbClr val="000000"/>
        </a:dk1>
        <a:lt1>
          <a:srgbClr val="FFFFFF"/>
        </a:lt1>
        <a:dk2>
          <a:srgbClr val="0000FF"/>
        </a:dk2>
        <a:lt2>
          <a:srgbClr val="FFFF00"/>
        </a:lt2>
        <a:accent1>
          <a:srgbClr val="D60093"/>
        </a:accent1>
        <a:accent2>
          <a:srgbClr val="FFFF66"/>
        </a:accent2>
        <a:accent3>
          <a:srgbClr val="AAAAFF"/>
        </a:accent3>
        <a:accent4>
          <a:srgbClr val="DADADA"/>
        </a:accent4>
        <a:accent5>
          <a:srgbClr val="E8AAC8"/>
        </a:accent5>
        <a:accent6>
          <a:srgbClr val="E7E75C"/>
        </a:accent6>
        <a:hlink>
          <a:srgbClr val="FF9933"/>
        </a:hlink>
        <a:folHlink>
          <a:srgbClr val="FF0000"/>
        </a:folHlink>
      </a:clrScheme>
      <a:clrMap bg1="dk2" tx1="lt1" bg2="dk1" tx2="lt2" accent1="accent1" accent2="accent2" accent3="accent3" accent4="accent4" accent5="accent5" accent6="accent6" hlink="hlink" folHlink="folHlink"/>
    </a:extraClrScheme>
    <a:extraClrScheme>
      <a:clrScheme name="Double Lines 5">
        <a:dk1>
          <a:srgbClr val="000000"/>
        </a:dk1>
        <a:lt1>
          <a:srgbClr val="FFFFFF"/>
        </a:lt1>
        <a:dk2>
          <a:srgbClr val="0000FF"/>
        </a:dk2>
        <a:lt2>
          <a:srgbClr val="FFFF00"/>
        </a:lt2>
        <a:accent1>
          <a:srgbClr val="D60093"/>
        </a:accent1>
        <a:accent2>
          <a:srgbClr val="FFFF66"/>
        </a:accent2>
        <a:accent3>
          <a:srgbClr val="AAAAFF"/>
        </a:accent3>
        <a:accent4>
          <a:srgbClr val="DADADA"/>
        </a:accent4>
        <a:accent5>
          <a:srgbClr val="E8AAC8"/>
        </a:accent5>
        <a:accent6>
          <a:srgbClr val="E7E75C"/>
        </a:accent6>
        <a:hlink>
          <a:srgbClr val="FF9933"/>
        </a:hlink>
        <a:folHlink>
          <a:srgbClr val="006600"/>
        </a:folHlink>
      </a:clrScheme>
      <a:clrMap bg1="dk2" tx1="lt1" bg2="dk1" tx2="lt2" accent1="accent1" accent2="accent2" accent3="accent3" accent4="accent4" accent5="accent5" accent6="accent6" hlink="hlink" folHlink="folHlink"/>
    </a:extraClrScheme>
    <a:extraClrScheme>
      <a:clrScheme name="Double Lines 6">
        <a:dk1>
          <a:srgbClr val="000000"/>
        </a:dk1>
        <a:lt1>
          <a:srgbClr val="FFFFFF"/>
        </a:lt1>
        <a:dk2>
          <a:srgbClr val="0000FF"/>
        </a:dk2>
        <a:lt2>
          <a:srgbClr val="FFFF00"/>
        </a:lt2>
        <a:accent1>
          <a:srgbClr val="D60093"/>
        </a:accent1>
        <a:accent2>
          <a:srgbClr val="FFFF66"/>
        </a:accent2>
        <a:accent3>
          <a:srgbClr val="AAAAFF"/>
        </a:accent3>
        <a:accent4>
          <a:srgbClr val="DADADA"/>
        </a:accent4>
        <a:accent5>
          <a:srgbClr val="E8AAC8"/>
        </a:accent5>
        <a:accent6>
          <a:srgbClr val="E7E75C"/>
        </a:accent6>
        <a:hlink>
          <a:srgbClr val="FF9933"/>
        </a:hlink>
        <a:folHlink>
          <a:srgbClr val="FF3300"/>
        </a:folHlink>
      </a:clrScheme>
      <a:clrMap bg1="dk2" tx1="lt1" bg2="dk1" tx2="lt2" accent1="accent1" accent2="accent2" accent3="accent3" accent4="accent4" accent5="accent5" accent6="accent6" hlink="hlink" folHlink="folHlink"/>
    </a:extraClrScheme>
    <a:extraClrScheme>
      <a:clrScheme name="Double Lines 7">
        <a:dk1>
          <a:srgbClr val="000000"/>
        </a:dk1>
        <a:lt1>
          <a:srgbClr val="FFFFFF"/>
        </a:lt1>
        <a:dk2>
          <a:srgbClr val="0000FF"/>
        </a:dk2>
        <a:lt2>
          <a:srgbClr val="FFFF00"/>
        </a:lt2>
        <a:accent1>
          <a:srgbClr val="CC0000"/>
        </a:accent1>
        <a:accent2>
          <a:srgbClr val="FFFF66"/>
        </a:accent2>
        <a:accent3>
          <a:srgbClr val="AAAAFF"/>
        </a:accent3>
        <a:accent4>
          <a:srgbClr val="DADADA"/>
        </a:accent4>
        <a:accent5>
          <a:srgbClr val="E2AAAA"/>
        </a:accent5>
        <a:accent6>
          <a:srgbClr val="E7E75C"/>
        </a:accent6>
        <a:hlink>
          <a:srgbClr val="FF9933"/>
        </a:hlink>
        <a:folHlink>
          <a:srgbClr val="FF00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ouble Lines">
  <a:themeElements>
    <a:clrScheme name="Double Lines 7">
      <a:dk1>
        <a:srgbClr val="000000"/>
      </a:dk1>
      <a:lt1>
        <a:srgbClr val="FFFFFF"/>
      </a:lt1>
      <a:dk2>
        <a:srgbClr val="0000FF"/>
      </a:dk2>
      <a:lt2>
        <a:srgbClr val="FFFF00"/>
      </a:lt2>
      <a:accent1>
        <a:srgbClr val="CC0000"/>
      </a:accent1>
      <a:accent2>
        <a:srgbClr val="FFFF66"/>
      </a:accent2>
      <a:accent3>
        <a:srgbClr val="AAAAFF"/>
      </a:accent3>
      <a:accent4>
        <a:srgbClr val="DADADA"/>
      </a:accent4>
      <a:accent5>
        <a:srgbClr val="E2AAAA"/>
      </a:accent5>
      <a:accent6>
        <a:srgbClr val="E7E75C"/>
      </a:accent6>
      <a:hlink>
        <a:srgbClr val="FF9933"/>
      </a:hlink>
      <a:folHlink>
        <a:srgbClr val="FF0000"/>
      </a:folHlink>
    </a:clrScheme>
    <a:fontScheme name="Double Lin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ouble Lines 1">
        <a:dk1>
          <a:srgbClr val="000000"/>
        </a:dk1>
        <a:lt1>
          <a:srgbClr val="FFFFFF"/>
        </a:lt1>
        <a:dk2>
          <a:srgbClr val="990066"/>
        </a:dk2>
        <a:lt2>
          <a:srgbClr val="00CCCC"/>
        </a:lt2>
        <a:accent1>
          <a:srgbClr val="D60093"/>
        </a:accent1>
        <a:accent2>
          <a:srgbClr val="FFFF66"/>
        </a:accent2>
        <a:accent3>
          <a:srgbClr val="CAAAB8"/>
        </a:accent3>
        <a:accent4>
          <a:srgbClr val="DADADA"/>
        </a:accent4>
        <a:accent5>
          <a:srgbClr val="E8AAC8"/>
        </a:accent5>
        <a:accent6>
          <a:srgbClr val="E7E75C"/>
        </a:accent6>
        <a:hlink>
          <a:srgbClr val="FF9933"/>
        </a:hlink>
        <a:folHlink>
          <a:srgbClr val="FFCCFF"/>
        </a:folHlink>
      </a:clrScheme>
      <a:clrMap bg1="dk2" tx1="lt1" bg2="dk1" tx2="lt2" accent1="accent1" accent2="accent2" accent3="accent3" accent4="accent4" accent5="accent5" accent6="accent6" hlink="hlink" folHlink="folHlink"/>
    </a:extraClrScheme>
    <a:extraClrScheme>
      <a:clrScheme name="Double Lines 2">
        <a:dk1>
          <a:srgbClr val="000000"/>
        </a:dk1>
        <a:lt1>
          <a:srgbClr val="FFFFCC"/>
        </a:lt1>
        <a:dk2>
          <a:srgbClr val="996600"/>
        </a:dk2>
        <a:lt2>
          <a:srgbClr val="FFFFCC"/>
        </a:lt2>
        <a:accent1>
          <a:srgbClr val="FFCC00"/>
        </a:accent1>
        <a:accent2>
          <a:srgbClr val="6666FF"/>
        </a:accent2>
        <a:accent3>
          <a:srgbClr val="FFFFE2"/>
        </a:accent3>
        <a:accent4>
          <a:srgbClr val="000000"/>
        </a:accent4>
        <a:accent5>
          <a:srgbClr val="FFE2AA"/>
        </a:accent5>
        <a:accent6>
          <a:srgbClr val="5C5CE7"/>
        </a:accent6>
        <a:hlink>
          <a:srgbClr val="999933"/>
        </a:hlink>
        <a:folHlink>
          <a:srgbClr val="990066"/>
        </a:folHlink>
      </a:clrScheme>
      <a:clrMap bg1="lt1" tx1="dk1" bg2="lt2" tx2="dk2" accent1="accent1" accent2="accent2" accent3="accent3" accent4="accent4" accent5="accent5" accent6="accent6" hlink="hlink" folHlink="folHlink"/>
    </a:extraClrScheme>
    <a:extraClrScheme>
      <a:clrScheme name="Double Lines 3">
        <a:dk1>
          <a:srgbClr val="000000"/>
        </a:dk1>
        <a:lt1>
          <a:srgbClr val="FFFFFF"/>
        </a:lt1>
        <a:dk2>
          <a:srgbClr val="000000"/>
        </a:dk2>
        <a:lt2>
          <a:srgbClr val="FFFFFF"/>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Double Lines 4">
        <a:dk1>
          <a:srgbClr val="000000"/>
        </a:dk1>
        <a:lt1>
          <a:srgbClr val="FFFFFF"/>
        </a:lt1>
        <a:dk2>
          <a:srgbClr val="0000FF"/>
        </a:dk2>
        <a:lt2>
          <a:srgbClr val="FFFF00"/>
        </a:lt2>
        <a:accent1>
          <a:srgbClr val="D60093"/>
        </a:accent1>
        <a:accent2>
          <a:srgbClr val="FFFF66"/>
        </a:accent2>
        <a:accent3>
          <a:srgbClr val="AAAAFF"/>
        </a:accent3>
        <a:accent4>
          <a:srgbClr val="DADADA"/>
        </a:accent4>
        <a:accent5>
          <a:srgbClr val="E8AAC8"/>
        </a:accent5>
        <a:accent6>
          <a:srgbClr val="E7E75C"/>
        </a:accent6>
        <a:hlink>
          <a:srgbClr val="FF9933"/>
        </a:hlink>
        <a:folHlink>
          <a:srgbClr val="FF0000"/>
        </a:folHlink>
      </a:clrScheme>
      <a:clrMap bg1="dk2" tx1="lt1" bg2="dk1" tx2="lt2" accent1="accent1" accent2="accent2" accent3="accent3" accent4="accent4" accent5="accent5" accent6="accent6" hlink="hlink" folHlink="folHlink"/>
    </a:extraClrScheme>
    <a:extraClrScheme>
      <a:clrScheme name="Double Lines 5">
        <a:dk1>
          <a:srgbClr val="000000"/>
        </a:dk1>
        <a:lt1>
          <a:srgbClr val="FFFFFF"/>
        </a:lt1>
        <a:dk2>
          <a:srgbClr val="0000FF"/>
        </a:dk2>
        <a:lt2>
          <a:srgbClr val="FFFF00"/>
        </a:lt2>
        <a:accent1>
          <a:srgbClr val="D60093"/>
        </a:accent1>
        <a:accent2>
          <a:srgbClr val="FFFF66"/>
        </a:accent2>
        <a:accent3>
          <a:srgbClr val="AAAAFF"/>
        </a:accent3>
        <a:accent4>
          <a:srgbClr val="DADADA"/>
        </a:accent4>
        <a:accent5>
          <a:srgbClr val="E8AAC8"/>
        </a:accent5>
        <a:accent6>
          <a:srgbClr val="E7E75C"/>
        </a:accent6>
        <a:hlink>
          <a:srgbClr val="FF9933"/>
        </a:hlink>
        <a:folHlink>
          <a:srgbClr val="006600"/>
        </a:folHlink>
      </a:clrScheme>
      <a:clrMap bg1="dk2" tx1="lt1" bg2="dk1" tx2="lt2" accent1="accent1" accent2="accent2" accent3="accent3" accent4="accent4" accent5="accent5" accent6="accent6" hlink="hlink" folHlink="folHlink"/>
    </a:extraClrScheme>
    <a:extraClrScheme>
      <a:clrScheme name="Double Lines 6">
        <a:dk1>
          <a:srgbClr val="000000"/>
        </a:dk1>
        <a:lt1>
          <a:srgbClr val="FFFFFF"/>
        </a:lt1>
        <a:dk2>
          <a:srgbClr val="0000FF"/>
        </a:dk2>
        <a:lt2>
          <a:srgbClr val="FFFF00"/>
        </a:lt2>
        <a:accent1>
          <a:srgbClr val="D60093"/>
        </a:accent1>
        <a:accent2>
          <a:srgbClr val="FFFF66"/>
        </a:accent2>
        <a:accent3>
          <a:srgbClr val="AAAAFF"/>
        </a:accent3>
        <a:accent4>
          <a:srgbClr val="DADADA"/>
        </a:accent4>
        <a:accent5>
          <a:srgbClr val="E8AAC8"/>
        </a:accent5>
        <a:accent6>
          <a:srgbClr val="E7E75C"/>
        </a:accent6>
        <a:hlink>
          <a:srgbClr val="FF9933"/>
        </a:hlink>
        <a:folHlink>
          <a:srgbClr val="FF3300"/>
        </a:folHlink>
      </a:clrScheme>
      <a:clrMap bg1="dk2" tx1="lt1" bg2="dk1" tx2="lt2" accent1="accent1" accent2="accent2" accent3="accent3" accent4="accent4" accent5="accent5" accent6="accent6" hlink="hlink" folHlink="folHlink"/>
    </a:extraClrScheme>
    <a:extraClrScheme>
      <a:clrScheme name="Double Lines 7">
        <a:dk1>
          <a:srgbClr val="000000"/>
        </a:dk1>
        <a:lt1>
          <a:srgbClr val="FFFFFF"/>
        </a:lt1>
        <a:dk2>
          <a:srgbClr val="0000FF"/>
        </a:dk2>
        <a:lt2>
          <a:srgbClr val="FFFF00"/>
        </a:lt2>
        <a:accent1>
          <a:srgbClr val="CC0000"/>
        </a:accent1>
        <a:accent2>
          <a:srgbClr val="FFFF66"/>
        </a:accent2>
        <a:accent3>
          <a:srgbClr val="AAAAFF"/>
        </a:accent3>
        <a:accent4>
          <a:srgbClr val="DADADA"/>
        </a:accent4>
        <a:accent5>
          <a:srgbClr val="E2AAAA"/>
        </a:accent5>
        <a:accent6>
          <a:srgbClr val="E7E75C"/>
        </a:accent6>
        <a:hlink>
          <a:srgbClr val="FF9933"/>
        </a:hlink>
        <a:folHlink>
          <a:srgbClr val="FF00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7_Double Lines">
  <a:themeElements>
    <a:clrScheme name="Double Lines 7">
      <a:dk1>
        <a:srgbClr val="000000"/>
      </a:dk1>
      <a:lt1>
        <a:srgbClr val="FFFFFF"/>
      </a:lt1>
      <a:dk2>
        <a:srgbClr val="0000FF"/>
      </a:dk2>
      <a:lt2>
        <a:srgbClr val="FFFF00"/>
      </a:lt2>
      <a:accent1>
        <a:srgbClr val="CC0000"/>
      </a:accent1>
      <a:accent2>
        <a:srgbClr val="FFFF66"/>
      </a:accent2>
      <a:accent3>
        <a:srgbClr val="AAAAFF"/>
      </a:accent3>
      <a:accent4>
        <a:srgbClr val="DADADA"/>
      </a:accent4>
      <a:accent5>
        <a:srgbClr val="E2AAAA"/>
      </a:accent5>
      <a:accent6>
        <a:srgbClr val="E7E75C"/>
      </a:accent6>
      <a:hlink>
        <a:srgbClr val="FF9933"/>
      </a:hlink>
      <a:folHlink>
        <a:srgbClr val="FF0000"/>
      </a:folHlink>
    </a:clrScheme>
    <a:fontScheme name="Double Lin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Double Lines 1">
        <a:dk1>
          <a:srgbClr val="000000"/>
        </a:dk1>
        <a:lt1>
          <a:srgbClr val="FFFFFF"/>
        </a:lt1>
        <a:dk2>
          <a:srgbClr val="990066"/>
        </a:dk2>
        <a:lt2>
          <a:srgbClr val="00CCCC"/>
        </a:lt2>
        <a:accent1>
          <a:srgbClr val="D60093"/>
        </a:accent1>
        <a:accent2>
          <a:srgbClr val="FFFF66"/>
        </a:accent2>
        <a:accent3>
          <a:srgbClr val="CAAAB8"/>
        </a:accent3>
        <a:accent4>
          <a:srgbClr val="DADADA"/>
        </a:accent4>
        <a:accent5>
          <a:srgbClr val="E8AAC8"/>
        </a:accent5>
        <a:accent6>
          <a:srgbClr val="E7E75C"/>
        </a:accent6>
        <a:hlink>
          <a:srgbClr val="FF9933"/>
        </a:hlink>
        <a:folHlink>
          <a:srgbClr val="FFCCFF"/>
        </a:folHlink>
      </a:clrScheme>
      <a:clrMap bg1="dk2" tx1="lt1" bg2="dk1" tx2="lt2" accent1="accent1" accent2="accent2" accent3="accent3" accent4="accent4" accent5="accent5" accent6="accent6" hlink="hlink" folHlink="folHlink"/>
    </a:extraClrScheme>
    <a:extraClrScheme>
      <a:clrScheme name="Double Lines 2">
        <a:dk1>
          <a:srgbClr val="000000"/>
        </a:dk1>
        <a:lt1>
          <a:srgbClr val="FFFFCC"/>
        </a:lt1>
        <a:dk2>
          <a:srgbClr val="996600"/>
        </a:dk2>
        <a:lt2>
          <a:srgbClr val="FFFFCC"/>
        </a:lt2>
        <a:accent1>
          <a:srgbClr val="FFCC00"/>
        </a:accent1>
        <a:accent2>
          <a:srgbClr val="6666FF"/>
        </a:accent2>
        <a:accent3>
          <a:srgbClr val="FFFFE2"/>
        </a:accent3>
        <a:accent4>
          <a:srgbClr val="000000"/>
        </a:accent4>
        <a:accent5>
          <a:srgbClr val="FFE2AA"/>
        </a:accent5>
        <a:accent6>
          <a:srgbClr val="5C5CE7"/>
        </a:accent6>
        <a:hlink>
          <a:srgbClr val="999933"/>
        </a:hlink>
        <a:folHlink>
          <a:srgbClr val="990066"/>
        </a:folHlink>
      </a:clrScheme>
      <a:clrMap bg1="lt1" tx1="dk1" bg2="lt2" tx2="dk2" accent1="accent1" accent2="accent2" accent3="accent3" accent4="accent4" accent5="accent5" accent6="accent6" hlink="hlink" folHlink="folHlink"/>
    </a:extraClrScheme>
    <a:extraClrScheme>
      <a:clrScheme name="Double Lines 3">
        <a:dk1>
          <a:srgbClr val="000000"/>
        </a:dk1>
        <a:lt1>
          <a:srgbClr val="FFFFFF"/>
        </a:lt1>
        <a:dk2>
          <a:srgbClr val="000000"/>
        </a:dk2>
        <a:lt2>
          <a:srgbClr val="FFFFFF"/>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Double Lines 4">
        <a:dk1>
          <a:srgbClr val="000000"/>
        </a:dk1>
        <a:lt1>
          <a:srgbClr val="FFFFFF"/>
        </a:lt1>
        <a:dk2>
          <a:srgbClr val="0000FF"/>
        </a:dk2>
        <a:lt2>
          <a:srgbClr val="FFFF00"/>
        </a:lt2>
        <a:accent1>
          <a:srgbClr val="D60093"/>
        </a:accent1>
        <a:accent2>
          <a:srgbClr val="FFFF66"/>
        </a:accent2>
        <a:accent3>
          <a:srgbClr val="AAAAFF"/>
        </a:accent3>
        <a:accent4>
          <a:srgbClr val="DADADA"/>
        </a:accent4>
        <a:accent5>
          <a:srgbClr val="E8AAC8"/>
        </a:accent5>
        <a:accent6>
          <a:srgbClr val="E7E75C"/>
        </a:accent6>
        <a:hlink>
          <a:srgbClr val="FF9933"/>
        </a:hlink>
        <a:folHlink>
          <a:srgbClr val="FF0000"/>
        </a:folHlink>
      </a:clrScheme>
      <a:clrMap bg1="dk2" tx1="lt1" bg2="dk1" tx2="lt2" accent1="accent1" accent2="accent2" accent3="accent3" accent4="accent4" accent5="accent5" accent6="accent6" hlink="hlink" folHlink="folHlink"/>
    </a:extraClrScheme>
    <a:extraClrScheme>
      <a:clrScheme name="Double Lines 5">
        <a:dk1>
          <a:srgbClr val="000000"/>
        </a:dk1>
        <a:lt1>
          <a:srgbClr val="FFFFFF"/>
        </a:lt1>
        <a:dk2>
          <a:srgbClr val="0000FF"/>
        </a:dk2>
        <a:lt2>
          <a:srgbClr val="FFFF00"/>
        </a:lt2>
        <a:accent1>
          <a:srgbClr val="D60093"/>
        </a:accent1>
        <a:accent2>
          <a:srgbClr val="FFFF66"/>
        </a:accent2>
        <a:accent3>
          <a:srgbClr val="AAAAFF"/>
        </a:accent3>
        <a:accent4>
          <a:srgbClr val="DADADA"/>
        </a:accent4>
        <a:accent5>
          <a:srgbClr val="E8AAC8"/>
        </a:accent5>
        <a:accent6>
          <a:srgbClr val="E7E75C"/>
        </a:accent6>
        <a:hlink>
          <a:srgbClr val="FF9933"/>
        </a:hlink>
        <a:folHlink>
          <a:srgbClr val="006600"/>
        </a:folHlink>
      </a:clrScheme>
      <a:clrMap bg1="dk2" tx1="lt1" bg2="dk1" tx2="lt2" accent1="accent1" accent2="accent2" accent3="accent3" accent4="accent4" accent5="accent5" accent6="accent6" hlink="hlink" folHlink="folHlink"/>
    </a:extraClrScheme>
    <a:extraClrScheme>
      <a:clrScheme name="Double Lines 6">
        <a:dk1>
          <a:srgbClr val="000000"/>
        </a:dk1>
        <a:lt1>
          <a:srgbClr val="FFFFFF"/>
        </a:lt1>
        <a:dk2>
          <a:srgbClr val="0000FF"/>
        </a:dk2>
        <a:lt2>
          <a:srgbClr val="FFFF00"/>
        </a:lt2>
        <a:accent1>
          <a:srgbClr val="D60093"/>
        </a:accent1>
        <a:accent2>
          <a:srgbClr val="FFFF66"/>
        </a:accent2>
        <a:accent3>
          <a:srgbClr val="AAAAFF"/>
        </a:accent3>
        <a:accent4>
          <a:srgbClr val="DADADA"/>
        </a:accent4>
        <a:accent5>
          <a:srgbClr val="E8AAC8"/>
        </a:accent5>
        <a:accent6>
          <a:srgbClr val="E7E75C"/>
        </a:accent6>
        <a:hlink>
          <a:srgbClr val="FF9933"/>
        </a:hlink>
        <a:folHlink>
          <a:srgbClr val="FF3300"/>
        </a:folHlink>
      </a:clrScheme>
      <a:clrMap bg1="dk2" tx1="lt1" bg2="dk1" tx2="lt2" accent1="accent1" accent2="accent2" accent3="accent3" accent4="accent4" accent5="accent5" accent6="accent6" hlink="hlink" folHlink="folHlink"/>
    </a:extraClrScheme>
    <a:extraClrScheme>
      <a:clrScheme name="Double Lines 7">
        <a:dk1>
          <a:srgbClr val="000000"/>
        </a:dk1>
        <a:lt1>
          <a:srgbClr val="FFFFFF"/>
        </a:lt1>
        <a:dk2>
          <a:srgbClr val="0000FF"/>
        </a:dk2>
        <a:lt2>
          <a:srgbClr val="FFFF00"/>
        </a:lt2>
        <a:accent1>
          <a:srgbClr val="CC0000"/>
        </a:accent1>
        <a:accent2>
          <a:srgbClr val="FFFF66"/>
        </a:accent2>
        <a:accent3>
          <a:srgbClr val="AAAAFF"/>
        </a:accent3>
        <a:accent4>
          <a:srgbClr val="DADADA"/>
        </a:accent4>
        <a:accent5>
          <a:srgbClr val="E2AAAA"/>
        </a:accent5>
        <a:accent6>
          <a:srgbClr val="E7E75C"/>
        </a:accent6>
        <a:hlink>
          <a:srgbClr val="FF9933"/>
        </a:hlink>
        <a:folHlink>
          <a:srgbClr val="FF00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2_Double Lines">
  <a:themeElements>
    <a:clrScheme name="Double Lines 7">
      <a:dk1>
        <a:srgbClr val="000000"/>
      </a:dk1>
      <a:lt1>
        <a:srgbClr val="FFFFFF"/>
      </a:lt1>
      <a:dk2>
        <a:srgbClr val="0000FF"/>
      </a:dk2>
      <a:lt2>
        <a:srgbClr val="FFFF00"/>
      </a:lt2>
      <a:accent1>
        <a:srgbClr val="CC0000"/>
      </a:accent1>
      <a:accent2>
        <a:srgbClr val="FFFF66"/>
      </a:accent2>
      <a:accent3>
        <a:srgbClr val="AAAAFF"/>
      </a:accent3>
      <a:accent4>
        <a:srgbClr val="DADADA"/>
      </a:accent4>
      <a:accent5>
        <a:srgbClr val="E2AAAA"/>
      </a:accent5>
      <a:accent6>
        <a:srgbClr val="E7E75C"/>
      </a:accent6>
      <a:hlink>
        <a:srgbClr val="FF9933"/>
      </a:hlink>
      <a:folHlink>
        <a:srgbClr val="FF0000"/>
      </a:folHlink>
    </a:clrScheme>
    <a:fontScheme name="Double Lin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Double Lines 1">
        <a:dk1>
          <a:srgbClr val="000000"/>
        </a:dk1>
        <a:lt1>
          <a:srgbClr val="FFFFFF"/>
        </a:lt1>
        <a:dk2>
          <a:srgbClr val="990066"/>
        </a:dk2>
        <a:lt2>
          <a:srgbClr val="00CCCC"/>
        </a:lt2>
        <a:accent1>
          <a:srgbClr val="D60093"/>
        </a:accent1>
        <a:accent2>
          <a:srgbClr val="FFFF66"/>
        </a:accent2>
        <a:accent3>
          <a:srgbClr val="CAAAB8"/>
        </a:accent3>
        <a:accent4>
          <a:srgbClr val="DADADA"/>
        </a:accent4>
        <a:accent5>
          <a:srgbClr val="E8AAC8"/>
        </a:accent5>
        <a:accent6>
          <a:srgbClr val="E7E75C"/>
        </a:accent6>
        <a:hlink>
          <a:srgbClr val="FF9933"/>
        </a:hlink>
        <a:folHlink>
          <a:srgbClr val="FFCCFF"/>
        </a:folHlink>
      </a:clrScheme>
      <a:clrMap bg1="dk2" tx1="lt1" bg2="dk1" tx2="lt2" accent1="accent1" accent2="accent2" accent3="accent3" accent4="accent4" accent5="accent5" accent6="accent6" hlink="hlink" folHlink="folHlink"/>
    </a:extraClrScheme>
    <a:extraClrScheme>
      <a:clrScheme name="Double Lines 2">
        <a:dk1>
          <a:srgbClr val="000000"/>
        </a:dk1>
        <a:lt1>
          <a:srgbClr val="FFFFCC"/>
        </a:lt1>
        <a:dk2>
          <a:srgbClr val="996600"/>
        </a:dk2>
        <a:lt2>
          <a:srgbClr val="FFFFCC"/>
        </a:lt2>
        <a:accent1>
          <a:srgbClr val="FFCC00"/>
        </a:accent1>
        <a:accent2>
          <a:srgbClr val="6666FF"/>
        </a:accent2>
        <a:accent3>
          <a:srgbClr val="FFFFE2"/>
        </a:accent3>
        <a:accent4>
          <a:srgbClr val="000000"/>
        </a:accent4>
        <a:accent5>
          <a:srgbClr val="FFE2AA"/>
        </a:accent5>
        <a:accent6>
          <a:srgbClr val="5C5CE7"/>
        </a:accent6>
        <a:hlink>
          <a:srgbClr val="999933"/>
        </a:hlink>
        <a:folHlink>
          <a:srgbClr val="990066"/>
        </a:folHlink>
      </a:clrScheme>
      <a:clrMap bg1="lt1" tx1="dk1" bg2="lt2" tx2="dk2" accent1="accent1" accent2="accent2" accent3="accent3" accent4="accent4" accent5="accent5" accent6="accent6" hlink="hlink" folHlink="folHlink"/>
    </a:extraClrScheme>
    <a:extraClrScheme>
      <a:clrScheme name="Double Lines 3">
        <a:dk1>
          <a:srgbClr val="000000"/>
        </a:dk1>
        <a:lt1>
          <a:srgbClr val="FFFFFF"/>
        </a:lt1>
        <a:dk2>
          <a:srgbClr val="000000"/>
        </a:dk2>
        <a:lt2>
          <a:srgbClr val="FFFFFF"/>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Double Lines 4">
        <a:dk1>
          <a:srgbClr val="000000"/>
        </a:dk1>
        <a:lt1>
          <a:srgbClr val="FFFFFF"/>
        </a:lt1>
        <a:dk2>
          <a:srgbClr val="0000FF"/>
        </a:dk2>
        <a:lt2>
          <a:srgbClr val="FFFF00"/>
        </a:lt2>
        <a:accent1>
          <a:srgbClr val="D60093"/>
        </a:accent1>
        <a:accent2>
          <a:srgbClr val="FFFF66"/>
        </a:accent2>
        <a:accent3>
          <a:srgbClr val="AAAAFF"/>
        </a:accent3>
        <a:accent4>
          <a:srgbClr val="DADADA"/>
        </a:accent4>
        <a:accent5>
          <a:srgbClr val="E8AAC8"/>
        </a:accent5>
        <a:accent6>
          <a:srgbClr val="E7E75C"/>
        </a:accent6>
        <a:hlink>
          <a:srgbClr val="FF9933"/>
        </a:hlink>
        <a:folHlink>
          <a:srgbClr val="FF0000"/>
        </a:folHlink>
      </a:clrScheme>
      <a:clrMap bg1="dk2" tx1="lt1" bg2="dk1" tx2="lt2" accent1="accent1" accent2="accent2" accent3="accent3" accent4="accent4" accent5="accent5" accent6="accent6" hlink="hlink" folHlink="folHlink"/>
    </a:extraClrScheme>
    <a:extraClrScheme>
      <a:clrScheme name="Double Lines 5">
        <a:dk1>
          <a:srgbClr val="000000"/>
        </a:dk1>
        <a:lt1>
          <a:srgbClr val="FFFFFF"/>
        </a:lt1>
        <a:dk2>
          <a:srgbClr val="0000FF"/>
        </a:dk2>
        <a:lt2>
          <a:srgbClr val="FFFF00"/>
        </a:lt2>
        <a:accent1>
          <a:srgbClr val="D60093"/>
        </a:accent1>
        <a:accent2>
          <a:srgbClr val="FFFF66"/>
        </a:accent2>
        <a:accent3>
          <a:srgbClr val="AAAAFF"/>
        </a:accent3>
        <a:accent4>
          <a:srgbClr val="DADADA"/>
        </a:accent4>
        <a:accent5>
          <a:srgbClr val="E8AAC8"/>
        </a:accent5>
        <a:accent6>
          <a:srgbClr val="E7E75C"/>
        </a:accent6>
        <a:hlink>
          <a:srgbClr val="FF9933"/>
        </a:hlink>
        <a:folHlink>
          <a:srgbClr val="006600"/>
        </a:folHlink>
      </a:clrScheme>
      <a:clrMap bg1="dk2" tx1="lt1" bg2="dk1" tx2="lt2" accent1="accent1" accent2="accent2" accent3="accent3" accent4="accent4" accent5="accent5" accent6="accent6" hlink="hlink" folHlink="folHlink"/>
    </a:extraClrScheme>
    <a:extraClrScheme>
      <a:clrScheme name="Double Lines 6">
        <a:dk1>
          <a:srgbClr val="000000"/>
        </a:dk1>
        <a:lt1>
          <a:srgbClr val="FFFFFF"/>
        </a:lt1>
        <a:dk2>
          <a:srgbClr val="0000FF"/>
        </a:dk2>
        <a:lt2>
          <a:srgbClr val="FFFF00"/>
        </a:lt2>
        <a:accent1>
          <a:srgbClr val="D60093"/>
        </a:accent1>
        <a:accent2>
          <a:srgbClr val="FFFF66"/>
        </a:accent2>
        <a:accent3>
          <a:srgbClr val="AAAAFF"/>
        </a:accent3>
        <a:accent4>
          <a:srgbClr val="DADADA"/>
        </a:accent4>
        <a:accent5>
          <a:srgbClr val="E8AAC8"/>
        </a:accent5>
        <a:accent6>
          <a:srgbClr val="E7E75C"/>
        </a:accent6>
        <a:hlink>
          <a:srgbClr val="FF9933"/>
        </a:hlink>
        <a:folHlink>
          <a:srgbClr val="FF3300"/>
        </a:folHlink>
      </a:clrScheme>
      <a:clrMap bg1="dk2" tx1="lt1" bg2="dk1" tx2="lt2" accent1="accent1" accent2="accent2" accent3="accent3" accent4="accent4" accent5="accent5" accent6="accent6" hlink="hlink" folHlink="folHlink"/>
    </a:extraClrScheme>
    <a:extraClrScheme>
      <a:clrScheme name="Double Lines 7">
        <a:dk1>
          <a:srgbClr val="000000"/>
        </a:dk1>
        <a:lt1>
          <a:srgbClr val="FFFFFF"/>
        </a:lt1>
        <a:dk2>
          <a:srgbClr val="0000FF"/>
        </a:dk2>
        <a:lt2>
          <a:srgbClr val="FFFF00"/>
        </a:lt2>
        <a:accent1>
          <a:srgbClr val="CC0000"/>
        </a:accent1>
        <a:accent2>
          <a:srgbClr val="FFFF66"/>
        </a:accent2>
        <a:accent3>
          <a:srgbClr val="AAAAFF"/>
        </a:accent3>
        <a:accent4>
          <a:srgbClr val="DADADA"/>
        </a:accent4>
        <a:accent5>
          <a:srgbClr val="E2AAAA"/>
        </a:accent5>
        <a:accent6>
          <a:srgbClr val="E7E75C"/>
        </a:accent6>
        <a:hlink>
          <a:srgbClr val="FF9933"/>
        </a:hlink>
        <a:folHlink>
          <a:srgbClr val="FF00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36503</TotalTime>
  <Words>11200</Words>
  <Application>Microsoft Macintosh PowerPoint</Application>
  <PresentationFormat>On-screen Show (4:3)</PresentationFormat>
  <Paragraphs>924</Paragraphs>
  <Slides>92</Slides>
  <Notes>74</Notes>
  <HiddenSlides>0</HiddenSlides>
  <MMClips>0</MMClips>
  <ScaleCrop>false</ScaleCrop>
  <HeadingPairs>
    <vt:vector size="6" baseType="variant">
      <vt:variant>
        <vt:lpstr>Fonts Used</vt:lpstr>
      </vt:variant>
      <vt:variant>
        <vt:i4>16</vt:i4>
      </vt:variant>
      <vt:variant>
        <vt:lpstr>Theme</vt:lpstr>
      </vt:variant>
      <vt:variant>
        <vt:i4>16</vt:i4>
      </vt:variant>
      <vt:variant>
        <vt:lpstr>Slide Titles</vt:lpstr>
      </vt:variant>
      <vt:variant>
        <vt:i4>92</vt:i4>
      </vt:variant>
    </vt:vector>
  </HeadingPairs>
  <TitlesOfParts>
    <vt:vector size="124" baseType="lpstr">
      <vt:lpstr>Arial</vt:lpstr>
      <vt:lpstr>Arial Black</vt:lpstr>
      <vt:lpstr>Arial Narrow</vt:lpstr>
      <vt:lpstr>Calibri</vt:lpstr>
      <vt:lpstr>Kristen ITC</vt:lpstr>
      <vt:lpstr>Monotype Sorts</vt:lpstr>
      <vt:lpstr>Papyrus</vt:lpstr>
      <vt:lpstr>Source Sans Pro</vt:lpstr>
      <vt:lpstr>Tahoma</vt:lpstr>
      <vt:lpstr>Times</vt:lpstr>
      <vt:lpstr>Times New Roman</vt:lpstr>
      <vt:lpstr>Tw Cen MT</vt:lpstr>
      <vt:lpstr>Tw Cen MT Condensed</vt:lpstr>
      <vt:lpstr>Tw Cen MT Condensed Extra Bold</vt:lpstr>
      <vt:lpstr>Wingdings</vt:lpstr>
      <vt:lpstr>Wingdings 3</vt:lpstr>
      <vt:lpstr>Integral</vt:lpstr>
      <vt:lpstr>40_Double Lines</vt:lpstr>
      <vt:lpstr>37_Double Lines</vt:lpstr>
      <vt:lpstr>Double Lines</vt:lpstr>
      <vt:lpstr>64_Double Lines</vt:lpstr>
      <vt:lpstr>7_Double Lines</vt:lpstr>
      <vt:lpstr>57_Double Lines</vt:lpstr>
      <vt:lpstr>Office Theme</vt:lpstr>
      <vt:lpstr>42_Double Lines</vt:lpstr>
      <vt:lpstr>Glass Layers</vt:lpstr>
      <vt:lpstr>2_Office Theme</vt:lpstr>
      <vt:lpstr>5_Office Theme</vt:lpstr>
      <vt:lpstr>2_Integral</vt:lpstr>
      <vt:lpstr>3_Integral</vt:lpstr>
      <vt:lpstr>4_Integral</vt:lpstr>
      <vt:lpstr>3_Office Theme</vt:lpstr>
      <vt:lpstr> </vt:lpstr>
      <vt:lpstr>PowerPoint Presentation</vt:lpstr>
      <vt:lpstr> Collaborating Organizations</vt:lpstr>
      <vt:lpstr>PowerPoint Presentation</vt:lpstr>
      <vt:lpstr>PowerPoint Presentation</vt:lpstr>
      <vt:lpstr>PowerPoint Presentation</vt:lpstr>
      <vt:lpstr>PowerPoint Presentation</vt:lpstr>
      <vt:lpstr>PowerPoint Presentation</vt:lpstr>
      <vt:lpstr>Project goals </vt:lpstr>
      <vt:lpstr>What is evidence-based practice?</vt:lpstr>
      <vt:lpstr>PowerPoint Presentation</vt:lpstr>
      <vt:lpstr>PowerPoint Presentation</vt:lpstr>
      <vt:lpstr>GRADE methodology</vt:lpstr>
      <vt:lpstr>PowerPoint Presentation</vt:lpstr>
      <vt:lpstr>PowerPoint Presentation</vt:lpstr>
      <vt:lpstr>PICO Questions &amp; Recommendations</vt:lpstr>
      <vt:lpstr>PowerPoint Presentation</vt:lpstr>
      <vt:lpstr>PICO #1 - Strong Recommendation  (Low certainty of evidence)</vt:lpstr>
      <vt:lpstr>PowerPoint Presentation</vt:lpstr>
      <vt:lpstr>PICO #2 - Conditional Recommendation  (Low certainty of evidence)</vt:lpstr>
      <vt:lpstr>Considerations re: nausea</vt:lpstr>
      <vt:lpstr>PowerPoint Presentation</vt:lpstr>
      <vt:lpstr>PowerPoint Presentation</vt:lpstr>
      <vt:lpstr>PICO #3 - Considerations</vt:lpstr>
      <vt:lpstr>PowerPoint Presentation</vt:lpstr>
      <vt:lpstr>PICO #4 - Conditional Recommendation (Low certainty of evidence)</vt:lpstr>
      <vt:lpstr>PICO #4 - Rationale</vt:lpstr>
      <vt:lpstr>PICO #4 – Caveats</vt:lpstr>
      <vt:lpstr>PowerPoint Presentation</vt:lpstr>
      <vt:lpstr>PICO #5 - Conditional Recommendation           (Very low certainty of evidence)</vt:lpstr>
      <vt:lpstr>PowerPoint Presentation</vt:lpstr>
      <vt:lpstr>Pico #6 - conditional recommendation                           (Very low certainty of evidence)</vt:lpstr>
      <vt:lpstr>Pico #6 - Rationale</vt:lpstr>
      <vt:lpstr>PowerPoint Presentation</vt:lpstr>
      <vt:lpstr>PICO #6 - Conclusions</vt:lpstr>
      <vt:lpstr>PICO Questions &amp; Recommendations</vt:lpstr>
      <vt:lpstr>PowerPoint Presentation</vt:lpstr>
      <vt:lpstr>PICO #7 - Conditional recommendation (low certainty of evidence)</vt:lpstr>
      <vt:lpstr>PICO #7 – Rationale</vt:lpstr>
      <vt:lpstr>PICO #7 – Rationale cont.</vt:lpstr>
      <vt:lpstr>PowerPoint Presentation</vt:lpstr>
      <vt:lpstr>Pico #8 - conditional recommendation (very low certainty of evidence)</vt:lpstr>
      <vt:lpstr>PowerPoint Presentation</vt:lpstr>
      <vt:lpstr>Pico #9 - NO recommendation (very low certainty of evidence)</vt:lpstr>
      <vt:lpstr>PowerPoint Presentation</vt:lpstr>
      <vt:lpstr>PowerPoint Presentation</vt:lpstr>
      <vt:lpstr>PowerPoint Presentation</vt:lpstr>
      <vt:lpstr>Why is this important?</vt:lpstr>
      <vt:lpstr>Current EMS Data</vt:lpstr>
      <vt:lpstr>PowerPoint Presentation</vt:lpstr>
      <vt:lpstr>We don’t always follow the EVIDENCE!</vt:lpstr>
      <vt:lpstr>What meds were used for EMS pain mgt by Eagle Systems? (2/15)</vt:lpstr>
      <vt:lpstr>PowerPoint Presentation</vt:lpstr>
      <vt:lpstr>PowerPoint Presentation</vt:lpstr>
      <vt:lpstr>PowerPoint Presentation</vt:lpstr>
      <vt:lpstr>Goal</vt:lpstr>
      <vt:lpstr>PowerPoint Presentation</vt:lpstr>
      <vt:lpstr>Pediatric Pain Assessment</vt:lpstr>
      <vt:lpstr>Myths about pain in children</vt:lpstr>
      <vt:lpstr>Assessment: Pain by the numbers </vt:lpstr>
      <vt:lpstr>PowerPoint Presentation</vt:lpstr>
      <vt:lpstr>PowerPoint Presentation</vt:lpstr>
      <vt:lpstr>PowerPoint Presentation</vt:lpstr>
      <vt:lpstr>Children 4-12 years of age</vt:lpstr>
      <vt:lpstr>Combination tool</vt:lpstr>
      <vt:lpstr>PowerPoint Presentation</vt:lpstr>
      <vt:lpstr>PowerPoint Presentation</vt:lpstr>
      <vt:lpstr>Not all pain scores appear accurate</vt:lpstr>
      <vt:lpstr>PowerPoint Presentation</vt:lpstr>
      <vt:lpstr>PowerPoint Presentation</vt:lpstr>
      <vt:lpstr>Shared decision-making and patient preferences</vt:lpstr>
      <vt:lpstr>PowerPoint Presentation</vt:lpstr>
      <vt:lpstr>PowerPoint Presentation</vt:lpstr>
      <vt:lpstr>PowerPoint Presentation</vt:lpstr>
      <vt:lpstr>PowerPoint Presentation</vt:lpstr>
      <vt:lpstr>What can help alleviate pain                                  other than medications?</vt:lpstr>
      <vt:lpstr>Non-pharmacologic   Considerations in children</vt:lpstr>
      <vt:lpstr>Considerations in                                        Pharmacologic  pain treatment options</vt:lpstr>
      <vt:lpstr>PowerPoint Presentation</vt:lpstr>
      <vt:lpstr>“Rights” of medication administration  </vt:lpstr>
      <vt:lpstr>PowerPoint Presentation</vt:lpstr>
      <vt:lpstr>Why is pain management a challenge in children?</vt:lpstr>
      <vt:lpstr>PowerPoint Presentation</vt:lpstr>
      <vt:lpstr>Intramuscular (IM) options  </vt:lpstr>
      <vt:lpstr>PowerPoint Presentation</vt:lpstr>
      <vt:lpstr>IV Route</vt:lpstr>
      <vt:lpstr>PowerPoint Presentation</vt:lpstr>
      <vt:lpstr>PowerPoint Presentation</vt:lpstr>
      <vt:lpstr>PowerPoint Presentation</vt:lpstr>
      <vt:lpstr>PowerPoint Presentation</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module Evidence-Based Guideline for EMS Pain Management</dc:title>
  <dc:creator>CMattera@NCH.ORG</dc:creator>
  <cp:lastModifiedBy>Mary Hedges</cp:lastModifiedBy>
  <cp:revision>1318</cp:revision>
  <cp:lastPrinted>2022-03-12T16:33:32Z</cp:lastPrinted>
  <dcterms:created xsi:type="dcterms:W3CDTF">2019-02-06T19:20:33Z</dcterms:created>
  <dcterms:modified xsi:type="dcterms:W3CDTF">2022-03-18T19:20:06Z</dcterms:modified>
</cp:coreProperties>
</file>