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36" r:id="rId1"/>
    <p:sldMasterId id="2147485053" r:id="rId2"/>
    <p:sldMasterId id="2147485707" r:id="rId3"/>
  </p:sldMasterIdLst>
  <p:notesMasterIdLst>
    <p:notesMasterId r:id="rId50"/>
  </p:notesMasterIdLst>
  <p:handoutMasterIdLst>
    <p:handoutMasterId r:id="rId51"/>
  </p:handoutMasterIdLst>
  <p:sldIdLst>
    <p:sldId id="272" r:id="rId4"/>
    <p:sldId id="274" r:id="rId5"/>
    <p:sldId id="275" r:id="rId6"/>
    <p:sldId id="276" r:id="rId7"/>
    <p:sldId id="277" r:id="rId8"/>
    <p:sldId id="306" r:id="rId9"/>
    <p:sldId id="318" r:id="rId10"/>
    <p:sldId id="280" r:id="rId11"/>
    <p:sldId id="292" r:id="rId12"/>
    <p:sldId id="312" r:id="rId13"/>
    <p:sldId id="281" r:id="rId14"/>
    <p:sldId id="282" r:id="rId15"/>
    <p:sldId id="313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79" r:id="rId24"/>
    <p:sldId id="293" r:id="rId25"/>
    <p:sldId id="309" r:id="rId26"/>
    <p:sldId id="296" r:id="rId27"/>
    <p:sldId id="326" r:id="rId28"/>
    <p:sldId id="327" r:id="rId29"/>
    <p:sldId id="328" r:id="rId30"/>
    <p:sldId id="290" r:id="rId31"/>
    <p:sldId id="291" r:id="rId32"/>
    <p:sldId id="325" r:id="rId33"/>
    <p:sldId id="331" r:id="rId34"/>
    <p:sldId id="329" r:id="rId35"/>
    <p:sldId id="330" r:id="rId36"/>
    <p:sldId id="320" r:id="rId37"/>
    <p:sldId id="295" r:id="rId38"/>
    <p:sldId id="305" r:id="rId39"/>
    <p:sldId id="304" r:id="rId40"/>
    <p:sldId id="322" r:id="rId41"/>
    <p:sldId id="323" r:id="rId42"/>
    <p:sldId id="303" r:id="rId43"/>
    <p:sldId id="319" r:id="rId44"/>
    <p:sldId id="315" r:id="rId45"/>
    <p:sldId id="324" r:id="rId46"/>
    <p:sldId id="299" r:id="rId47"/>
    <p:sldId id="302" r:id="rId48"/>
    <p:sldId id="308" r:id="rId4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548"/>
    </p:cViewPr>
  </p:sorterViewPr>
  <p:notesViewPr>
    <p:cSldViewPr>
      <p:cViewPr>
        <p:scale>
          <a:sx n="142" d="100"/>
          <a:sy n="142" d="100"/>
        </p:scale>
        <p:origin x="-72" y="207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9" y="0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5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9" y="8829675"/>
            <a:ext cx="2972421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D9E6D3-6720-4B69-9B48-959E7286D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3413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Calibri Light" panose="020F0302020204030204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9" y="0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Calibri Light" panose="020F0302020204030204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427"/>
            <a:ext cx="5485158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675"/>
            <a:ext cx="2972421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Calibri Light" panose="020F0302020204030204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9" y="8829675"/>
            <a:ext cx="2972421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C7ED46-68BD-4DE6-98A7-8F2BF768C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89122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Straight from the Recommendations – Note Idaho</a:t>
            </a:r>
            <a:r>
              <a:rPr lang="en-US" baseline="0" dirty="0" smtClean="0"/>
              <a:t> has created a brochure that includes these five situations in one page handout! </a:t>
            </a:r>
          </a:p>
          <a:p>
            <a:r>
              <a:rPr lang="en-US" baseline="0" dirty="0" smtClean="0"/>
              <a:t>See slide at the 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3D53F-F7DF-4CB7-94DC-2A9F623161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0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9606DAA-9F80-403D-95AD-090E4CE9C0C1}" type="slidenum">
              <a:rPr lang="en-US" altLang="en-US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23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025" indent="-27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0613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7175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37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09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781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353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925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35F00C-3784-4B63-A6BA-D3A7F288691D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smtClean="0"/>
              <a:t>SafeGuard collaborated with Riley Hospital to develop a new pediatric transport solution which incorporates all of these design recommendations.</a:t>
            </a:r>
          </a:p>
          <a:p>
            <a:pPr eaLnBrk="1" hangingPunct="1">
              <a:buFontTx/>
              <a:buChar char="•"/>
            </a:pPr>
            <a:r>
              <a:rPr lang="en-US" altLang="en-US" smtClean="0"/>
              <a:t>The new solution is the first cot-mounted restraint designed to transport pediatric patients of a wide range of sizes from 22 to 100 pounds.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145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025" indent="-27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0613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7175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37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09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781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353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925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57C0AF-69A6-43E2-9385-7D853913178A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63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smtClean="0"/>
              <a:t>First, let’s get a basic understanding how the restraint works:</a:t>
            </a:r>
          </a:p>
          <a:p>
            <a:pPr lvl="1" eaLnBrk="1" hangingPunct="1">
              <a:buFontTx/>
              <a:buChar char="•"/>
            </a:pPr>
            <a:r>
              <a:rPr lang="en-US" altLang="en-US" smtClean="0"/>
              <a:t>Color-coded webbing attaches the restraint to the cot</a:t>
            </a:r>
          </a:p>
          <a:p>
            <a:pPr lvl="1" eaLnBrk="1" hangingPunct="1">
              <a:buFontTx/>
              <a:buChar char="•"/>
            </a:pPr>
            <a:r>
              <a:rPr lang="en-US" altLang="en-US" smtClean="0"/>
              <a:t>A complete 5-point harness with automatic height adjustment secures the child</a:t>
            </a:r>
          </a:p>
          <a:p>
            <a:pPr lvl="1" eaLnBrk="1" hangingPunct="1">
              <a:buFontTx/>
              <a:buChar char="•"/>
            </a:pPr>
            <a:r>
              <a:rPr lang="en-US" altLang="en-US" smtClean="0"/>
              <a:t>And, a wipe-clean foam pad &amp; replaceable webbing facilitate care &amp; cleaning</a:t>
            </a:r>
          </a:p>
          <a:p>
            <a:pPr eaLnBrk="1" hangingPunct="1">
              <a:buFontTx/>
              <a:buChar char="•"/>
            </a:pPr>
            <a:r>
              <a:rPr lang="en-US" altLang="en-US" smtClean="0"/>
              <a:t>It is important to note this restraint is NOT intended for use with potential spinal cord injuries.</a:t>
            </a:r>
          </a:p>
          <a:p>
            <a:pPr eaLnBrk="1" hangingPunct="1">
              <a:buFontTx/>
              <a:buChar char="•"/>
            </a:pPr>
            <a:r>
              <a:rPr lang="en-US" altLang="en-US" smtClean="0"/>
              <a:t>Next, a brief video will demonstrate installation and use of the restraint.</a:t>
            </a:r>
          </a:p>
          <a:p>
            <a:pPr eaLnBrk="1" hangingPunct="1"/>
            <a:r>
              <a:rPr lang="en-US" altLang="en-US" smtClean="0"/>
              <a:t>       [Video will play AUTOMATICALLY – no need to click]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301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Instructions for the “cot harness system” may not be included with straps.  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025" indent="-27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0613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7175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37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09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781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353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925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C9FDD2-A252-46BC-B952-5F7AB07E125A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78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D936146-DCAB-4606-A846-1A5559967549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39D449-AD9E-4641-9D01-9A720D04B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3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9C8C383-C660-47C4-B224-90FFF94F0B4A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5E8AD6-AA2B-4C36-BFA3-83AAC45EF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1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B0F35E7-DD33-42FE-B531-EAC871098C33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4BD8FD6-DE71-4F02-A372-2ECFE2CF4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2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BA0FC22-8ABA-468D-9661-3CA58386EAA1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99135A-F2AE-40C8-A891-12AF385FB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6161088"/>
            <a:ext cx="8229600" cy="47625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ED2E2B2-F715-4A14-B6C9-327FC5CB7073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09DF3E-54A4-4442-B6C0-E3EBD3D34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2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C741613-10E3-4E93-91E1-1F3229A69D05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E542E5-7C81-4FA1-83BF-B67DE0C09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6161088"/>
            <a:ext cx="8229600" cy="47625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5115656"/>
            <a:ext cx="8343900" cy="914400"/>
          </a:xfrm>
        </p:spPr>
        <p:txBody>
          <a:bodyPr/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6043123"/>
            <a:ext cx="83439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D3D6-C802-40E5-8A96-8E371B0E167E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F97B-695F-40B6-BC9C-39F0629890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9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72735-9BAD-42B7-B510-0732BAE8C118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C2327-F7F2-4BE4-991B-474D192D0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DA06E-76F7-441F-861F-BF44E8453D6C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5FB3-DC2A-441C-B25B-1B44C30B67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03A8-8641-434F-B3CE-ABEDE37D97AF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9486A-281D-4CA2-A8FA-C9BEEAC86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4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8D20E2D-99E9-4516-8B18-7135F6C44B3D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90BC8D-019D-450B-AE6E-80B33A57C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1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B8515-3AB8-42FD-BD25-0E6594D22215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B07EA-9490-4ADD-AD83-CA560203E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0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82F59-2CC0-4AFB-92E1-A16D6358CD36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7136-7800-48B8-B36A-35208FC99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4D36-E702-4FA5-B2CD-687FB7A30EF6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80051-CE53-4433-85C3-4D3124C2A7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7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CDD8E-B6B3-400B-8667-6E668C523E13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7AE01-90ED-414E-9DA0-6AE054FE8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C5876-40BD-4289-BC68-81735E8A9FED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A24F0-FFF8-4041-B9B9-0D17BA0B8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0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A6C5-9D8D-4C98-97D2-55C05EFB3EAA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FA88-F71E-4DFC-A08F-F71B180B1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2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EE92-8F19-41EA-8E8B-0715369E2AF6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9C5C-64D6-474E-B20E-1E19A7E588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1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ED3D6-C802-40E5-8A96-8E371B0E167E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F97B-695F-40B6-BC9C-39F062989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1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72735-9BAD-42B7-B510-0732BAE8C118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C2327-F7F2-4BE4-991B-474D192D093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8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DA06E-76F7-441F-861F-BF44E8453D6C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85FB3-DC2A-441C-B25B-1B44C30B675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1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C10E7B9-3133-420B-A105-78EE2148F765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1A41A2-1652-405D-9650-947EADC0D7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2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C03A8-8641-434F-B3CE-ABEDE37D97AF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9486A-281D-4CA2-A8FA-C9BEEAC86A3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6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B8515-3AB8-42FD-BD25-0E6594D22215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B07EA-9490-4ADD-AD83-CA560203EE2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82F59-2CC0-4AFB-92E1-A16D6358CD36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7136-7800-48B8-B36A-35208FC993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2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D4D36-E702-4FA5-B2CD-687FB7A30EF6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80051-CE53-4433-85C3-4D3124C2A7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CDD8E-B6B3-400B-8667-6E668C523E13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7AE01-90ED-414E-9DA0-6AE054FE89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2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C5876-40BD-4289-BC68-81735E8A9FED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A24F0-FFF8-4041-B9B9-0D17BA0B81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8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9A6C5-9D8D-4C98-97D2-55C05EFB3EAA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4FA88-F71E-4DFC-A08F-F71B180B1B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0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8EE92-8F19-41EA-8E8B-0715369E2AF6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09C5C-64D6-474E-B20E-1E19A7E588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7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7308B-4407-442F-967F-F69C2AEE6D54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8E90A-67D6-4501-89B8-ABADF00E20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5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7308B-4407-442F-967F-F69C2AEE6D54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8E90A-67D6-4501-89B8-ABADF00E20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6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8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E502110-D0E6-4B23-B264-BE70FA9A6B6E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01F0F0-0826-483F-AAFF-61368F6B4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2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E7E4-A30B-42B8-826D-F6064696A8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0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6747714-D109-4551-B1B9-124F00E913AF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A56B73-49A0-46FD-94A6-977376966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2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C3D0E51-3CC2-4F6D-BB88-2F422E20593E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3FA1D5-04F6-4FEF-BFBE-9F286ABF0F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6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104CECD-6C89-4B1C-95B5-920FE268918B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19DCFB-2DDF-496F-A4CA-B3E2EC7A6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9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01D8AF6-4821-4FCF-A3B6-ED76392008B4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3705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solidFill>
                  <a:srgbClr val="63705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5B032F-E63F-4E0A-BFAB-FE8429129C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7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E5E0C8A-F388-45ED-BBF8-31EAC32FC37C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132C81-6FDC-45CD-A6A0-000E50588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0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77308B-4407-442F-967F-F69C2AEE6D54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88E90A-67D6-4501-89B8-ABADF00E2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  <p:sldLayoutId id="2147485649" r:id="rId12"/>
    <p:sldLayoutId id="2147485650" r:id="rId13"/>
    <p:sldLayoutId id="2147485651" r:id="rId14"/>
    <p:sldLayoutId id="214748565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MS PGothic" pitchFamily="34" charset="-128"/>
          <a:cs typeface="ＭＳ Ｐゴシック" charset="0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498CC194-B6DB-4FA0-9859-9D8A36E4A476}" type="datetime1">
              <a:rPr lang="en-US" altLang="en-US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809EFB-D91D-48EF-A744-D7D28EEDA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7" r:id="rId1"/>
    <p:sldLayoutId id="2147485628" r:id="rId2"/>
    <p:sldLayoutId id="2147485629" r:id="rId3"/>
    <p:sldLayoutId id="2147485630" r:id="rId4"/>
    <p:sldLayoutId id="2147485631" r:id="rId5"/>
    <p:sldLayoutId id="2147485632" r:id="rId6"/>
    <p:sldLayoutId id="2147485633" r:id="rId7"/>
    <p:sldLayoutId id="2147485634" r:id="rId8"/>
    <p:sldLayoutId id="2147485635" r:id="rId9"/>
    <p:sldLayoutId id="2147485636" r:id="rId10"/>
    <p:sldLayoutId id="214748563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cs typeface="+mn-cs"/>
              </a:defRPr>
            </a:lvl1pPr>
          </a:lstStyle>
          <a:p>
            <a:pPr>
              <a:defRPr/>
            </a:pPr>
            <a:fld id="{BF77308B-4407-442F-967F-F69C2AEE6D54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E488E90A-67D6-4501-89B8-ABADF00E20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9195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710" r:id="rId3"/>
    <p:sldLayoutId id="2147485711" r:id="rId4"/>
    <p:sldLayoutId id="2147485712" r:id="rId5"/>
    <p:sldLayoutId id="2147485713" r:id="rId6"/>
    <p:sldLayoutId id="2147485714" r:id="rId7"/>
    <p:sldLayoutId id="2147485715" r:id="rId8"/>
    <p:sldLayoutId id="2147485716" r:id="rId9"/>
    <p:sldLayoutId id="2147485717" r:id="rId10"/>
    <p:sldLayoutId id="2147485718" r:id="rId11"/>
    <p:sldLayoutId id="2147485719" r:id="rId12"/>
    <p:sldLayoutId id="2147485720" r:id="rId13"/>
    <p:sldLayoutId id="214748572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ventinjury.org/" TargetMode="Externa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://www.imminet.com/" TargetMode="Externa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video" Target="file:///C:\Documents%20and%20Settings\pkharvey\Desktop\Ambulance%20Safety%20in%20the%2021st%20Century\Webinar\Side4088.wmv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JHOYLPtNWss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op.edu/service/car-seat-safety-for-kids/index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69075"/>
          </a:xfrm>
        </p:spPr>
        <p:txBody>
          <a:bodyPr/>
          <a:lstStyle/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Ambulance Safety For Children</a:t>
            </a:r>
          </a:p>
          <a:p>
            <a:pPr marL="0" indent="0" algn="ctr">
              <a:buNone/>
            </a:pPr>
            <a:endParaRPr lang="en-US" sz="8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A Perspective and a Goal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cs typeface="Arial" panose="020B0604020202020204" pitchFamily="34" charset="0"/>
              </a:rPr>
              <a:t>NASEMSO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cs typeface="Arial" panose="020B0604020202020204" pitchFamily="34" charset="0"/>
              </a:rPr>
              <a:t>Safe Transport of Children Committee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cs typeface="Arial" panose="020B0604020202020204" pitchFamily="34" charset="0"/>
              </a:rPr>
              <a:t>Washington, DC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smtClean="0">
                <a:cs typeface="Arial" panose="020B0604020202020204" pitchFamily="34" charset="0"/>
              </a:rPr>
              <a:t>April 6, 2016</a:t>
            </a:r>
            <a:endParaRPr lang="en-US" sz="20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cs typeface="Arial" panose="020B0604020202020204" pitchFamily="34" charset="0"/>
              </a:rPr>
              <a:t>Marilyn J. Bull, MD, FAAP</a:t>
            </a:r>
            <a:endParaRPr lang="en-US" sz="800" b="1" dirty="0" smtClean="0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 smtClean="0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Morris Green Professor of Pediatrics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Riley Hospital for Children at Indiana University Health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Indiana University School of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Automotive Safety Program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Section of Developmental Pediatrics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Indianapolis, IN</a:t>
            </a:r>
            <a:endParaRPr lang="en-US" sz="16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1D8AF6-4821-4FCF-A3B6-ED76392008B4}" type="datetime1">
              <a:rPr lang="en-US" altLang="en-US" smtClean="0"/>
              <a:pPr>
                <a:defRPr/>
              </a:pPr>
              <a:t>4/8/2016</a:t>
            </a:fld>
            <a:endParaRPr lang="en-US" altLang="en-US"/>
          </a:p>
        </p:txBody>
      </p:sp>
      <p:pic>
        <p:nvPicPr>
          <p:cNvPr id="6" name="Picture 5" descr="Image result for picture of Riley Hospital, indianapolis, i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65" y="6142464"/>
            <a:ext cx="3177335" cy="55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picture of Riley Hospital, indianapolis, i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21086"/>
            <a:ext cx="1524000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2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165504"/>
              </p:ext>
            </p:extLst>
          </p:nvPr>
        </p:nvGraphicFramePr>
        <p:xfrm>
          <a:off x="542636" y="685800"/>
          <a:ext cx="8229599" cy="377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029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Dummy Mass (kg)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Head Peak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i="1" baseline="0" dirty="0" smtClean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g</a:t>
                      </a:r>
                      <a:endParaRPr lang="en-US" sz="2000" b="1" i="1" dirty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Chest Peak </a:t>
                      </a:r>
                      <a:r>
                        <a:rPr lang="en-US" sz="2000" b="1" i="1" baseline="0" dirty="0" smtClean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g</a:t>
                      </a:r>
                      <a:endParaRPr lang="en-US" sz="2000" b="1" i="1" dirty="0" smtClean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endParaRPr>
                    </a:p>
                    <a:p>
                      <a:pPr algn="ctr"/>
                      <a:r>
                        <a:rPr lang="en-US" sz="2000" dirty="0" smtClean="0"/>
                        <a:t> 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Chest </a:t>
                      </a:r>
                      <a:r>
                        <a:rPr lang="en-US" sz="2000" b="1" i="1" baseline="0" dirty="0" smtClean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g </a:t>
                      </a:r>
                      <a:endParaRPr lang="en-US" sz="2000" b="1" i="1" dirty="0" smtClean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endParaRPr>
                    </a:p>
                    <a:p>
                      <a:pPr algn="ctr"/>
                      <a:r>
                        <a:rPr lang="en-US" sz="2000" dirty="0" smtClean="0"/>
                        <a:t>≥3 </a:t>
                      </a:r>
                      <a:r>
                        <a:rPr lang="en-US" sz="2000" dirty="0" err="1" smtClean="0"/>
                        <a:t>ms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Max Angle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2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Cvt</a:t>
                      </a:r>
                      <a:r>
                        <a:rPr lang="en-US" sz="2000" dirty="0" smtClean="0"/>
                        <a:t> – 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53°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2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Cvt</a:t>
                      </a:r>
                      <a:r>
                        <a:rPr lang="en-US" sz="2000" dirty="0" smtClean="0"/>
                        <a:t> – B</a:t>
                      </a:r>
                      <a:r>
                        <a:rPr lang="en-US" sz="2000" baseline="-25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739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77°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2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Cvt</a:t>
                      </a:r>
                      <a:r>
                        <a:rPr lang="en-US" sz="2000" dirty="0" smtClean="0"/>
                        <a:t> – B</a:t>
                      </a:r>
                      <a:r>
                        <a:rPr lang="en-US" sz="2000" baseline="-25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54°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2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Cvt</a:t>
                      </a:r>
                      <a:r>
                        <a:rPr lang="en-US" sz="2000" baseline="0" dirty="0" smtClean="0"/>
                        <a:t> – B</a:t>
                      </a:r>
                      <a:r>
                        <a:rPr lang="en-US" sz="2000" baseline="-25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52°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FMVSS 213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70°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4648200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Acceleration and maximum back-angel results for 3-year dummies in convertible child restraints secured facing rearward with two belts on an ambulance cot, with FMVSS 213 criteria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6385887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AAAM, 2001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765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1600200" y="2914650"/>
            <a:ext cx="6400800" cy="2857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</a:t>
            </a:r>
          </a:p>
        </p:txBody>
      </p:sp>
      <p:sp>
        <p:nvSpPr>
          <p:cNvPr id="122884" name="TextBox 4"/>
          <p:cNvSpPr txBox="1">
            <a:spLocks noChangeArrowheads="1"/>
          </p:cNvSpPr>
          <p:nvPr/>
        </p:nvSpPr>
        <p:spPr bwMode="auto">
          <a:xfrm>
            <a:off x="1106311" y="347950"/>
            <a:ext cx="685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Dream </a:t>
            </a:r>
            <a:r>
              <a:rPr lang="en-US" sz="4400" dirty="0">
                <a:solidFill>
                  <a:srgbClr val="FFFF00"/>
                </a:solidFill>
                <a:latin typeface="+mj-lt"/>
              </a:rPr>
              <a:t>Ride Car Bed</a:t>
            </a:r>
          </a:p>
        </p:txBody>
      </p:sp>
      <p:pic>
        <p:nvPicPr>
          <p:cNvPr id="5" name="Picture 4" descr="Dreamride supine"/>
          <p:cNvPicPr>
            <a:picLocks noChangeAspect="1" noChangeArrowheads="1"/>
          </p:cNvPicPr>
          <p:nvPr/>
        </p:nvPicPr>
        <p:blipFill rotWithShape="1">
          <a:blip r:embed="rId2" cstate="print"/>
          <a:srcRect b="8629"/>
          <a:stretch/>
        </p:blipFill>
        <p:spPr bwMode="auto">
          <a:xfrm>
            <a:off x="4419600" y="3883485"/>
            <a:ext cx="4647786" cy="282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fig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4"/>
          <a:stretch/>
        </p:blipFill>
        <p:spPr bwMode="auto">
          <a:xfrm>
            <a:off x="76200" y="1302921"/>
            <a:ext cx="4425835" cy="27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829300" cy="1295400"/>
          </a:xfrm>
        </p:spPr>
        <p:txBody>
          <a:bodyPr/>
          <a:lstStyle/>
          <a:p>
            <a:r>
              <a:rPr lang="en-US" altLang="en-US" sz="4400" dirty="0" smtClean="0"/>
              <a:t>Crash Test Video: </a:t>
            </a:r>
            <a:br>
              <a:rPr lang="en-US" altLang="en-US" sz="4400" dirty="0" smtClean="0"/>
            </a:br>
            <a:r>
              <a:rPr lang="en-US" altLang="en-US" sz="4400" dirty="0" smtClean="0"/>
              <a:t>Car Bed</a:t>
            </a:r>
          </a:p>
        </p:txBody>
      </p:sp>
      <p:pic>
        <p:nvPicPr>
          <p:cNvPr id="5" name="rh0139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6764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027202"/>
              </p:ext>
            </p:extLst>
          </p:nvPr>
        </p:nvGraphicFramePr>
        <p:xfrm>
          <a:off x="593436" y="762000"/>
          <a:ext cx="8229600" cy="2989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86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Dummy Mass (kg)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Head Peak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i="1" baseline="0" dirty="0" smtClean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g</a:t>
                      </a:r>
                      <a:endParaRPr lang="en-US" sz="2000" b="1" i="1" dirty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HIC</a:t>
                      </a:r>
                    </a:p>
                    <a:p>
                      <a:pPr algn="ctr"/>
                      <a:r>
                        <a:rPr lang="en-US" sz="2000" dirty="0" smtClean="0"/>
                        <a:t>22 </a:t>
                      </a:r>
                      <a:r>
                        <a:rPr lang="en-US" sz="2000" dirty="0" err="1" smtClean="0"/>
                        <a:t>ms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Chest Peak </a:t>
                      </a:r>
                      <a:r>
                        <a:rPr lang="en-US" sz="2000" b="1" i="1" baseline="0" dirty="0" smtClean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g</a:t>
                      </a:r>
                      <a:endParaRPr lang="en-US" sz="2000" b="1" i="1" dirty="0" smtClean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endParaRPr>
                    </a:p>
                    <a:p>
                      <a:pPr algn="ctr"/>
                      <a:r>
                        <a:rPr lang="en-US" sz="2000" dirty="0" smtClean="0"/>
                        <a:t> 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Chest </a:t>
                      </a:r>
                      <a:r>
                        <a:rPr lang="en-US" sz="2000" b="1" i="1" baseline="0" dirty="0" smtClean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g </a:t>
                      </a:r>
                      <a:endParaRPr lang="en-US" sz="2000" b="1" i="1" dirty="0" smtClean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endParaRPr>
                    </a:p>
                    <a:p>
                      <a:pPr algn="ctr"/>
                      <a:r>
                        <a:rPr lang="en-US" sz="2000" dirty="0" smtClean="0"/>
                        <a:t>≥3 </a:t>
                      </a:r>
                      <a:r>
                        <a:rPr lang="en-US" sz="2000" dirty="0" err="1" smtClean="0"/>
                        <a:t>ms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4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CB</a:t>
                      </a:r>
                      <a:r>
                        <a:rPr lang="en-US" sz="2000" baseline="0" dirty="0" smtClean="0"/>
                        <a:t> – A</a:t>
                      </a:r>
                      <a:r>
                        <a:rPr lang="en-US" sz="2000" baseline="-25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2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CB – A</a:t>
                      </a:r>
                      <a:r>
                        <a:rPr lang="en-US" sz="2000" baseline="-25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4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Melvin, 1995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50636" y="41148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Acceleration results for 6-month dummies in car beds secured laterally with two belts on an ambulance cot, with Melvin [1995] criteria.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24800" y="6400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AAAM, 2001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690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15-1569_IM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3812"/>
            <a:ext cx="5116132" cy="6565703"/>
          </a:xfrm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04800" y="143812"/>
            <a:ext cx="17716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6 months 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61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7.3 kg.</a:t>
            </a:r>
          </a:p>
        </p:txBody>
      </p:sp>
    </p:spTree>
    <p:extLst>
      <p:ext uri="{BB962C8B-B14F-4D97-AF65-F5344CB8AC3E}">
        <p14:creationId xmlns:p14="http://schemas.microsoft.com/office/powerpoint/2010/main" val="328281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15-1579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6934200" cy="5200650"/>
          </a:xfrm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7372350" y="1752600"/>
            <a:ext cx="17716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6 months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61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7.3 kg.</a:t>
            </a:r>
          </a:p>
        </p:txBody>
      </p:sp>
    </p:spTree>
    <p:extLst>
      <p:ext uri="{BB962C8B-B14F-4D97-AF65-F5344CB8AC3E}">
        <p14:creationId xmlns:p14="http://schemas.microsoft.com/office/powerpoint/2010/main" val="11145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15-1535_IM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11458"/>
          <a:stretch>
            <a:fillRect/>
          </a:stretch>
        </p:blipFill>
        <p:spPr>
          <a:xfrm>
            <a:off x="1905000" y="228600"/>
            <a:ext cx="6991798" cy="6454422"/>
          </a:xfrm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04800" y="174978"/>
            <a:ext cx="17716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2 years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90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13.8 kg.</a:t>
            </a:r>
          </a:p>
        </p:txBody>
      </p:sp>
    </p:spTree>
    <p:extLst>
      <p:ext uri="{BB962C8B-B14F-4D97-AF65-F5344CB8AC3E}">
        <p14:creationId xmlns:p14="http://schemas.microsoft.com/office/powerpoint/2010/main" val="18291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115-1529_IM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89089"/>
            <a:ext cx="4876800" cy="6435932"/>
          </a:xfrm>
        </p:spPr>
      </p:pic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304800" y="685800"/>
            <a:ext cx="19431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2 ½ years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98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15.5 kg.</a:t>
            </a:r>
          </a:p>
        </p:txBody>
      </p:sp>
    </p:spTree>
    <p:extLst>
      <p:ext uri="{BB962C8B-B14F-4D97-AF65-F5344CB8AC3E}">
        <p14:creationId xmlns:p14="http://schemas.microsoft.com/office/powerpoint/2010/main" val="22161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15-1540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228600"/>
            <a:ext cx="4800600" cy="6400800"/>
          </a:xfrm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81000" y="1677496"/>
            <a:ext cx="17716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5 years 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96.6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16 kg.</a:t>
            </a:r>
          </a:p>
        </p:txBody>
      </p:sp>
    </p:spTree>
    <p:extLst>
      <p:ext uri="{BB962C8B-B14F-4D97-AF65-F5344CB8AC3E}">
        <p14:creationId xmlns:p14="http://schemas.microsoft.com/office/powerpoint/2010/main" val="5664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115-1545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8600"/>
            <a:ext cx="4806244" cy="6408325"/>
          </a:xfrm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533400" y="2362200"/>
            <a:ext cx="2057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7 years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115.5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23.4 kg.</a:t>
            </a:r>
          </a:p>
        </p:txBody>
      </p:sp>
    </p:spTree>
    <p:extLst>
      <p:ext uri="{BB962C8B-B14F-4D97-AF65-F5344CB8AC3E}">
        <p14:creationId xmlns:p14="http://schemas.microsoft.com/office/powerpoint/2010/main" val="12985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400" dirty="0" smtClean="0"/>
              <a:t>Child Occupant Protection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97844"/>
            <a:ext cx="8229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Great Measures of Success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Chart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1581150"/>
            <a:ext cx="8915401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115-1554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228600"/>
            <a:ext cx="4897967" cy="6530623"/>
          </a:xfrm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609600" y="4648200"/>
            <a:ext cx="19431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10 years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134.6 cm.</a:t>
            </a:r>
            <a:endParaRPr lang="en-US" altLang="en-US" sz="27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en-US" sz="2700" dirty="0"/>
              <a:t> 32 kg.</a:t>
            </a:r>
          </a:p>
        </p:txBody>
      </p:sp>
    </p:spTree>
    <p:extLst>
      <p:ext uri="{BB962C8B-B14F-4D97-AF65-F5344CB8AC3E}">
        <p14:creationId xmlns:p14="http://schemas.microsoft.com/office/powerpoint/2010/main" val="32530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7239000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8674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seat will be rear facing in the vehicle.  In this picture, the seat is not tight enough.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2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IC installation on cot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558617" cy="5668963"/>
          </a:xfrm>
        </p:spPr>
      </p:pic>
    </p:spTree>
    <p:extLst>
      <p:ext uri="{BB962C8B-B14F-4D97-AF65-F5344CB8AC3E}">
        <p14:creationId xmlns:p14="http://schemas.microsoft.com/office/powerpoint/2010/main" val="18742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872" r="-242"/>
          <a:stretch/>
        </p:blipFill>
        <p:spPr>
          <a:xfrm>
            <a:off x="1447800" y="533400"/>
            <a:ext cx="6472238" cy="57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1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52400"/>
            <a:ext cx="6829210" cy="525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6488" y="56388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http://search.usa.gov/search?utf8=%E2%9C%93&amp;affiliate=dot-nhtsa&amp;query=ems+ambulance+working+group</a:t>
            </a:r>
          </a:p>
        </p:txBody>
      </p:sp>
    </p:spTree>
    <p:extLst>
      <p:ext uri="{BB962C8B-B14F-4D97-AF65-F5344CB8AC3E}">
        <p14:creationId xmlns:p14="http://schemas.microsoft.com/office/powerpoint/2010/main" val="40283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229600" cy="4191000"/>
          </a:xfrm>
        </p:spPr>
        <p:txBody>
          <a:bodyPr/>
          <a:lstStyle/>
          <a:p>
            <a:pPr marL="109538" indent="0" eaLnBrk="1" hangingPunct="1">
              <a:buFont typeface="Wingdings 3" pitchFamily="18" charset="2"/>
              <a:buNone/>
            </a:pPr>
            <a:r>
              <a:rPr lang="en-US" altLang="en-US" sz="2800" dirty="0" smtClean="0"/>
              <a:t>Recommendations: </a:t>
            </a:r>
          </a:p>
          <a:p>
            <a:pPr marL="830263" lvl="1" indent="-438150" eaLnBrk="1" hangingPunct="1">
              <a:buFont typeface="Verdana" pitchFamily="34" charset="0"/>
              <a:buAutoNum type="arabicPeriod"/>
            </a:pPr>
            <a:r>
              <a:rPr lang="en-US" altLang="en-US" sz="2000" dirty="0" smtClean="0"/>
              <a:t>For a child who is uninjured/not ill</a:t>
            </a:r>
          </a:p>
          <a:p>
            <a:pPr marL="830263" lvl="1" indent="-438150" eaLnBrk="1" hangingPunct="1">
              <a:buFont typeface="Verdana" pitchFamily="34" charset="0"/>
              <a:buAutoNum type="arabicPeriod"/>
            </a:pPr>
            <a:r>
              <a:rPr lang="en-US" altLang="en-US" sz="2000" dirty="0" smtClean="0"/>
              <a:t>For a child who is ill and/or injured and whose condition </a:t>
            </a:r>
            <a:r>
              <a:rPr lang="en-US" altLang="en-US" sz="2000" i="1" dirty="0" smtClean="0"/>
              <a:t>does not require</a:t>
            </a:r>
            <a:r>
              <a:rPr lang="en-US" altLang="en-US" sz="2000" dirty="0" smtClean="0"/>
              <a:t> continuous and/or intensive medical monitoring and/or interventions</a:t>
            </a:r>
          </a:p>
          <a:p>
            <a:pPr marL="830263" lvl="1" indent="-438150" eaLnBrk="1" hangingPunct="1">
              <a:buFont typeface="Verdana" pitchFamily="34" charset="0"/>
              <a:buAutoNum type="arabicPeriod"/>
            </a:pPr>
            <a:r>
              <a:rPr lang="en-US" altLang="en-US" sz="2000" dirty="0" smtClean="0"/>
              <a:t>For a child whose condition </a:t>
            </a:r>
            <a:r>
              <a:rPr lang="en-US" altLang="en-US" sz="2000" i="1" dirty="0" smtClean="0"/>
              <a:t>requires </a:t>
            </a:r>
            <a:r>
              <a:rPr lang="en-US" altLang="en-US" sz="2000" dirty="0" smtClean="0"/>
              <a:t>continuous and/or intensive medical monitoring and/or interventions</a:t>
            </a:r>
          </a:p>
          <a:p>
            <a:pPr marL="830263" lvl="1" indent="-438150" eaLnBrk="1" hangingPunct="1">
              <a:buFont typeface="Verdana" pitchFamily="34" charset="0"/>
              <a:buAutoNum type="arabicPeriod"/>
            </a:pPr>
            <a:r>
              <a:rPr lang="en-US" altLang="en-US" sz="2000" dirty="0" smtClean="0"/>
              <a:t>For a child whose condition </a:t>
            </a:r>
            <a:r>
              <a:rPr lang="en-US" altLang="en-US" sz="2000" i="1" dirty="0" smtClean="0"/>
              <a:t>requires </a:t>
            </a:r>
            <a:r>
              <a:rPr lang="en-US" altLang="en-US" sz="2000" dirty="0" smtClean="0"/>
              <a:t>spinal immobilization and/or lying flat</a:t>
            </a:r>
          </a:p>
          <a:p>
            <a:pPr marL="830263" lvl="1" indent="-438150" eaLnBrk="1" hangingPunct="1">
              <a:buFont typeface="Verdana" pitchFamily="34" charset="0"/>
              <a:buAutoNum type="arabicPeriod"/>
            </a:pPr>
            <a:r>
              <a:rPr lang="en-US" altLang="en-US" sz="2000" dirty="0" smtClean="0"/>
              <a:t>For a child or children who </a:t>
            </a:r>
            <a:r>
              <a:rPr lang="en-US" altLang="en-US" sz="2000" i="1" dirty="0" smtClean="0"/>
              <a:t>require</a:t>
            </a:r>
            <a:r>
              <a:rPr lang="en-US" altLang="en-US" sz="2000" dirty="0" smtClean="0"/>
              <a:t> transport as part of a multiple patient transport (newborn with mother, multiple children, etc.)</a:t>
            </a:r>
          </a:p>
          <a:p>
            <a:pPr marL="830263" lvl="1" indent="-438150" eaLnBrk="1" hangingPunct="1">
              <a:buFont typeface="Verdana" pitchFamily="34" charset="0"/>
              <a:buNone/>
            </a:pPr>
            <a:endParaRPr lang="en-US" altLang="en-US" sz="2400" dirty="0" smtClean="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Tahoma" pitchFamily="34" charset="0"/>
              </a:rPr>
              <a:t>Five Situations were Identified as Most Frequently Faced by EMS Providers &amp; Interfacility Transport Teams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2037517" cy="1428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304800" y="1143000"/>
            <a:ext cx="8534400" cy="480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altLang="en-US" sz="4200" dirty="0" smtClean="0">
                <a:solidFill>
                  <a:schemeClr val="tx1"/>
                </a:solidFill>
              </a:rPr>
              <a:t>Improving Occupant Protection</a:t>
            </a:r>
            <a:br>
              <a:rPr lang="en-US" altLang="en-US" sz="4200" dirty="0" smtClean="0">
                <a:solidFill>
                  <a:schemeClr val="tx1"/>
                </a:solidFill>
              </a:rPr>
            </a:br>
            <a:r>
              <a:rPr lang="en-US" altLang="en-US" sz="4200" dirty="0" smtClean="0">
                <a:solidFill>
                  <a:schemeClr val="tx1"/>
                </a:solidFill>
              </a:rPr>
              <a:t>for Non-Critical Pediatric Patients</a:t>
            </a:r>
            <a:br>
              <a:rPr lang="en-US" altLang="en-US" sz="4200" dirty="0" smtClean="0">
                <a:solidFill>
                  <a:schemeClr val="tx1"/>
                </a:solidFill>
              </a:rPr>
            </a:br>
            <a:r>
              <a:rPr lang="en-US" altLang="en-US" sz="4200" dirty="0" smtClean="0">
                <a:solidFill>
                  <a:schemeClr val="tx1"/>
                </a:solidFill>
              </a:rPr>
              <a:t>in Ambulances: </a:t>
            </a:r>
            <a:br>
              <a:rPr lang="en-US" altLang="en-US" sz="4200" dirty="0" smtClean="0">
                <a:solidFill>
                  <a:schemeClr val="tx1"/>
                </a:solidFill>
              </a:rPr>
            </a:br>
            <a:r>
              <a:rPr lang="en-US" altLang="en-US" sz="4200" dirty="0" smtClean="0">
                <a:solidFill>
                  <a:schemeClr val="tx1"/>
                </a:solidFill>
              </a:rPr>
              <a:t/>
            </a:r>
            <a:br>
              <a:rPr lang="en-US" altLang="en-US" sz="4200" dirty="0" smtClean="0">
                <a:solidFill>
                  <a:schemeClr val="tx1"/>
                </a:solidFill>
              </a:rPr>
            </a:br>
            <a:r>
              <a:rPr lang="en-US" altLang="en-US" sz="4200" i="1" dirty="0" smtClean="0">
                <a:solidFill>
                  <a:schemeClr val="tx1"/>
                </a:solidFill>
              </a:rPr>
              <a:t>A Training Curriculum</a:t>
            </a:r>
            <a:br>
              <a:rPr lang="en-US" altLang="en-US" sz="4200" i="1" dirty="0" smtClean="0">
                <a:solidFill>
                  <a:schemeClr val="tx1"/>
                </a:solidFill>
              </a:rPr>
            </a:br>
            <a:r>
              <a:rPr lang="en-US" altLang="en-US" sz="4200" i="1" dirty="0" smtClean="0">
                <a:solidFill>
                  <a:schemeClr val="tx1"/>
                </a:solidFill>
              </a:rPr>
              <a:t>for EMS Personnel </a:t>
            </a:r>
            <a:endParaRPr lang="en-US" altLang="en-US" sz="4200" dirty="0" smtClean="0">
              <a:solidFill>
                <a:srgbClr val="262626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400" kern="0" smtClean="0"/>
              <a:t>EMS Training</a:t>
            </a:r>
            <a:endParaRPr lang="en-US" sz="44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6248400" y="632460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NHTSA, NCS, Riley Hospital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960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925"/>
            <a:ext cx="9144000" cy="1504950"/>
          </a:xfrm>
        </p:spPr>
        <p:txBody>
          <a:bodyPr/>
          <a:lstStyle/>
          <a:p>
            <a:r>
              <a:rPr lang="en-US" dirty="0" smtClean="0"/>
              <a:t>EMS</a:t>
            </a:r>
            <a:br>
              <a:rPr lang="en-US" dirty="0" smtClean="0"/>
            </a:br>
            <a:r>
              <a:rPr lang="en-US" sz="2800" dirty="0" smtClean="0"/>
              <a:t>Improving Occupant Protection for Non-critical Patients in Ambulances</a:t>
            </a:r>
            <a:r>
              <a:rPr lang="en-US" sz="2400" dirty="0"/>
              <a:t/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981200"/>
            <a:ext cx="8943975" cy="390525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Module to train EMS providers on child restraints for ambulance use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Instructed by CPST with EMS certification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Length-4 hours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Available at </a:t>
            </a:r>
            <a:r>
              <a:rPr lang="en-US" dirty="0" smtClean="0">
                <a:hlinkClick r:id="rId2"/>
              </a:rPr>
              <a:t>www.preventinjury.org</a:t>
            </a:r>
            <a:r>
              <a:rPr lang="en-US" dirty="0" smtClean="0"/>
              <a:t> or 1 800 KID N Car</a:t>
            </a:r>
            <a:r>
              <a:rPr lang="en-US" u="sng" dirty="0" smtClean="0"/>
              <a:t>                                    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4144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1143000" y="352033"/>
            <a:ext cx="6858000" cy="1324367"/>
          </a:xfrm>
        </p:spPr>
        <p:txBody>
          <a:bodyPr/>
          <a:lstStyle/>
          <a:p>
            <a:pPr eaLnBrk="1" hangingPunct="1"/>
            <a:r>
              <a:rPr lang="en-US" altLang="en-US" sz="4400" dirty="0"/>
              <a:t>Safe Guard Transport </a:t>
            </a:r>
            <a:r>
              <a:rPr lang="en-US" altLang="en-US" sz="4400" dirty="0" smtClean="0"/>
              <a:t/>
            </a:r>
            <a:br>
              <a:rPr lang="en-US" altLang="en-US" sz="4400" dirty="0" smtClean="0"/>
            </a:br>
            <a:r>
              <a:rPr lang="en-US" altLang="en-US" sz="4400" dirty="0" smtClean="0"/>
              <a:t>by </a:t>
            </a:r>
            <a:r>
              <a:rPr lang="en-US" altLang="en-US" sz="4400" dirty="0"/>
              <a:t>IMMI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idx="1"/>
          </p:nvPr>
        </p:nvSpPr>
        <p:spPr>
          <a:xfrm>
            <a:off x="304800" y="2133600"/>
            <a:ext cx="5486400" cy="4265012"/>
          </a:xfrm>
        </p:spPr>
        <p:txBody>
          <a:bodyPr/>
          <a:lstStyle/>
          <a:p>
            <a:pPr marL="204788" lvl="1" indent="-204788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Cot-mounted restraint for patients over 1 year of age from 22 to 100 lbs</a:t>
            </a:r>
          </a:p>
          <a:p>
            <a:pPr marL="204788" indent="-204788">
              <a:spcBef>
                <a:spcPts val="1350"/>
              </a:spcBef>
              <a:spcAft>
                <a:spcPts val="1350"/>
              </a:spcAft>
            </a:pPr>
            <a:r>
              <a:rPr lang="en-US" altLang="en-US" dirty="0"/>
              <a:t>Color-coded installation system</a:t>
            </a:r>
            <a:br>
              <a:rPr lang="en-US" altLang="en-US" dirty="0"/>
            </a:br>
            <a:r>
              <a:rPr lang="en-US" altLang="en-US" dirty="0"/>
              <a:t>for ease of use</a:t>
            </a:r>
          </a:p>
          <a:p>
            <a:pPr marL="204788" indent="-204788">
              <a:spcBef>
                <a:spcPts val="1350"/>
              </a:spcBef>
              <a:spcAft>
                <a:spcPts val="1350"/>
              </a:spcAft>
            </a:pPr>
            <a:r>
              <a:rPr lang="en-US" altLang="en-US" dirty="0"/>
              <a:t>Restraint weighs 22 pounds</a:t>
            </a:r>
          </a:p>
          <a:p>
            <a:pPr marL="204788" indent="-204788">
              <a:spcBef>
                <a:spcPts val="1350"/>
              </a:spcBef>
              <a:spcAft>
                <a:spcPts val="1350"/>
              </a:spcAft>
            </a:pPr>
            <a:r>
              <a:rPr lang="en-US" altLang="en-US" dirty="0"/>
              <a:t>5-point harness system with </a:t>
            </a:r>
            <a:br>
              <a:rPr lang="en-US" altLang="en-US" dirty="0"/>
            </a:br>
            <a:r>
              <a:rPr lang="en-US" altLang="en-US" dirty="0"/>
              <a:t>one-handed adjustment for harness </a:t>
            </a:r>
            <a:r>
              <a:rPr lang="en-US" altLang="en-US" dirty="0" smtClean="0"/>
              <a:t>height </a:t>
            </a:r>
            <a:r>
              <a:rPr lang="en-US" altLang="en-US" dirty="0"/>
              <a:t>and tightness</a:t>
            </a:r>
          </a:p>
          <a:p>
            <a:pPr marL="204788" indent="-204788">
              <a:buNone/>
            </a:pPr>
            <a:r>
              <a:rPr lang="en-US" altLang="en-US" sz="2100" b="1" i="1" dirty="0"/>
              <a:t> </a:t>
            </a:r>
            <a:endParaRPr lang="en-US" altLang="en-US" sz="1800" b="1" dirty="0"/>
          </a:p>
        </p:txBody>
      </p:sp>
      <p:pic>
        <p:nvPicPr>
          <p:cNvPr id="60420" name="Picture 1029" descr="child elevated iso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634" r="25887"/>
          <a:stretch>
            <a:fillRect/>
          </a:stretch>
        </p:blipFill>
        <p:spPr bwMode="auto">
          <a:xfrm>
            <a:off x="5705341" y="2536550"/>
            <a:ext cx="3286259" cy="3812349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95400" y="346104"/>
            <a:ext cx="6858000" cy="1182554"/>
          </a:xfrm>
        </p:spPr>
        <p:txBody>
          <a:bodyPr/>
          <a:lstStyle/>
          <a:p>
            <a:pPr eaLnBrk="1" hangingPunct="1"/>
            <a:r>
              <a:rPr lang="en-US" altLang="en-US" sz="4400" dirty="0"/>
              <a:t>Safe Guard Transport </a:t>
            </a:r>
            <a:r>
              <a:rPr lang="en-US" altLang="en-US" sz="4400" dirty="0" smtClean="0"/>
              <a:t/>
            </a:r>
            <a:br>
              <a:rPr lang="en-US" altLang="en-US" sz="4400" dirty="0" smtClean="0"/>
            </a:br>
            <a:r>
              <a:rPr lang="en-US" altLang="en-US" sz="4400" dirty="0" smtClean="0"/>
              <a:t>by </a:t>
            </a:r>
            <a:r>
              <a:rPr lang="en-US" altLang="en-US" sz="4400" dirty="0"/>
              <a:t>IMMI</a:t>
            </a:r>
          </a:p>
        </p:txBody>
      </p:sp>
      <p:pic>
        <p:nvPicPr>
          <p:cNvPr id="62467" name="Picture 4" descr="elev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71" y="1943100"/>
            <a:ext cx="3702676" cy="2460654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1143000" y="1943100"/>
            <a:ext cx="48006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857250" lvl="2" indent="-171450">
              <a:spcBef>
                <a:spcPct val="50000"/>
              </a:spcBef>
              <a:buClr>
                <a:schemeClr val="tx2"/>
              </a:buClr>
              <a:buSzPct val="70000"/>
              <a:defRPr/>
            </a:pPr>
            <a:endParaRPr lang="en-US" b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62469" name="Picture 1033" descr="Folded wDon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8000"/>
          <a:stretch>
            <a:fillRect/>
          </a:stretch>
        </p:blipFill>
        <p:spPr bwMode="auto">
          <a:xfrm>
            <a:off x="6570121" y="4419600"/>
            <a:ext cx="1717452" cy="2252856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6412" y="1943100"/>
            <a:ext cx="500138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" indent="-205740">
              <a:spcBef>
                <a:spcPts val="90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Children 22-40 pounds can use with cot back angle at 70 and 45 degrees</a:t>
            </a:r>
          </a:p>
          <a:p>
            <a:pPr marL="205740" indent="-205740">
              <a:spcBef>
                <a:spcPts val="90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Children 40-100 pounds can use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with cot back angle at 70 degrees </a:t>
            </a:r>
            <a:r>
              <a:rPr lang="en-US" sz="2400" dirty="0" smtClean="0">
                <a:latin typeface="+mn-lt"/>
              </a:rPr>
              <a:t>and </a:t>
            </a:r>
            <a:r>
              <a:rPr lang="en-US" sz="2400" dirty="0">
                <a:latin typeface="+mn-lt"/>
              </a:rPr>
              <a:t>completely flat </a:t>
            </a:r>
          </a:p>
          <a:p>
            <a:pPr marL="205740" indent="-205740">
              <a:spcBef>
                <a:spcPts val="90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sz="2400" b="1" dirty="0">
                <a:latin typeface="+mn-lt"/>
                <a:cs typeface="Times New Roman" pitchFamily="18" charset="0"/>
              </a:rPr>
              <a:t>Not</a:t>
            </a:r>
            <a:r>
              <a:rPr lang="en-US" sz="2400" dirty="0">
                <a:latin typeface="+mn-lt"/>
                <a:cs typeface="Times New Roman" pitchFamily="18" charset="0"/>
              </a:rPr>
              <a:t> intended for use with potential spinal cord injuries</a:t>
            </a:r>
          </a:p>
          <a:p>
            <a:pPr marL="205740" indent="-205740">
              <a:spcBef>
                <a:spcPts val="90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Crash test footage available on </a:t>
            </a:r>
            <a:r>
              <a:rPr lang="en-US" sz="2400" dirty="0" smtClean="0">
                <a:latin typeface="+mn-lt"/>
              </a:rPr>
              <a:t>website  </a:t>
            </a:r>
            <a:r>
              <a:rPr lang="en-US" dirty="0" smtClean="0">
                <a:latin typeface="+mn-lt"/>
                <a:hlinkClick r:id="rId5"/>
              </a:rPr>
              <a:t>www.IMMInet.com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317-896-9531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1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Persistent Gaps </a:t>
            </a:r>
            <a:br>
              <a:rPr lang="en-US" sz="4400" dirty="0" smtClean="0"/>
            </a:br>
            <a:r>
              <a:rPr lang="en-US" sz="4400" dirty="0" smtClean="0"/>
              <a:t>in Child Occupant Protection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133600"/>
            <a:ext cx="6553200" cy="4191000"/>
          </a:xfrm>
        </p:spPr>
        <p:txBody>
          <a:bodyPr/>
          <a:lstStyle/>
          <a:p>
            <a:r>
              <a:rPr lang="en-US" sz="2800" dirty="0" smtClean="0"/>
              <a:t>Child Passengers on Airplanes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800" dirty="0" smtClean="0"/>
              <a:t>School Bus Transportation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800" dirty="0" smtClean="0"/>
              <a:t>Safe Transportation for Children with Special Needs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800" dirty="0" smtClean="0"/>
              <a:t>Occupant Protection for Ambulance </a:t>
            </a:r>
            <a:r>
              <a:rPr lang="en-US" sz="2800" dirty="0"/>
              <a:t>P</a:t>
            </a:r>
            <a:r>
              <a:rPr lang="en-US" sz="2800" dirty="0" smtClean="0"/>
              <a:t>assengers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aubin.ADS\Desktop\2016032813430745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9" t="8147" r="7260" b="70875"/>
          <a:stretch/>
        </p:blipFill>
        <p:spPr bwMode="auto">
          <a:xfrm>
            <a:off x="1143000" y="304800"/>
            <a:ext cx="6858000" cy="5417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6412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AAP PEPP, 2016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8674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Ambulance-specific child restraint accommodating children 10-40 pounds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56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en-US" sz="3150" b="1"/>
              <a:t>Pedi-Mate by Ferno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138" y="1943100"/>
            <a:ext cx="8625626" cy="405765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  <a:defRPr/>
            </a:pPr>
            <a:r>
              <a:rPr lang="en-US" dirty="0" smtClean="0"/>
              <a:t>For infants and toddlers 10-40 pounds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  <a:defRPr/>
            </a:pPr>
            <a:r>
              <a:rPr lang="en-US" dirty="0" smtClean="0"/>
              <a:t>For use on specific </a:t>
            </a:r>
            <a:r>
              <a:rPr lang="en-US" u="sng" dirty="0" err="1" smtClean="0"/>
              <a:t>Ferno</a:t>
            </a:r>
            <a:r>
              <a:rPr lang="en-US" dirty="0" smtClean="0"/>
              <a:t> ambulance cots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  <a:defRPr/>
            </a:pPr>
            <a:r>
              <a:rPr lang="en-US" dirty="0" smtClean="0"/>
              <a:t>3 straps attach to cot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  <a:defRPr/>
            </a:pPr>
            <a:r>
              <a:rPr lang="en-US" dirty="0" smtClean="0"/>
              <a:t>5-point harness system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  <a:defRPr/>
            </a:pPr>
            <a:r>
              <a:rPr lang="en-US" dirty="0" smtClean="0"/>
              <a:t>Made of lightweight vinyl, rolls up for storage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  <a:defRPr/>
            </a:pPr>
            <a:r>
              <a:rPr lang="en-US" dirty="0" smtClean="0"/>
              <a:t>Contact manufacturer for crash test information </a:t>
            </a:r>
            <a:br>
              <a:rPr lang="en-US" dirty="0" smtClean="0"/>
            </a:br>
            <a:r>
              <a:rPr lang="en-US" dirty="0" smtClean="0"/>
              <a:t>		       1-877-733-0911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en-US" dirty="0" smtClean="0"/>
              <a:t>                           www.ferno.com</a:t>
            </a:r>
          </a:p>
          <a:p>
            <a:pPr lvl="1" algn="ctr">
              <a:spcBef>
                <a:spcPts val="900"/>
              </a:spcBef>
              <a:spcAft>
                <a:spcPts val="900"/>
              </a:spcAft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8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657350" y="1203370"/>
            <a:ext cx="5829300" cy="857250"/>
          </a:xfrm>
        </p:spPr>
        <p:txBody>
          <a:bodyPr/>
          <a:lstStyle/>
          <a:p>
            <a:pPr eaLnBrk="1" hangingPunct="1"/>
            <a:r>
              <a:rPr lang="en-US" altLang="en-US" sz="3150" b="1" dirty="0"/>
              <a:t>EP-96 The </a:t>
            </a:r>
            <a:r>
              <a:rPr lang="en-US" altLang="en-US" sz="3150" b="1" dirty="0" err="1"/>
              <a:t>Rescu</a:t>
            </a:r>
            <a:r>
              <a:rPr lang="en-US" altLang="en-US" sz="3150" b="1" dirty="0"/>
              <a:t>-Air: Air Filled Child Transport Seat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144083" y="2673171"/>
            <a:ext cx="5541135" cy="3119907"/>
          </a:xfrm>
        </p:spPr>
        <p:txBody>
          <a:bodyPr/>
          <a:lstStyle/>
          <a:p>
            <a:pPr>
              <a:spcBef>
                <a:spcPts val="900"/>
              </a:spcBef>
              <a:spcAft>
                <a:spcPts val="450"/>
              </a:spcAft>
            </a:pPr>
            <a:r>
              <a:rPr lang="en-US" altLang="en-US" sz="2100" dirty="0"/>
              <a:t>For children 20-40 pounds and less than 40” tall</a:t>
            </a:r>
          </a:p>
          <a:p>
            <a:pPr>
              <a:spcBef>
                <a:spcPts val="900"/>
              </a:spcBef>
              <a:spcAft>
                <a:spcPts val="450"/>
              </a:spcAft>
            </a:pPr>
            <a:r>
              <a:rPr lang="en-US" altLang="en-US" sz="2100" dirty="0"/>
              <a:t>Stores in 21” x 14” x 6” padded carrying case</a:t>
            </a:r>
          </a:p>
          <a:p>
            <a:pPr>
              <a:spcBef>
                <a:spcPts val="900"/>
              </a:spcBef>
              <a:spcAft>
                <a:spcPts val="450"/>
              </a:spcAft>
            </a:pPr>
            <a:r>
              <a:rPr lang="en-US" altLang="en-US" sz="2100" dirty="0"/>
              <a:t> Weighs 12 pounds</a:t>
            </a:r>
          </a:p>
          <a:p>
            <a:pPr>
              <a:spcBef>
                <a:spcPts val="900"/>
              </a:spcBef>
              <a:spcAft>
                <a:spcPts val="450"/>
              </a:spcAft>
            </a:pPr>
            <a:r>
              <a:rPr lang="en-US" altLang="en-US" sz="2100" dirty="0"/>
              <a:t>Must purchase “cot harness system” separately to use on ambulance cot</a:t>
            </a:r>
          </a:p>
          <a:p>
            <a:pPr>
              <a:buFontTx/>
              <a:buNone/>
            </a:pPr>
            <a:endParaRPr lang="en-US" altLang="en-US" sz="2100" dirty="0"/>
          </a:p>
          <a:p>
            <a:pPr eaLnBrk="1" hangingPunct="1">
              <a:buFontTx/>
              <a:buNone/>
            </a:pPr>
            <a:endParaRPr lang="en-US" altLang="en-US" sz="2100" dirty="0"/>
          </a:p>
          <a:p>
            <a:pPr eaLnBrk="1" hangingPunct="1"/>
            <a:endParaRPr lang="en-US" altLang="en-US" sz="1800" dirty="0"/>
          </a:p>
        </p:txBody>
      </p:sp>
      <p:pic>
        <p:nvPicPr>
          <p:cNvPr id="64516" name="Picture 2" descr="C:\Documents and Settings\lwillia2\My Documents\My Pictures\tmp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947653"/>
            <a:ext cx="3601962" cy="27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C:\Documents and Settings\lwillia2\My Documents\My Pictures\EPseatCot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390" r="2325" b="5455"/>
          <a:stretch>
            <a:fillRect/>
          </a:stretch>
        </p:blipFill>
        <p:spPr bwMode="auto">
          <a:xfrm>
            <a:off x="6094927" y="2325270"/>
            <a:ext cx="2859110" cy="35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1"/>
          <p:cNvSpPr>
            <a:spLocks noGrp="1"/>
          </p:cNvSpPr>
          <p:nvPr>
            <p:ph type="title"/>
          </p:nvPr>
        </p:nvSpPr>
        <p:spPr>
          <a:xfrm>
            <a:off x="1428750" y="971550"/>
            <a:ext cx="6229350" cy="857250"/>
          </a:xfrm>
        </p:spPr>
        <p:txBody>
          <a:bodyPr/>
          <a:lstStyle/>
          <a:p>
            <a:pPr eaLnBrk="1" hangingPunct="1"/>
            <a:r>
              <a:rPr lang="en-US" altLang="en-US" sz="3150" b="1"/>
              <a:t>EP-96 The Rescu-Air: </a:t>
            </a:r>
            <a:br>
              <a:rPr lang="en-US" altLang="en-US" sz="3150" b="1"/>
            </a:br>
            <a:r>
              <a:rPr lang="en-US" altLang="en-US" sz="3150" b="1"/>
              <a:t>Air Filled Child Transport Seat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25" y="2260998"/>
            <a:ext cx="6388726" cy="3613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dirty="0"/>
              <a:t>Five-point restraint system with pelvic adjustment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dirty="0"/>
              <a:t>2-level adjustable shoulder harness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en-US" dirty="0"/>
              <a:t>Inflates/deflates with included </a:t>
            </a:r>
            <a:r>
              <a:rPr lang="en-US" dirty="0" err="1"/>
              <a:t>12v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DC pump in 60 seconds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</a:rPr>
              <a:t>Cot installation system sold separately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dirty="0"/>
              <a:t>According to manufacturer </a:t>
            </a:r>
            <a:br>
              <a:rPr lang="en-US" dirty="0"/>
            </a:br>
            <a:r>
              <a:rPr lang="en-US" dirty="0"/>
              <a:t>meets FMVSS213</a:t>
            </a:r>
          </a:p>
          <a:p>
            <a:pPr marL="260604" indent="-260604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n-US" dirty="0"/>
              <a:t>Contact manufacturer for crash test information</a:t>
            </a:r>
          </a:p>
          <a:p>
            <a:pPr marL="260604" indent="-260604" algn="ctr">
              <a:defRPr/>
            </a:pPr>
            <a:r>
              <a:rPr lang="en-US" dirty="0"/>
              <a:t>1-800-322-5725</a:t>
            </a:r>
          </a:p>
          <a:p>
            <a:pPr marL="260604" indent="-260604" algn="ctr">
              <a:defRPr/>
            </a:pPr>
            <a:r>
              <a:rPr lang="en-US" dirty="0"/>
              <a:t>www.epandr.com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4868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576320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9596"/>
            <a:ext cx="8610600" cy="1640153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Simulated Crash Tests of Alternative 5-point Restraint </a:t>
            </a:r>
            <a:br>
              <a:rPr lang="en-US" altLang="en-US" sz="4000" b="1" dirty="0" smtClean="0"/>
            </a:br>
            <a:r>
              <a:rPr lang="en-US" altLang="en-US" sz="2400" b="1" dirty="0" smtClean="0"/>
              <a:t>(Infant’s head toward front)</a:t>
            </a:r>
          </a:p>
        </p:txBody>
      </p:sp>
      <p:pic>
        <p:nvPicPr>
          <p:cNvPr id="28" name="Side4088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5166" y="2045493"/>
            <a:ext cx="3867150" cy="2900362"/>
          </a:xfrm>
        </p:spPr>
      </p:pic>
      <p:pic>
        <p:nvPicPr>
          <p:cNvPr id="55300" name="Picture 43" descr="8-6-09-max head-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91" y="4945855"/>
            <a:ext cx="198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46"/>
          <p:cNvSpPr>
            <a:spLocks noChangeArrowheads="1"/>
          </p:cNvSpPr>
          <p:nvPr/>
        </p:nvSpPr>
        <p:spPr bwMode="auto">
          <a:xfrm>
            <a:off x="1063625" y="2497138"/>
            <a:ext cx="1841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000">
                <a:latin typeface="Garamond" panose="02020404030301010803" pitchFamily="18" charset="0"/>
                <a:cs typeface="Times New Roman" panose="02020603050405020304" pitchFamily="18" charset="0"/>
              </a:rPr>
            </a:br>
            <a:endParaRPr lang="en-US" altLang="en-US" sz="900">
              <a:latin typeface="Garamond" panose="02020404030301010803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55302" name="Rectangle 47"/>
          <p:cNvSpPr>
            <a:spLocks noChangeArrowheads="1"/>
          </p:cNvSpPr>
          <p:nvPr/>
        </p:nvSpPr>
        <p:spPr bwMode="auto">
          <a:xfrm>
            <a:off x="1063625" y="2497138"/>
            <a:ext cx="1689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55303" name="Rectangle 49"/>
          <p:cNvSpPr>
            <a:spLocks noChangeArrowheads="1"/>
          </p:cNvSpPr>
          <p:nvPr/>
        </p:nvSpPr>
        <p:spPr bwMode="auto">
          <a:xfrm>
            <a:off x="1063625" y="2497138"/>
            <a:ext cx="164623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55304" name="Rectangle 51"/>
          <p:cNvSpPr>
            <a:spLocks noChangeArrowheads="1"/>
          </p:cNvSpPr>
          <p:nvPr/>
        </p:nvSpPr>
        <p:spPr bwMode="auto">
          <a:xfrm>
            <a:off x="1063625" y="2497138"/>
            <a:ext cx="15541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graphicFrame>
        <p:nvGraphicFramePr>
          <p:cNvPr id="380005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22643"/>
              </p:ext>
            </p:extLst>
          </p:nvPr>
        </p:nvGraphicFramePr>
        <p:xfrm>
          <a:off x="3124200" y="6277769"/>
          <a:ext cx="5443714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80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Pretest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Incubator cover begins to detach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Maximum dummy displacement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12" name="Text Box 92"/>
          <p:cNvSpPr txBox="1">
            <a:spLocks noChangeArrowheads="1"/>
          </p:cNvSpPr>
          <p:nvPr/>
        </p:nvSpPr>
        <p:spPr bwMode="auto">
          <a:xfrm>
            <a:off x="302858" y="2434520"/>
            <a:ext cx="31261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Char char="•"/>
            </a:pP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FMVSS 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213 crash 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   pulse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: 48 </a:t>
            </a:r>
            <a:r>
              <a:rPr lang="en-US" altLang="en-US" sz="2000" dirty="0" err="1">
                <a:solidFill>
                  <a:schemeClr val="tx2"/>
                </a:solidFill>
                <a:latin typeface="+mn-lt"/>
              </a:rPr>
              <a:t>kph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 (30 mph) </a:t>
            </a:r>
            <a:endParaRPr lang="en-US" altLang="en-US" sz="2000" dirty="0" smtClean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   24 G</a:t>
            </a:r>
          </a:p>
          <a:p>
            <a:pPr>
              <a:spcBef>
                <a:spcPts val="0"/>
              </a:spcBef>
              <a:buNone/>
            </a:pPr>
            <a:endParaRPr lang="en-US" altLang="en-US" sz="1000" dirty="0" smtClean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en-US" altLang="en-US" sz="10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buFontTx/>
              <a:buChar char="•"/>
            </a:pP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Civil 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Aerospace </a:t>
            </a: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Medical 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   Institute 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(CAMI) </a:t>
            </a:r>
            <a:endParaRPr lang="en-US" altLang="en-US" sz="2000" dirty="0" smtClean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    newborn 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infant dummy </a:t>
            </a:r>
            <a:endParaRPr lang="en-US" altLang="en-US" sz="2000" dirty="0" smtClean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+mn-lt"/>
              </a:rPr>
              <a:t>    (</a:t>
            </a:r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3.38 kg, 52 cm) </a:t>
            </a:r>
          </a:p>
        </p:txBody>
      </p:sp>
      <p:sp>
        <p:nvSpPr>
          <p:cNvPr id="379997" name="Text Box 93"/>
          <p:cNvSpPr txBox="1">
            <a:spLocks noChangeArrowheads="1"/>
          </p:cNvSpPr>
          <p:nvPr/>
        </p:nvSpPr>
        <p:spPr bwMode="auto">
          <a:xfrm>
            <a:off x="5327650" y="28956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314" name="Picture 45" descr="8-6-09-Start-s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22" y="4945855"/>
            <a:ext cx="2133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44" descr="8-6-09-mid pulse - s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69" y="4945855"/>
            <a:ext cx="2057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6611938"/>
            <a:ext cx="1171575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2"/>
                </a:solidFill>
                <a:latin typeface="+mj-lt"/>
              </a:rPr>
              <a:t>SAE  2009-01-2832</a:t>
            </a:r>
          </a:p>
        </p:txBody>
      </p:sp>
    </p:spTree>
    <p:extLst>
      <p:ext uri="{BB962C8B-B14F-4D97-AF65-F5344CB8AC3E}">
        <p14:creationId xmlns:p14="http://schemas.microsoft.com/office/powerpoint/2010/main" val="20793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de View 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73" y="457200"/>
            <a:ext cx="7772427" cy="5829832"/>
          </a:xfrm>
        </p:spPr>
      </p:pic>
    </p:spTree>
    <p:extLst>
      <p:ext uri="{BB962C8B-B14F-4D97-AF65-F5344CB8AC3E}">
        <p14:creationId xmlns:p14="http://schemas.microsoft.com/office/powerpoint/2010/main" val="20969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de View 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457200"/>
            <a:ext cx="7696200" cy="5772657"/>
          </a:xfrm>
        </p:spPr>
      </p:pic>
    </p:spTree>
    <p:extLst>
      <p:ext uri="{BB962C8B-B14F-4D97-AF65-F5344CB8AC3E}">
        <p14:creationId xmlns:p14="http://schemas.microsoft.com/office/powerpoint/2010/main" val="23774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525"/>
          </a:xfrm>
        </p:spPr>
        <p:txBody>
          <a:bodyPr/>
          <a:lstStyle/>
          <a:p>
            <a:r>
              <a:rPr lang="en-US" sz="4400" dirty="0" err="1" smtClean="0"/>
              <a:t>Kangoofix</a:t>
            </a:r>
            <a:r>
              <a:rPr lang="en-US" sz="4400" dirty="0" smtClean="0"/>
              <a:t> System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4800600" cy="4800600"/>
          </a:xfrm>
        </p:spPr>
      </p:pic>
      <p:sp>
        <p:nvSpPr>
          <p:cNvPr id="3" name="TextBox 2"/>
          <p:cNvSpPr txBox="1"/>
          <p:nvPr/>
        </p:nvSpPr>
        <p:spPr>
          <a:xfrm>
            <a:off x="1638300" y="610882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“Certified CEN 1789, 2007-a2010 compliant”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63729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Ferno</a:t>
            </a:r>
            <a:r>
              <a:rPr lang="en-US" i="1" dirty="0" smtClean="0"/>
              <a:t> </a:t>
            </a:r>
            <a:r>
              <a:rPr lang="en-US" i="1" dirty="0" err="1" smtClean="0"/>
              <a:t>Norden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3506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maubin.ADS\Desktop\Kangoofix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19551" r="4914" b="4968"/>
          <a:stretch/>
        </p:blipFill>
        <p:spPr bwMode="auto">
          <a:xfrm>
            <a:off x="1600200" y="533400"/>
            <a:ext cx="5715000" cy="6202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76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4400" dirty="0" smtClean="0"/>
              <a:t>Occupant Protection </a:t>
            </a:r>
            <a:br>
              <a:rPr lang="en-US" sz="4400" dirty="0" smtClean="0"/>
            </a:br>
            <a:r>
              <a:rPr lang="en-US" sz="4400" dirty="0" smtClean="0"/>
              <a:t>for Ambulance Passengers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4537213" cy="3886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Front occupant protection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Rear compartment attendant protection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Rear compartment patient protection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Special considerations for child occupants</a:t>
            </a:r>
            <a:endParaRPr lang="en-US" sz="2800" dirty="0"/>
          </a:p>
        </p:txBody>
      </p:sp>
      <p:pic>
        <p:nvPicPr>
          <p:cNvPr id="4" name="Picture 8" descr="C:\Documents and Settings\lwillia2\Local Settings\Temporary Internet Files\Content.IE5\N4ZZJAQP\MPj0227669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13" y="24765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400" dirty="0" smtClean="0"/>
              <a:t>Istanbul, Turkey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5" y="1295400"/>
            <a:ext cx="7132109" cy="5349082"/>
          </a:xfrm>
        </p:spPr>
      </p:pic>
    </p:spTree>
    <p:extLst>
      <p:ext uri="{BB962C8B-B14F-4D97-AF65-F5344CB8AC3E}">
        <p14:creationId xmlns:p14="http://schemas.microsoft.com/office/powerpoint/2010/main" val="15935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400" dirty="0" smtClean="0"/>
              <a:t>Embrace for Neonates</a:t>
            </a:r>
            <a:endParaRPr lang="en-US" sz="4400" dirty="0"/>
          </a:p>
        </p:txBody>
      </p:sp>
      <p:pic>
        <p:nvPicPr>
          <p:cNvPr id="5" name="Content Placeholder 4" descr="embrac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50091"/>
            <a:ext cx="6105525" cy="312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990600"/>
            <a:ext cx="4214178" cy="58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28600"/>
            <a:ext cx="8229600" cy="1828800"/>
          </a:xfrm>
        </p:spPr>
        <p:txBody>
          <a:bodyPr/>
          <a:lstStyle/>
          <a:p>
            <a:r>
              <a:rPr lang="en-US" sz="4800" dirty="0" smtClean="0"/>
              <a:t>Proposed Goals </a:t>
            </a:r>
            <a:br>
              <a:rPr lang="en-US" sz="4800" dirty="0" smtClean="0"/>
            </a:br>
            <a:r>
              <a:rPr lang="en-US" sz="3600" dirty="0" smtClean="0"/>
              <a:t>Safe Transport of Children Committee</a:t>
            </a:r>
            <a:br>
              <a:rPr lang="en-US" sz="3600" dirty="0" smtClean="0"/>
            </a:br>
            <a:r>
              <a:rPr lang="en-US" sz="2800" dirty="0" smtClean="0"/>
              <a:t>(NASEMSO)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229600" cy="4343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 recommend the criteria or specifications for proper restraint of children in ambulances.  Such criteria will be evidence-based and will consider safety of both patients and providers.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 have the recommended criteria adopted by one or more accredited standard setting organizations.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 develop a strategy and resources for educating EMS providers on safely transporting children in ground ambulances based on the recommended criteria or standards.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Kangoofix</a:t>
            </a:r>
            <a:r>
              <a:rPr lang="en-US" sz="4400" dirty="0"/>
              <a:t> </a:t>
            </a:r>
            <a:r>
              <a:rPr lang="en-US" sz="4400" dirty="0" smtClean="0"/>
              <a:t>In Use Video</a:t>
            </a:r>
            <a:endParaRPr lang="en-US" sz="4400" dirty="0"/>
          </a:p>
        </p:txBody>
      </p:sp>
      <p:pic>
        <p:nvPicPr>
          <p:cNvPr id="4" name="JHOYLPtNWs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5670" y="144082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33600" y="1219200"/>
            <a:ext cx="5105718" cy="45409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36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s.diono.com/images/safety-char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233154" cy="40489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381000" y="4724400"/>
            <a:ext cx="853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Roboto"/>
              </a:rPr>
              <a:t>Combined, side impact injuries occurred in 14.6/1000 children and 26.8% of crashes.</a:t>
            </a:r>
            <a:r>
              <a:rPr lang="en-US" dirty="0">
                <a:latin typeface="Roboto"/>
              </a:rPr>
              <a:t> According to PCPS: Children in belt positioning boosters were at a 58% reduction in risk of injury than those in seat belts in side impact crashes. </a:t>
            </a: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Partners </a:t>
            </a:r>
            <a:r>
              <a:rPr lang="en-US" dirty="0">
                <a:latin typeface="Roboto"/>
              </a:rPr>
              <a:t>for Child Passenger Safety •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 </a:t>
            </a:r>
            <a:r>
              <a:rPr lang="en-US" dirty="0">
                <a:solidFill>
                  <a:srgbClr val="E5173F"/>
                </a:solidFill>
                <a:latin typeface="Roboto"/>
                <a:hlinkClick r:id="rId3"/>
              </a:rPr>
              <a:t>www.chop.edu/service/car-seat-safety-for-kids/index.html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05400" y="6124859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Roboto"/>
              </a:rPr>
              <a:t>Annual </a:t>
            </a:r>
            <a:r>
              <a:rPr lang="en-US" sz="1400" i="1" dirty="0">
                <a:latin typeface="Roboto"/>
              </a:rPr>
              <a:t>Proceedings of the Association for the Advancement of Automotive Medicine, 2005</a:t>
            </a:r>
            <a:r>
              <a:rPr lang="en-US" sz="1400" i="1" dirty="0" smtClean="0">
                <a:latin typeface="Roboto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4400" dirty="0" smtClean="0"/>
              <a:t>Incubator Video</a:t>
            </a:r>
            <a:endParaRPr lang="en-US" sz="4400" dirty="0"/>
          </a:p>
        </p:txBody>
      </p:sp>
      <p:pic>
        <p:nvPicPr>
          <p:cNvPr id="5" name="Incubator Fu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90600"/>
            <a:ext cx="7741956" cy="5279196"/>
          </a:xfrm>
        </p:spPr>
      </p:pic>
      <p:sp>
        <p:nvSpPr>
          <p:cNvPr id="4" name="TextBox 3"/>
          <p:cNvSpPr txBox="1"/>
          <p:nvPr/>
        </p:nvSpPr>
        <p:spPr>
          <a:xfrm>
            <a:off x="8091055" y="6498396"/>
            <a:ext cx="976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AAAM, 1998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1130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6 YO w/Cot Restraints</a:t>
            </a:r>
            <a:endParaRPr lang="en-US" sz="4400" dirty="0"/>
          </a:p>
        </p:txBody>
      </p:sp>
      <p:pic>
        <p:nvPicPr>
          <p:cNvPr id="5" name="6YO with cot restrain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5416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"/>
            <a:ext cx="62960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4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858000" cy="1219200"/>
          </a:xfrm>
        </p:spPr>
        <p:txBody>
          <a:bodyPr/>
          <a:lstStyle/>
          <a:p>
            <a:r>
              <a:rPr lang="en-US" altLang="en-US" sz="4000" dirty="0"/>
              <a:t>Convertible CSS: Cot </a:t>
            </a:r>
            <a:r>
              <a:rPr lang="en-US" altLang="en-US" sz="4000" dirty="0" smtClean="0"/>
              <a:t>Belt Through RF &amp; FF </a:t>
            </a:r>
            <a:r>
              <a:rPr lang="en-US" altLang="en-US" sz="4000" dirty="0"/>
              <a:t>Belt Path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372"/>
          <a:stretch>
            <a:fillRect/>
          </a:stretch>
        </p:blipFill>
        <p:spPr bwMode="auto">
          <a:xfrm>
            <a:off x="918735" y="1660932"/>
            <a:ext cx="7158465" cy="507779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 bwMode="auto">
          <a:xfrm rot="2121788">
            <a:off x="2151803" y="4742256"/>
            <a:ext cx="936367" cy="32656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9102289">
            <a:off x="6129349" y="4742414"/>
            <a:ext cx="917577" cy="37200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28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3162"/>
          </a:xfrm>
        </p:spPr>
        <p:txBody>
          <a:bodyPr/>
          <a:lstStyle/>
          <a:p>
            <a:r>
              <a:rPr lang="en-US" sz="4400" dirty="0" smtClean="0"/>
              <a:t>Crash Test Video:</a:t>
            </a:r>
            <a:br>
              <a:rPr lang="en-US" sz="4400" dirty="0" smtClean="0"/>
            </a:br>
            <a:r>
              <a:rPr lang="en-US" sz="4400" dirty="0" smtClean="0"/>
              <a:t>Convertible</a:t>
            </a:r>
            <a:endParaRPr lang="en-US" sz="4400" dirty="0"/>
          </a:p>
        </p:txBody>
      </p:sp>
      <p:pic>
        <p:nvPicPr>
          <p:cNvPr id="4" name="rh0106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621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">
  <a:themeElements>
    <a:clrScheme name="Default Design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C85C42A6-2AD9-43DA-B5B6-F524FDFC6A28}" vid="{ECE3978F-1D75-4B4A-ACB6-A1DF3DD49DD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TemplateLaura</Template>
  <TotalTime>8524</TotalTime>
  <Words>1063</Words>
  <Application>Microsoft Office PowerPoint</Application>
  <PresentationFormat>On-screen Show (4:3)</PresentationFormat>
  <Paragraphs>245</Paragraphs>
  <Slides>46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MS PGothic</vt:lpstr>
      <vt:lpstr>MS PGothic</vt:lpstr>
      <vt:lpstr>Adobe Kaiti Std R</vt:lpstr>
      <vt:lpstr>Arial</vt:lpstr>
      <vt:lpstr>Calibri</vt:lpstr>
      <vt:lpstr>Calibri Light</vt:lpstr>
      <vt:lpstr>Garamond</vt:lpstr>
      <vt:lpstr>Roboto</vt:lpstr>
      <vt:lpstr>Tahoma</vt:lpstr>
      <vt:lpstr>Times New Roman</vt:lpstr>
      <vt:lpstr>Verdana</vt:lpstr>
      <vt:lpstr>Wingdings</vt:lpstr>
      <vt:lpstr>Wingdings 3</vt:lpstr>
      <vt:lpstr>Retrospect</vt:lpstr>
      <vt:lpstr>Office Theme</vt:lpstr>
      <vt:lpstr>Theme1</vt:lpstr>
      <vt:lpstr>PowerPoint Presentation</vt:lpstr>
      <vt:lpstr>Child Occupant Protection</vt:lpstr>
      <vt:lpstr>Persistent Gaps  in Child Occupant Protection</vt:lpstr>
      <vt:lpstr>Occupant Protection  for Ambulance Passengers</vt:lpstr>
      <vt:lpstr>Incubator Video</vt:lpstr>
      <vt:lpstr>6 YO w/Cot Restraints</vt:lpstr>
      <vt:lpstr>PowerPoint Presentation</vt:lpstr>
      <vt:lpstr>Convertible CSS: Cot Belt Through RF &amp; FF Belt Path</vt:lpstr>
      <vt:lpstr>Crash Test Video: Convertible</vt:lpstr>
      <vt:lpstr>PowerPoint Presentation</vt:lpstr>
      <vt:lpstr>PowerPoint Presentation</vt:lpstr>
      <vt:lpstr>Crash Test Video:  Car Bed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Occupant Protection for Non-Critical Pediatric Patients in Ambulances:   A Training Curriculum for EMS Personnel </vt:lpstr>
      <vt:lpstr>EMS Improving Occupant Protection for Non-critical Patients in Ambulances </vt:lpstr>
      <vt:lpstr>Safe Guard Transport  by IMMI</vt:lpstr>
      <vt:lpstr>Safe Guard Transport  by IMMI</vt:lpstr>
      <vt:lpstr>PowerPoint Presentation</vt:lpstr>
      <vt:lpstr>Pedi-Mate by Ferno</vt:lpstr>
      <vt:lpstr>EP-96 The Rescu-Air: Air Filled Child Transport Seat</vt:lpstr>
      <vt:lpstr>EP-96 The Rescu-Air:  Air Filled Child Transport Seat</vt:lpstr>
      <vt:lpstr>PowerPoint Presentation</vt:lpstr>
      <vt:lpstr>Simulated Crash Tests of Alternative 5-point Restraint  (Infant’s head toward front)</vt:lpstr>
      <vt:lpstr>PowerPoint Presentation</vt:lpstr>
      <vt:lpstr>PowerPoint Presentation</vt:lpstr>
      <vt:lpstr>Kangoofix System</vt:lpstr>
      <vt:lpstr>PowerPoint Presentation</vt:lpstr>
      <vt:lpstr>Istanbul, Turkey</vt:lpstr>
      <vt:lpstr>Embrace for Neonates</vt:lpstr>
      <vt:lpstr>Proposed Goals  Safe Transport of Children Committee (NASEMSO)</vt:lpstr>
      <vt:lpstr>PowerPoint Presentation</vt:lpstr>
      <vt:lpstr>Kangoofix In Use Video</vt:lpstr>
      <vt:lpstr>PowerPoint Presentation</vt:lpstr>
      <vt:lpstr>PowerPoint Presentation</vt:lpstr>
    </vt:vector>
  </TitlesOfParts>
  <Company>Department of Pediatrics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Challenges</dc:title>
  <dc:creator>jtalty</dc:creator>
  <cp:lastModifiedBy>Aubin, Mary Cornelia</cp:lastModifiedBy>
  <cp:revision>523</cp:revision>
  <cp:lastPrinted>2016-03-28T22:27:16Z</cp:lastPrinted>
  <dcterms:created xsi:type="dcterms:W3CDTF">2011-11-28T16:26:35Z</dcterms:created>
  <dcterms:modified xsi:type="dcterms:W3CDTF">2016-04-08T20:54:09Z</dcterms:modified>
</cp:coreProperties>
</file>